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5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322" r:id="rId10"/>
    <p:sldId id="263" r:id="rId11"/>
    <p:sldId id="264" r:id="rId12"/>
    <p:sldId id="265" r:id="rId13"/>
    <p:sldId id="267" r:id="rId14"/>
    <p:sldId id="268" r:id="rId15"/>
    <p:sldId id="271" r:id="rId16"/>
    <p:sldId id="272" r:id="rId17"/>
    <p:sldId id="270" r:id="rId18"/>
    <p:sldId id="275" r:id="rId19"/>
    <p:sldId id="276" r:id="rId20"/>
    <p:sldId id="277" r:id="rId21"/>
    <p:sldId id="279" r:id="rId22"/>
    <p:sldId id="28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Open Sans" panose="020B060402020202020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tiana Rodrigue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8A3C20-FA9A-4489-BC79-4603FEEBEFE4}">
  <a:tblStyle styleId="{B38A3C20-FA9A-4489-BC79-4603FEEBEF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39CD1A-F9E8-477D-95AE-F06466ECA0D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462B5D8-5579-4E75-8536-3527C29EC86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6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5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3.xml"/><Relationship Id="rId61" Type="http://schemas.openxmlformats.org/officeDocument/2006/relationships/font" Target="fonts/font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111E9E-E45A-4A2D-B9E3-B1B14A017799}" type="doc">
      <dgm:prSet loTypeId="urn:microsoft.com/office/officeart/2005/8/layout/target3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pt-BR"/>
        </a:p>
      </dgm:t>
    </dgm:pt>
    <dgm:pt modelId="{E1428F3B-90CB-4C59-85BA-D36065154B72}">
      <dgm:prSet phldrT="[Texto]" custT="1"/>
      <dgm:spPr>
        <a:ln w="19050">
          <a:solidFill>
            <a:schemeClr val="accent1"/>
          </a:solidFill>
        </a:ln>
      </dgm:spPr>
      <dgm:t>
        <a:bodyPr/>
        <a:lstStyle/>
        <a:p>
          <a:pPr algn="ctr"/>
          <a:endParaRPr lang="pt-BR" sz="3600" b="1" dirty="0">
            <a:solidFill>
              <a:schemeClr val="accent1">
                <a:lumMod val="50000"/>
              </a:schemeClr>
            </a:solidFill>
          </a:endParaRPr>
        </a:p>
      </dgm:t>
    </dgm:pt>
    <dgm:pt modelId="{1D00C652-4305-43F8-91D4-B518E72FD90B}" type="parTrans" cxnId="{952284A4-E5AB-4FE2-8A60-2A267A960289}">
      <dgm:prSet/>
      <dgm:spPr/>
      <dgm:t>
        <a:bodyPr/>
        <a:lstStyle/>
        <a:p>
          <a:pPr algn="ctr"/>
          <a:endParaRPr lang="pt-BR"/>
        </a:p>
      </dgm:t>
    </dgm:pt>
    <dgm:pt modelId="{BF92B0D9-A529-4BB2-A03A-103F4D4A0092}" type="sibTrans" cxnId="{952284A4-E5AB-4FE2-8A60-2A267A960289}">
      <dgm:prSet/>
      <dgm:spPr/>
      <dgm:t>
        <a:bodyPr/>
        <a:lstStyle/>
        <a:p>
          <a:pPr algn="ctr"/>
          <a:endParaRPr lang="pt-BR"/>
        </a:p>
      </dgm:t>
    </dgm:pt>
    <dgm:pt modelId="{10BDB9E6-F69F-4A45-A4D0-AC2A17C158A7}">
      <dgm:prSet phldrT="[Texto]" custT="1"/>
      <dgm:spPr>
        <a:ln w="19050">
          <a:solidFill>
            <a:schemeClr val="accent1"/>
          </a:solidFill>
        </a:ln>
      </dgm:spPr>
      <dgm:t>
        <a:bodyPr/>
        <a:lstStyle/>
        <a:p>
          <a:pPr algn="ctr"/>
          <a:endParaRPr lang="pt-BR" sz="3600" b="1" dirty="0">
            <a:solidFill>
              <a:schemeClr val="accent1">
                <a:lumMod val="50000"/>
              </a:schemeClr>
            </a:solidFill>
          </a:endParaRPr>
        </a:p>
      </dgm:t>
    </dgm:pt>
    <dgm:pt modelId="{3E4099C1-FF39-4FEF-831F-573348421A5E}" type="parTrans" cxnId="{B8BB2198-6095-489E-A941-ED5B78940604}">
      <dgm:prSet/>
      <dgm:spPr/>
      <dgm:t>
        <a:bodyPr/>
        <a:lstStyle/>
        <a:p>
          <a:pPr algn="ctr"/>
          <a:endParaRPr lang="pt-BR"/>
        </a:p>
      </dgm:t>
    </dgm:pt>
    <dgm:pt modelId="{19853941-D153-4D0B-9A5F-7859A613435D}" type="sibTrans" cxnId="{B8BB2198-6095-489E-A941-ED5B78940604}">
      <dgm:prSet/>
      <dgm:spPr/>
      <dgm:t>
        <a:bodyPr/>
        <a:lstStyle/>
        <a:p>
          <a:pPr algn="ctr"/>
          <a:endParaRPr lang="pt-BR"/>
        </a:p>
      </dgm:t>
    </dgm:pt>
    <dgm:pt modelId="{366E4F6C-1BA5-4F11-8234-906121F450A9}">
      <dgm:prSet phldrT="[Texto]" custT="1"/>
      <dgm:spPr>
        <a:ln w="19050">
          <a:solidFill>
            <a:schemeClr val="accent1"/>
          </a:solidFill>
        </a:ln>
      </dgm:spPr>
      <dgm:t>
        <a:bodyPr/>
        <a:lstStyle/>
        <a:p>
          <a:pPr algn="ctr"/>
          <a:endParaRPr lang="pt-BR" sz="3600" b="1" dirty="0">
            <a:solidFill>
              <a:schemeClr val="accent1">
                <a:lumMod val="50000"/>
              </a:schemeClr>
            </a:solidFill>
          </a:endParaRPr>
        </a:p>
      </dgm:t>
    </dgm:pt>
    <dgm:pt modelId="{63D78029-B8E7-4CB8-8221-6BA438C0770F}" type="sibTrans" cxnId="{C938E4C0-0EC8-4931-9E74-078C70E66068}">
      <dgm:prSet/>
      <dgm:spPr/>
      <dgm:t>
        <a:bodyPr/>
        <a:lstStyle/>
        <a:p>
          <a:pPr algn="ctr"/>
          <a:endParaRPr lang="pt-BR"/>
        </a:p>
      </dgm:t>
    </dgm:pt>
    <dgm:pt modelId="{83163DA5-D615-4254-A27B-4CFEF3764FBC}" type="parTrans" cxnId="{C938E4C0-0EC8-4931-9E74-078C70E66068}">
      <dgm:prSet/>
      <dgm:spPr/>
      <dgm:t>
        <a:bodyPr/>
        <a:lstStyle/>
        <a:p>
          <a:pPr algn="ctr"/>
          <a:endParaRPr lang="pt-BR"/>
        </a:p>
      </dgm:t>
    </dgm:pt>
    <dgm:pt modelId="{C15049FE-38AE-4DB8-AAD5-B51C3D5C519F}" type="pres">
      <dgm:prSet presAssocID="{1F111E9E-E45A-4A2D-B9E3-B1B14A01779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0F2D637-4E52-4E72-BF10-18FD179B0915}" type="pres">
      <dgm:prSet presAssocID="{366E4F6C-1BA5-4F11-8234-906121F450A9}" presName="circle1" presStyleLbl="node1" presStyleIdx="0" presStyleCnt="3"/>
      <dgm:spPr/>
      <dgm:t>
        <a:bodyPr/>
        <a:lstStyle/>
        <a:p>
          <a:endParaRPr lang="pt-BR"/>
        </a:p>
      </dgm:t>
    </dgm:pt>
    <dgm:pt modelId="{0944EB39-CD0F-4DA3-8A2A-31B6ABBBBA9E}" type="pres">
      <dgm:prSet presAssocID="{366E4F6C-1BA5-4F11-8234-906121F450A9}" presName="space" presStyleCnt="0"/>
      <dgm:spPr/>
      <dgm:t>
        <a:bodyPr/>
        <a:lstStyle/>
        <a:p>
          <a:endParaRPr lang="pt-BR"/>
        </a:p>
      </dgm:t>
    </dgm:pt>
    <dgm:pt modelId="{F92E552F-0582-4DE9-A80F-C4FDB4099F8F}" type="pres">
      <dgm:prSet presAssocID="{366E4F6C-1BA5-4F11-8234-906121F450A9}" presName="rect1" presStyleLbl="alignAcc1" presStyleIdx="0" presStyleCnt="3"/>
      <dgm:spPr/>
      <dgm:t>
        <a:bodyPr/>
        <a:lstStyle/>
        <a:p>
          <a:endParaRPr lang="pt-BR"/>
        </a:p>
      </dgm:t>
    </dgm:pt>
    <dgm:pt modelId="{36B8ABB7-1066-4A98-98A9-739DD65ECE38}" type="pres">
      <dgm:prSet presAssocID="{E1428F3B-90CB-4C59-85BA-D36065154B72}" presName="vertSpace2" presStyleLbl="node1" presStyleIdx="0" presStyleCnt="3"/>
      <dgm:spPr/>
      <dgm:t>
        <a:bodyPr/>
        <a:lstStyle/>
        <a:p>
          <a:endParaRPr lang="pt-BR"/>
        </a:p>
      </dgm:t>
    </dgm:pt>
    <dgm:pt modelId="{7F42E835-2BF4-491F-9C38-504003EE7980}" type="pres">
      <dgm:prSet presAssocID="{E1428F3B-90CB-4C59-85BA-D36065154B72}" presName="circle2" presStyleLbl="node1" presStyleIdx="1" presStyleCnt="3"/>
      <dgm:spPr/>
      <dgm:t>
        <a:bodyPr/>
        <a:lstStyle/>
        <a:p>
          <a:endParaRPr lang="pt-BR"/>
        </a:p>
      </dgm:t>
    </dgm:pt>
    <dgm:pt modelId="{22D9EE9A-1578-417D-BAF4-CA60FBCD18F4}" type="pres">
      <dgm:prSet presAssocID="{E1428F3B-90CB-4C59-85BA-D36065154B72}" presName="rect2" presStyleLbl="alignAcc1" presStyleIdx="1" presStyleCnt="3"/>
      <dgm:spPr/>
      <dgm:t>
        <a:bodyPr/>
        <a:lstStyle/>
        <a:p>
          <a:endParaRPr lang="pt-BR"/>
        </a:p>
      </dgm:t>
    </dgm:pt>
    <dgm:pt modelId="{21FB9945-F621-4C1E-BFC2-DFE79EC21046}" type="pres">
      <dgm:prSet presAssocID="{10BDB9E6-F69F-4A45-A4D0-AC2A17C158A7}" presName="vertSpace3" presStyleLbl="node1" presStyleIdx="1" presStyleCnt="3"/>
      <dgm:spPr/>
      <dgm:t>
        <a:bodyPr/>
        <a:lstStyle/>
        <a:p>
          <a:endParaRPr lang="pt-BR"/>
        </a:p>
      </dgm:t>
    </dgm:pt>
    <dgm:pt modelId="{F3462392-6D81-47AE-A78F-E29846913AF8}" type="pres">
      <dgm:prSet presAssocID="{10BDB9E6-F69F-4A45-A4D0-AC2A17C158A7}" presName="circle3" presStyleLbl="node1" presStyleIdx="2" presStyleCnt="3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</dgm:spPr>
      <dgm:t>
        <a:bodyPr/>
        <a:lstStyle/>
        <a:p>
          <a:endParaRPr lang="pt-BR"/>
        </a:p>
      </dgm:t>
    </dgm:pt>
    <dgm:pt modelId="{F9443CE5-B09D-427F-81FF-C86CC9BA9524}" type="pres">
      <dgm:prSet presAssocID="{10BDB9E6-F69F-4A45-A4D0-AC2A17C158A7}" presName="rect3" presStyleLbl="alignAcc1" presStyleIdx="2" presStyleCnt="3"/>
      <dgm:spPr/>
      <dgm:t>
        <a:bodyPr/>
        <a:lstStyle/>
        <a:p>
          <a:endParaRPr lang="pt-BR"/>
        </a:p>
      </dgm:t>
    </dgm:pt>
    <dgm:pt modelId="{59BBC7FF-F072-4918-8917-C6D78FCADAED}" type="pres">
      <dgm:prSet presAssocID="{366E4F6C-1BA5-4F11-8234-906121F450A9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7B3375-1DBB-48DA-A250-A0010AD9242C}" type="pres">
      <dgm:prSet presAssocID="{E1428F3B-90CB-4C59-85BA-D36065154B72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13719C-7EC2-470B-B46F-4D5084AD0561}" type="pres">
      <dgm:prSet presAssocID="{10BDB9E6-F69F-4A45-A4D0-AC2A17C158A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52284A4-E5AB-4FE2-8A60-2A267A960289}" srcId="{1F111E9E-E45A-4A2D-B9E3-B1B14A017799}" destId="{E1428F3B-90CB-4C59-85BA-D36065154B72}" srcOrd="1" destOrd="0" parTransId="{1D00C652-4305-43F8-91D4-B518E72FD90B}" sibTransId="{BF92B0D9-A529-4BB2-A03A-103F4D4A0092}"/>
    <dgm:cxn modelId="{B8BB2198-6095-489E-A941-ED5B78940604}" srcId="{1F111E9E-E45A-4A2D-B9E3-B1B14A017799}" destId="{10BDB9E6-F69F-4A45-A4D0-AC2A17C158A7}" srcOrd="2" destOrd="0" parTransId="{3E4099C1-FF39-4FEF-831F-573348421A5E}" sibTransId="{19853941-D153-4D0B-9A5F-7859A613435D}"/>
    <dgm:cxn modelId="{1DDEAC84-4430-4D59-976E-13DCBDAA797A}" type="presOf" srcId="{E1428F3B-90CB-4C59-85BA-D36065154B72}" destId="{147B3375-1DBB-48DA-A250-A0010AD9242C}" srcOrd="1" destOrd="0" presId="urn:microsoft.com/office/officeart/2005/8/layout/target3"/>
    <dgm:cxn modelId="{39932805-95D3-4BFC-9436-3B24C1FC4F77}" type="presOf" srcId="{E1428F3B-90CB-4C59-85BA-D36065154B72}" destId="{22D9EE9A-1578-417D-BAF4-CA60FBCD18F4}" srcOrd="0" destOrd="0" presId="urn:microsoft.com/office/officeart/2005/8/layout/target3"/>
    <dgm:cxn modelId="{FDFAC30D-4A50-4979-95B9-3E4270BB5B44}" type="presOf" srcId="{10BDB9E6-F69F-4A45-A4D0-AC2A17C158A7}" destId="{F9443CE5-B09D-427F-81FF-C86CC9BA9524}" srcOrd="0" destOrd="0" presId="urn:microsoft.com/office/officeart/2005/8/layout/target3"/>
    <dgm:cxn modelId="{0E9A93F0-34E8-40AA-93A1-1A94D21D2FE1}" type="presOf" srcId="{1F111E9E-E45A-4A2D-B9E3-B1B14A017799}" destId="{C15049FE-38AE-4DB8-AAD5-B51C3D5C519F}" srcOrd="0" destOrd="0" presId="urn:microsoft.com/office/officeart/2005/8/layout/target3"/>
    <dgm:cxn modelId="{4D738033-F783-4F1C-BC37-AEFFC4A73530}" type="presOf" srcId="{366E4F6C-1BA5-4F11-8234-906121F450A9}" destId="{59BBC7FF-F072-4918-8917-C6D78FCADAED}" srcOrd="1" destOrd="0" presId="urn:microsoft.com/office/officeart/2005/8/layout/target3"/>
    <dgm:cxn modelId="{C938E4C0-0EC8-4931-9E74-078C70E66068}" srcId="{1F111E9E-E45A-4A2D-B9E3-B1B14A017799}" destId="{366E4F6C-1BA5-4F11-8234-906121F450A9}" srcOrd="0" destOrd="0" parTransId="{83163DA5-D615-4254-A27B-4CFEF3764FBC}" sibTransId="{63D78029-B8E7-4CB8-8221-6BA438C0770F}"/>
    <dgm:cxn modelId="{15B3B86D-8B40-4D35-9C82-1347764B4514}" type="presOf" srcId="{366E4F6C-1BA5-4F11-8234-906121F450A9}" destId="{F92E552F-0582-4DE9-A80F-C4FDB4099F8F}" srcOrd="0" destOrd="0" presId="urn:microsoft.com/office/officeart/2005/8/layout/target3"/>
    <dgm:cxn modelId="{5F6C4C82-074B-4DF5-BDCC-94852D7B05EE}" type="presOf" srcId="{10BDB9E6-F69F-4A45-A4D0-AC2A17C158A7}" destId="{F113719C-7EC2-470B-B46F-4D5084AD0561}" srcOrd="1" destOrd="0" presId="urn:microsoft.com/office/officeart/2005/8/layout/target3"/>
    <dgm:cxn modelId="{7E375E36-6FFF-4433-82B8-90B6E14D32E2}" type="presParOf" srcId="{C15049FE-38AE-4DB8-AAD5-B51C3D5C519F}" destId="{90F2D637-4E52-4E72-BF10-18FD179B0915}" srcOrd="0" destOrd="0" presId="urn:microsoft.com/office/officeart/2005/8/layout/target3"/>
    <dgm:cxn modelId="{06F43A15-9BE9-43C4-B684-DE4773EFC97A}" type="presParOf" srcId="{C15049FE-38AE-4DB8-AAD5-B51C3D5C519F}" destId="{0944EB39-CD0F-4DA3-8A2A-31B6ABBBBA9E}" srcOrd="1" destOrd="0" presId="urn:microsoft.com/office/officeart/2005/8/layout/target3"/>
    <dgm:cxn modelId="{45EE4D8D-7744-4656-A9AE-A2A889CAB4DE}" type="presParOf" srcId="{C15049FE-38AE-4DB8-AAD5-B51C3D5C519F}" destId="{F92E552F-0582-4DE9-A80F-C4FDB4099F8F}" srcOrd="2" destOrd="0" presId="urn:microsoft.com/office/officeart/2005/8/layout/target3"/>
    <dgm:cxn modelId="{9526FE6C-F3A4-4AF8-BB12-323E86FB84E9}" type="presParOf" srcId="{C15049FE-38AE-4DB8-AAD5-B51C3D5C519F}" destId="{36B8ABB7-1066-4A98-98A9-739DD65ECE38}" srcOrd="3" destOrd="0" presId="urn:microsoft.com/office/officeart/2005/8/layout/target3"/>
    <dgm:cxn modelId="{5B4D1F31-BC96-47F7-A50D-AC600B73340D}" type="presParOf" srcId="{C15049FE-38AE-4DB8-AAD5-B51C3D5C519F}" destId="{7F42E835-2BF4-491F-9C38-504003EE7980}" srcOrd="4" destOrd="0" presId="urn:microsoft.com/office/officeart/2005/8/layout/target3"/>
    <dgm:cxn modelId="{B9F44405-B172-4917-9092-A14FB806CD81}" type="presParOf" srcId="{C15049FE-38AE-4DB8-AAD5-B51C3D5C519F}" destId="{22D9EE9A-1578-417D-BAF4-CA60FBCD18F4}" srcOrd="5" destOrd="0" presId="urn:microsoft.com/office/officeart/2005/8/layout/target3"/>
    <dgm:cxn modelId="{03E01D71-B63E-4040-A428-469354E24970}" type="presParOf" srcId="{C15049FE-38AE-4DB8-AAD5-B51C3D5C519F}" destId="{21FB9945-F621-4C1E-BFC2-DFE79EC21046}" srcOrd="6" destOrd="0" presId="urn:microsoft.com/office/officeart/2005/8/layout/target3"/>
    <dgm:cxn modelId="{FE020AB1-F6DD-48B0-BDF6-E1EC5D6D7E6A}" type="presParOf" srcId="{C15049FE-38AE-4DB8-AAD5-B51C3D5C519F}" destId="{F3462392-6D81-47AE-A78F-E29846913AF8}" srcOrd="7" destOrd="0" presId="urn:microsoft.com/office/officeart/2005/8/layout/target3"/>
    <dgm:cxn modelId="{C33255D3-5490-4D71-A3E0-E8053CA07C26}" type="presParOf" srcId="{C15049FE-38AE-4DB8-AAD5-B51C3D5C519F}" destId="{F9443CE5-B09D-427F-81FF-C86CC9BA9524}" srcOrd="8" destOrd="0" presId="urn:microsoft.com/office/officeart/2005/8/layout/target3"/>
    <dgm:cxn modelId="{F5689F67-9A8F-4345-8661-BCD220C24CC2}" type="presParOf" srcId="{C15049FE-38AE-4DB8-AAD5-B51C3D5C519F}" destId="{59BBC7FF-F072-4918-8917-C6D78FCADAED}" srcOrd="9" destOrd="0" presId="urn:microsoft.com/office/officeart/2005/8/layout/target3"/>
    <dgm:cxn modelId="{AE72D05D-6944-448E-94D9-92B30D44B50E}" type="presParOf" srcId="{C15049FE-38AE-4DB8-AAD5-B51C3D5C519F}" destId="{147B3375-1DBB-48DA-A250-A0010AD9242C}" srcOrd="10" destOrd="0" presId="urn:microsoft.com/office/officeart/2005/8/layout/target3"/>
    <dgm:cxn modelId="{978EEC8A-3204-4B39-82DD-0E50F8C01B71}" type="presParOf" srcId="{C15049FE-38AE-4DB8-AAD5-B51C3D5C519F}" destId="{F113719C-7EC2-470B-B46F-4D5084AD0561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2D637-4E52-4E72-BF10-18FD179B0915}">
      <dsp:nvSpPr>
        <dsp:cNvPr id="0" name=""/>
        <dsp:cNvSpPr/>
      </dsp:nvSpPr>
      <dsp:spPr>
        <a:xfrm>
          <a:off x="0" y="238141"/>
          <a:ext cx="2721902" cy="272190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2E552F-0582-4DE9-A80F-C4FDB4099F8F}">
      <dsp:nvSpPr>
        <dsp:cNvPr id="0" name=""/>
        <dsp:cNvSpPr/>
      </dsp:nvSpPr>
      <dsp:spPr>
        <a:xfrm>
          <a:off x="1360951" y="238141"/>
          <a:ext cx="3175552" cy="27219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360951" y="238141"/>
        <a:ext cx="3175552" cy="816572"/>
      </dsp:txXfrm>
    </dsp:sp>
    <dsp:sp modelId="{7F42E835-2BF4-491F-9C38-504003EE7980}">
      <dsp:nvSpPr>
        <dsp:cNvPr id="0" name=""/>
        <dsp:cNvSpPr/>
      </dsp:nvSpPr>
      <dsp:spPr>
        <a:xfrm>
          <a:off x="476333" y="1054714"/>
          <a:ext cx="1769234" cy="17692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D9EE9A-1578-417D-BAF4-CA60FBCD18F4}">
      <dsp:nvSpPr>
        <dsp:cNvPr id="0" name=""/>
        <dsp:cNvSpPr/>
      </dsp:nvSpPr>
      <dsp:spPr>
        <a:xfrm>
          <a:off x="1360951" y="1054714"/>
          <a:ext cx="3175552" cy="17692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360951" y="1054714"/>
        <a:ext cx="3175552" cy="816569"/>
      </dsp:txXfrm>
    </dsp:sp>
    <dsp:sp modelId="{F3462392-6D81-47AE-A78F-E29846913AF8}">
      <dsp:nvSpPr>
        <dsp:cNvPr id="0" name=""/>
        <dsp:cNvSpPr/>
      </dsp:nvSpPr>
      <dsp:spPr>
        <a:xfrm>
          <a:off x="952666" y="1871284"/>
          <a:ext cx="816569" cy="8165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443CE5-B09D-427F-81FF-C86CC9BA9524}">
      <dsp:nvSpPr>
        <dsp:cNvPr id="0" name=""/>
        <dsp:cNvSpPr/>
      </dsp:nvSpPr>
      <dsp:spPr>
        <a:xfrm>
          <a:off x="1360951" y="1871284"/>
          <a:ext cx="3175552" cy="8165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b="1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360951" y="1871284"/>
        <a:ext cx="3175552" cy="816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9d01546f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b9d01546f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a49d0870e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fa49d0870e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396aafb3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396aafb3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a49d0870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fa49d0870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fa49d0870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fa49d0870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fa49d0870e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fa49d0870e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Trocar fotos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Inserir: X SETA/ Equipe semafórica /PMV/</a:t>
            </a:r>
            <a:endParaRPr dirty="0"/>
          </a:p>
        </p:txBody>
      </p:sp>
      <p:sp>
        <p:nvSpPr>
          <p:cNvPr id="271" name="Google Shape;271;gfa49d0870e_0_10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a49d0870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fa49d0870e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a49d0870e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fa49d0870e_0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Gustavo vai mudar</a:t>
            </a:r>
            <a:endParaRPr/>
          </a:p>
        </p:txBody>
      </p:sp>
      <p:sp>
        <p:nvSpPr>
          <p:cNvPr id="259" name="Google Shape;259;gfa49d0870e_0_10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a49d0870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fa49d0870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fa49d0870e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fa49d0870e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fa49d0870e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fa49d0870e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a49d0870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a49d0870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a49d0870e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fa49d0870e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fa49d0870e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fa49d0870e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Informar bloqueio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5E8AD8-7E40-461D-991E-F36EA2016E8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343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179280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a49d0870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a49d0870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a49d0870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fa49d0870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a49d0870e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a49d0870e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0736152e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00736152e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74a2fa00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74a2fa00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74a2fa00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74a2fa00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327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fa49d0870e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fa49d0870e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7525" y="381000"/>
            <a:ext cx="9144000" cy="7557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17525" y="0"/>
            <a:ext cx="91614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397133" y="114400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None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None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None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None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None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None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None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None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None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97125" y="32335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descrição de seção">
  <p:cSld name="SECTION_TITLE_AND_DESCRIPTION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/>
          <p:nvPr/>
        </p:nvSpPr>
        <p:spPr>
          <a:xfrm>
            <a:off x="4571975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200"/>
              <a:buFont typeface="Open Sans"/>
              <a:buNone/>
              <a:defRPr sz="4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ubTitle" idx="1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60" name="Google Shape;60;p12"/>
          <p:cNvPicPr preferRelativeResize="0"/>
          <p:nvPr/>
        </p:nvPicPr>
        <p:blipFill rotWithShape="1">
          <a:blip r:embed="rId2">
            <a:alphaModFix amt="58999"/>
          </a:blip>
          <a:srcRect l="35400" t="7834" r="14600" b="7834"/>
          <a:stretch/>
        </p:blipFill>
        <p:spPr>
          <a:xfrm>
            <a:off x="4572000" y="0"/>
            <a:ext cx="4572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551025" y="54675"/>
            <a:ext cx="6453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00"/>
            </a:lvl1pPr>
            <a:lvl2pPr lvl="1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800"/>
            </a:lvl2pPr>
            <a:lvl3pPr lvl="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800"/>
            </a:lvl3pPr>
            <a:lvl4pPr lvl="3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800"/>
            </a:lvl4pPr>
            <a:lvl5pPr lvl="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800"/>
            </a:lvl5pPr>
            <a:lvl6pPr lvl="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800"/>
            </a:lvl6pPr>
            <a:lvl7pPr lvl="6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800"/>
            </a:lvl7pPr>
            <a:lvl8pPr lvl="7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800"/>
            </a:lvl8pPr>
            <a:lvl9pPr lvl="8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8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540000" y="222646"/>
            <a:ext cx="80640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5" name="Google Shape;75;p17"/>
          <p:cNvSpPr/>
          <p:nvPr/>
        </p:nvSpPr>
        <p:spPr>
          <a:xfrm>
            <a:off x="-17525" y="381000"/>
            <a:ext cx="9144000" cy="7557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-17525" y="0"/>
            <a:ext cx="9161400" cy="5305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ctrTitle"/>
          </p:nvPr>
        </p:nvSpPr>
        <p:spPr>
          <a:xfrm>
            <a:off x="397133" y="114400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Char char="●"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Char char="○"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Char char="■"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Char char="●"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Char char="○"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Char char="■"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Char char="●"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Char char="○"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pen Sans"/>
              <a:buChar char="■"/>
              <a:defRPr sz="5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397125" y="32335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-prefeitura">
  <p:cSld name="TITLE_AND_BODY_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texto verticais">
  <p:cSld name="1_Título e texto verticai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6"/>
          <p:cNvSpPr>
            <a:spLocks noChangeArrowheads="1"/>
          </p:cNvSpPr>
          <p:nvPr userDrawn="1"/>
        </p:nvSpPr>
        <p:spPr bwMode="auto">
          <a:xfrm>
            <a:off x="7812088" y="4731544"/>
            <a:ext cx="1223962" cy="325041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PPA 2022-2025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PLOA 2022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1"/>
            <a:ext cx="8244408" cy="627534"/>
          </a:xfrm>
          <a:solidFill>
            <a:srgbClr val="3760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>
            <a:no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Retângulo de cantos arredondados 6"/>
          <p:cNvSpPr>
            <a:spLocks noChangeArrowheads="1"/>
          </p:cNvSpPr>
          <p:nvPr userDrawn="1"/>
        </p:nvSpPr>
        <p:spPr bwMode="auto">
          <a:xfrm>
            <a:off x="7772400" y="4731990"/>
            <a:ext cx="1223962" cy="325041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rgbClr val="E4EDF8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PPA 2022-2025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PLOA 2022</a:t>
            </a:r>
          </a:p>
        </p:txBody>
      </p:sp>
    </p:spTree>
    <p:extLst>
      <p:ext uri="{BB962C8B-B14F-4D97-AF65-F5344CB8AC3E}">
        <p14:creationId xmlns:p14="http://schemas.microsoft.com/office/powerpoint/2010/main" val="398588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SECTION_TITLE_AND_DESCRIPTIO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3226475" y="-125"/>
            <a:ext cx="5917500" cy="5143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65500" y="1487000"/>
            <a:ext cx="2753400" cy="3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200"/>
              <a:buFont typeface="Open Sans"/>
              <a:buNone/>
              <a:defRPr sz="4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567900" y="1611550"/>
            <a:ext cx="4933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no footer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4"/>
          <p:cNvCxnSpPr/>
          <p:nvPr/>
        </p:nvCxnSpPr>
        <p:spPr>
          <a:xfrm>
            <a:off x="8746800" y="4749775"/>
            <a:ext cx="0" cy="2205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/>
          <p:nvPr/>
        </p:nvSpPr>
        <p:spPr>
          <a:xfrm>
            <a:off x="4879850" y="4636175"/>
            <a:ext cx="4012500" cy="49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2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9462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29" name="Google Shape;29;p5"/>
          <p:cNvCxnSpPr/>
          <p:nvPr/>
        </p:nvCxnSpPr>
        <p:spPr>
          <a:xfrm>
            <a:off x="8746800" y="4749775"/>
            <a:ext cx="0" cy="2205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5"/>
          <p:cNvSpPr txBox="1">
            <a:spLocks noGrp="1"/>
          </p:cNvSpPr>
          <p:nvPr>
            <p:ph type="subTitle" idx="2"/>
          </p:nvPr>
        </p:nvSpPr>
        <p:spPr>
          <a:xfrm>
            <a:off x="355250" y="64650"/>
            <a:ext cx="73284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rpo 1">
  <p:cSld name="TITLE_AND_BODY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2750200" y="-125975"/>
            <a:ext cx="6508200" cy="5311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11700" y="9462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103900" y="438675"/>
            <a:ext cx="2438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311700" y="9462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311700" y="9462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-4550" y="304800"/>
            <a:ext cx="9148500" cy="62010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-4540" y="-18250"/>
            <a:ext cx="9148500" cy="743400"/>
          </a:xfrm>
          <a:prstGeom prst="rect">
            <a:avLst/>
          </a:prstGeom>
          <a:solidFill>
            <a:srgbClr val="004A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20">
            <a:alphaModFix/>
          </a:blip>
          <a:srcRect l="49425" t="56384" r="25930" b="32872"/>
          <a:stretch/>
        </p:blipFill>
        <p:spPr>
          <a:xfrm>
            <a:off x="6860575" y="67100"/>
            <a:ext cx="2102003" cy="5727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" name="Espaço Reservado para Número de Slide 10"/>
          <p:cNvSpPr>
            <a:spLocks noGrp="1"/>
          </p:cNvSpPr>
          <p:nvPr>
            <p:ph type="sldNum" sz="quarter" idx="4"/>
          </p:nvPr>
        </p:nvSpPr>
        <p:spPr>
          <a:xfrm>
            <a:off x="8737600" y="4893469"/>
            <a:ext cx="406400" cy="13216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 b="1">
                <a:solidFill>
                  <a:schemeClr val="tx2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DB54A88-12C6-4797-8169-A99F3F4F3B60}" type="slidenum">
              <a:rPr lang="pt-BR" altLang="pt-BR" kern="1200" smtClean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‹nº›</a:t>
            </a:fld>
            <a:endParaRPr lang="pt-BR" altLang="pt-BR" kern="1200">
              <a:solidFill>
                <a:srgbClr val="1F497D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54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9.png"/><Relationship Id="rId7" Type="http://schemas.openxmlformats.org/officeDocument/2006/relationships/image" Target="../media/image34.jp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/>
        </p:nvSpPr>
        <p:spPr>
          <a:xfrm>
            <a:off x="235500" y="25380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CET-RIO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Novembro de 2021</a:t>
            </a:r>
            <a:endParaRPr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86;p20"/>
          <p:cNvSpPr txBox="1">
            <a:spLocks noGrp="1"/>
          </p:cNvSpPr>
          <p:nvPr>
            <p:ph type="ctrTitle"/>
          </p:nvPr>
        </p:nvSpPr>
        <p:spPr>
          <a:xfrm>
            <a:off x="487800" y="1812900"/>
            <a:ext cx="8016000" cy="72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77" b="1">
                <a:highlight>
                  <a:srgbClr val="00C0F3"/>
                </a:highlight>
              </a:rPr>
              <a:t>Projetos de Lei </a:t>
            </a:r>
            <a:endParaRPr sz="4077" b="1">
              <a:highlight>
                <a:srgbClr val="00C0F3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77" b="1">
                <a:highlight>
                  <a:srgbClr val="00C0F3"/>
                </a:highlight>
              </a:rPr>
              <a:t>PPA 2022-2025 e LOA 2022</a:t>
            </a:r>
            <a:endParaRPr sz="3777" b="1">
              <a:highlight>
                <a:srgbClr val="00C0F3"/>
              </a:highlight>
            </a:endParaRPr>
          </a:p>
        </p:txBody>
      </p:sp>
      <p:pic>
        <p:nvPicPr>
          <p:cNvPr id="87" name="Google Shape;8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618" y="3439650"/>
            <a:ext cx="2565158" cy="72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/>
        </p:nvSpPr>
        <p:spPr>
          <a:xfrm>
            <a:off x="839000" y="1601465"/>
            <a:ext cx="26193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Desenvolvimento do </a:t>
            </a:r>
            <a:r>
              <a:rPr lang="pt-BR" sz="1600" b="1" dirty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Plano </a:t>
            </a:r>
            <a:r>
              <a:rPr lang="pt-BR" sz="1600" b="1" dirty="0" err="1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Cicloviário</a:t>
            </a:r>
            <a:r>
              <a:rPr lang="pt-BR" dirty="0">
                <a:sym typeface="Open Sans"/>
              </a:rPr>
              <a:t>  </a:t>
            </a:r>
            <a:r>
              <a:rPr lang="pt-BR" sz="1600" b="1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em </a:t>
            </a: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parceria com o ITDP</a:t>
            </a: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4762374" y="1319990"/>
            <a:ext cx="3898405" cy="335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Desenvolvimento e implantação de </a:t>
            </a:r>
            <a:r>
              <a:rPr lang="pt-BR" sz="1600" b="1" dirty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projetos de conexões </a:t>
            </a:r>
            <a:r>
              <a:rPr lang="pt-BR" sz="1600" b="1" dirty="0" err="1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cicloviárias</a:t>
            </a: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, totalizando </a:t>
            </a:r>
            <a:r>
              <a:rPr lang="pt-BR" sz="1600" b="1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216  </a:t>
            </a: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estações </a:t>
            </a:r>
            <a:r>
              <a:rPr lang="pt-BR" sz="1600" b="1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conectadas e 485 novos km,</a:t>
            </a:r>
            <a:endParaRPr lang="pt-BR"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sendo: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 smtClean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54 </a:t>
            </a:r>
            <a:r>
              <a:rPr lang="pt-BR" sz="1600" b="1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conexões em </a:t>
            </a: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2022;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76 em </a:t>
            </a:r>
            <a:r>
              <a:rPr lang="pt-BR" sz="1600" b="1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2023; </a:t>
            </a:r>
            <a:endParaRPr lang="pt-BR"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86 em </a:t>
            </a:r>
            <a:r>
              <a:rPr lang="pt-BR" sz="1600" b="1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2024.</a:t>
            </a:r>
            <a:endParaRPr lang="pt-BR"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28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CONEXÕES CICLOVIÁRIAS </a:t>
            </a:r>
            <a:endParaRPr sz="23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 rotWithShape="1">
          <a:blip r:embed="rId3">
            <a:alphaModFix amt="61000"/>
          </a:blip>
          <a:srcRect b="12572"/>
          <a:stretch/>
        </p:blipFill>
        <p:spPr>
          <a:xfrm>
            <a:off x="584975" y="2185762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 amt="61000"/>
          </a:blip>
          <a:srcRect b="12572"/>
          <a:stretch/>
        </p:blipFill>
        <p:spPr>
          <a:xfrm>
            <a:off x="4508350" y="1700712"/>
            <a:ext cx="254025" cy="22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CRONOGRAMA PLANO CICLOVIÁRIO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0" b="21807"/>
          <a:stretch/>
        </p:blipFill>
        <p:spPr>
          <a:xfrm>
            <a:off x="3733675" y="3226420"/>
            <a:ext cx="4270308" cy="139761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t="22114" r="6098" b="13135"/>
          <a:stretch/>
        </p:blipFill>
        <p:spPr>
          <a:xfrm>
            <a:off x="3733675" y="1152294"/>
            <a:ext cx="4229367" cy="170391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72123" y="1795364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b="1" dirty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Plano </a:t>
            </a:r>
            <a:r>
              <a:rPr lang="pt-BR" b="1" dirty="0" err="1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Cicloviário</a:t>
            </a:r>
            <a:endParaRPr lang="pt-BR" b="1" dirty="0">
              <a:solidFill>
                <a:srgbClr val="004A80"/>
              </a:solidFill>
              <a:highlight>
                <a:srgbClr val="00C0F3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7247" y="3552108"/>
            <a:ext cx="2584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Projetos </a:t>
            </a:r>
            <a:r>
              <a:rPr lang="pt-BR" b="1" dirty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de </a:t>
            </a:r>
            <a:r>
              <a:rPr lang="pt-BR" b="1" dirty="0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Conexões </a:t>
            </a:r>
            <a:r>
              <a:rPr lang="pt-BR" b="1" dirty="0" err="1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Cicloviárias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/>
        </p:nvSpPr>
        <p:spPr>
          <a:xfrm>
            <a:off x="551499" y="631425"/>
            <a:ext cx="5395817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PPA 2022-2025 e LOA 2022</a:t>
            </a:r>
            <a:endParaRPr sz="23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 b="1" dirty="0" smtClean="0">
                <a:solidFill>
                  <a:schemeClr val="lt1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CET-RIO – TRÁFEGO INTELIGENTE</a:t>
            </a:r>
            <a:endParaRPr sz="2500" b="1" dirty="0">
              <a:solidFill>
                <a:schemeClr val="lt1"/>
              </a:solidFill>
              <a:highlight>
                <a:srgbClr val="00C0F3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PIT - Plataforma de Informações de Tráfego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3" name="Google Shape;243;p32"/>
          <p:cNvPicPr preferRelativeResize="0"/>
          <p:nvPr/>
        </p:nvPicPr>
        <p:blipFill rotWithShape="1">
          <a:blip r:embed="rId3">
            <a:alphaModFix/>
          </a:blip>
          <a:srcRect l="19910"/>
          <a:stretch/>
        </p:blipFill>
        <p:spPr>
          <a:xfrm>
            <a:off x="3665000" y="1069088"/>
            <a:ext cx="5389375" cy="37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/>
          <p:nvPr/>
        </p:nvSpPr>
        <p:spPr>
          <a:xfrm>
            <a:off x="0" y="920150"/>
            <a:ext cx="3536700" cy="42459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22997" dir="5400000" algn="tl">
              <a:srgbClr val="000000">
                <a:alpha val="34900"/>
              </a:srgbClr>
            </a:outerShdw>
          </a:effectLst>
        </p:spPr>
        <p:txBody>
          <a:bodyPr spcFirstLastPara="1" wrap="square" lIns="60100" tIns="30050" rIns="60100" bIns="30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2"/>
          <p:cNvSpPr txBox="1"/>
          <p:nvPr/>
        </p:nvSpPr>
        <p:spPr>
          <a:xfrm>
            <a:off x="170100" y="1133750"/>
            <a:ext cx="3270600" cy="3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Software </a:t>
            </a:r>
            <a:r>
              <a:rPr lang="pt-BR" sz="1250" b="1" i="0" u="none" strike="noStrike" cap="none">
                <a:solidFill>
                  <a:srgbClr val="FFFFFF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desenvolvido pelos técnicos da CET-Rio</a:t>
            </a: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na quarentena.</a:t>
            </a:r>
            <a:endParaRPr sz="1600" b="1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 Programa integra todos os </a:t>
            </a:r>
            <a:r>
              <a:rPr lang="pt-BR" sz="1250" b="1" i="0" u="none" strike="noStrike" cap="none">
                <a:solidFill>
                  <a:srgbClr val="FFFFFF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equipamentos de fiscalização eletrônica e suas informações</a:t>
            </a: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sobre o tráfego, geran</a:t>
            </a:r>
            <a:r>
              <a:rPr lang="pt-BR" sz="125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</a:t>
            </a: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dados como: </a:t>
            </a:r>
            <a:r>
              <a:rPr lang="pt-BR" sz="1250" b="1" i="0" u="none" strike="noStrike" cap="none">
                <a:solidFill>
                  <a:srgbClr val="FFFFFF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registro de veículos (global e único), volume de tráfego, velocidade média</a:t>
            </a: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etc.</a:t>
            </a:r>
            <a:endParaRPr sz="125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Benefícios: </a:t>
            </a:r>
            <a:r>
              <a:rPr lang="pt-BR" sz="1250" b="1" i="0" u="none" strike="noStrike" cap="none">
                <a:solidFill>
                  <a:srgbClr val="FFFFFF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Obter informações</a:t>
            </a: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de maneira automática, </a:t>
            </a:r>
            <a:r>
              <a:rPr lang="pt-BR" sz="1250" b="1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 line</a:t>
            </a: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 em tempo real, servindo como </a:t>
            </a:r>
            <a:r>
              <a:rPr lang="pt-BR" sz="1250" b="1" i="0" u="none" strike="noStrike" cap="none">
                <a:solidFill>
                  <a:srgbClr val="FFFFFF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base para intervenção no tráfego para melhorar a fluidez em tempo real e para desenvolvimento de políticas públicas</a:t>
            </a:r>
            <a:r>
              <a:rPr lang="pt-BR" sz="125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voltadas para a mobilidade urbana.</a:t>
            </a:r>
            <a:endParaRPr sz="125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/>
          <p:nvPr/>
        </p:nvSpPr>
        <p:spPr>
          <a:xfrm>
            <a:off x="-527463" y="155141"/>
            <a:ext cx="6506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Calibri"/>
              <a:buNone/>
            </a:pPr>
            <a:r>
              <a:rPr lang="pt-BR" sz="2500" b="1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TRÁFEGO INTELIGENTE EM 2022</a:t>
            </a:r>
            <a:endParaRPr sz="2500" b="1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35"/>
          <p:cNvSpPr/>
          <p:nvPr/>
        </p:nvSpPr>
        <p:spPr>
          <a:xfrm>
            <a:off x="759248" y="1013878"/>
            <a:ext cx="3730977" cy="26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 smtClean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Expansão de 7 para 13 </a:t>
            </a: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equipes de manutenção semafórica</a:t>
            </a:r>
            <a:endParaRPr dirty="0">
              <a:solidFill>
                <a:srgbClr val="004A8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Melhoria no tempo de </a:t>
            </a:r>
            <a:r>
              <a:rPr lang="pt-BR" sz="1600" b="1" dirty="0" smtClean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atendimento de emergências de manutenção semafórica</a:t>
            </a:r>
            <a:endParaRPr dirty="0">
              <a:solidFill>
                <a:srgbClr val="004A8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 smtClean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Expansão de 13 para 26 </a:t>
            </a:r>
            <a:r>
              <a:rPr lang="pt-BR" sz="1600" b="1" dirty="0" err="1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PMVs</a:t>
            </a: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 – Painéis de Mensagens Variáveis</a:t>
            </a:r>
            <a:endParaRPr dirty="0">
              <a:solidFill>
                <a:srgbClr val="004A8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Expansão dos Painéis </a:t>
            </a:r>
            <a:r>
              <a:rPr lang="pt-BR" sz="1600" b="1" dirty="0" smtClean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X/Seta</a:t>
            </a:r>
            <a:endParaRPr sz="1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454;p45"/>
          <p:cNvPicPr preferRelativeResize="0"/>
          <p:nvPr/>
        </p:nvPicPr>
        <p:blipFill rotWithShape="1">
          <a:blip r:embed="rId3">
            <a:alphaModFix/>
          </a:blip>
          <a:srcRect l="11892" t="13091" r="13642" b="12058"/>
          <a:stretch/>
        </p:blipFill>
        <p:spPr>
          <a:xfrm>
            <a:off x="4858407" y="4100996"/>
            <a:ext cx="739742" cy="74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5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4855" y="4057087"/>
            <a:ext cx="851255" cy="85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1;p26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549827" y="1331217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1;p26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550481" y="2050376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1;p26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549826" y="2802778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1;p26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549826" y="3521937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FAAD54E-D129-496D-9E7E-930B5A5140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199" t="5493" r="21415" b="11224"/>
          <a:stretch>
            <a:fillRect/>
          </a:stretch>
        </p:blipFill>
        <p:spPr>
          <a:xfrm>
            <a:off x="4961398" y="2473842"/>
            <a:ext cx="1632690" cy="1428603"/>
          </a:xfrm>
          <a:prstGeom prst="rect">
            <a:avLst/>
          </a:prstGeom>
          <a:ln>
            <a:solidFill>
              <a:srgbClr val="002060"/>
            </a:solidFill>
          </a:ln>
          <a:effectLst/>
        </p:spPr>
      </p:pic>
      <p:sp>
        <p:nvSpPr>
          <p:cNvPr id="17" name="Google Shape;277;p35"/>
          <p:cNvSpPr/>
          <p:nvPr/>
        </p:nvSpPr>
        <p:spPr>
          <a:xfrm>
            <a:off x="759248" y="3839220"/>
            <a:ext cx="3764590" cy="10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 smtClean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Parcerias com organizações externas para transferência de tecnologia</a:t>
            </a:r>
            <a:endParaRPr sz="1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41;p26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565925" y="4152838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9799" y="1045535"/>
            <a:ext cx="2137688" cy="285691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 t="17283" r="6358" b="19620"/>
          <a:stretch>
            <a:fillRect/>
          </a:stretch>
        </p:blipFill>
        <p:spPr bwMode="auto">
          <a:xfrm>
            <a:off x="4961398" y="1045535"/>
            <a:ext cx="1632690" cy="132546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OPERAÇÃO EFETIVA DO SISTEMA VIÁRIO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3" name="Google Shape;283;p36" descr="https://lh4.googleusercontent.com/2mAaKSIKeCvjNQlFwTIS8Q5no_fbyHBSLmYFm78kKbi_ZLCawlpuFfPFUVi4uVftBvtGvnJfHdqogUs-P4Uy6eNGhsdP1djSOLs0r8mUNtGpdkeH4lFySLIEGYRiwy3JM3UbHi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011" y="1681713"/>
            <a:ext cx="283697" cy="95425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6"/>
          <p:cNvSpPr/>
          <p:nvPr/>
        </p:nvSpPr>
        <p:spPr>
          <a:xfrm>
            <a:off x="4947530" y="1784170"/>
            <a:ext cx="19653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 Inspetores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34 Controladores</a:t>
            </a:r>
            <a:endParaRPr/>
          </a:p>
        </p:txBody>
      </p:sp>
      <p:pic>
        <p:nvPicPr>
          <p:cNvPr id="285" name="Google Shape;285;p36" descr="https://lh4.googleusercontent.com/my71Nb_11i5lzbb1bPYy9VMPaaeZ9xsuj0fmmKevens113whjIvBbEo0R0KfT3IxKCHlb4Mra9karWNSZzGAxSzxpp_WeR_VBbkA8fnCLg50LEkxhLYSxDfVDKLdupYal-Ojnf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4457" y="2782387"/>
            <a:ext cx="577477" cy="35328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/>
          <p:nvPr/>
        </p:nvSpPr>
        <p:spPr>
          <a:xfrm>
            <a:off x="5017510" y="2791557"/>
            <a:ext cx="196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22 Motocicletas</a:t>
            </a:r>
            <a:endParaRPr/>
          </a:p>
        </p:txBody>
      </p:sp>
      <p:pic>
        <p:nvPicPr>
          <p:cNvPr id="287" name="Google Shape;287;p36" descr="https://lh3.googleusercontent.com/2_kVDR1tLVk2agKlKRAVB_sLqf0AmXwp2LQjqctrYRPuG1TOZehj8lA6aMaLR5_BAeeeZHXmo6SK3sU9wnHjJ3WrXvXafXKPolXAc9ewWUu61xKRQzge0vWxjUOQhN-hqeRHSc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2682" y="3562698"/>
            <a:ext cx="718865" cy="44818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/>
          <p:nvPr/>
        </p:nvSpPr>
        <p:spPr>
          <a:xfrm>
            <a:off x="5048746" y="3553921"/>
            <a:ext cx="196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 pickups</a:t>
            </a:r>
            <a:endParaRPr sz="14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36" descr="https://lh4.googleusercontent.com/klaaVxW3cZ-c5EaaliJkmq0TLs9YNxs7p-Yde6aD_MSqt0dG2ij-AaCmT-HW2Y0wKhb8wqlf3xbzyojrB6dt5zkDbNJCXCDQ3vqn89EUmb8HSCSGCE4P2JkpLpdud4fKb5Zqr6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7769" y="4339696"/>
            <a:ext cx="868859" cy="5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6"/>
          <p:cNvSpPr/>
          <p:nvPr/>
        </p:nvSpPr>
        <p:spPr>
          <a:xfrm>
            <a:off x="5091546" y="4436166"/>
            <a:ext cx="196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7 reboques</a:t>
            </a:r>
            <a:endParaRPr/>
          </a:p>
        </p:txBody>
      </p:sp>
      <p:sp>
        <p:nvSpPr>
          <p:cNvPr id="291" name="Google Shape;291;p36"/>
          <p:cNvSpPr txBox="1"/>
          <p:nvPr/>
        </p:nvSpPr>
        <p:spPr>
          <a:xfrm>
            <a:off x="4701925" y="957587"/>
            <a:ext cx="126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400" b="1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425900" y="1137075"/>
            <a:ext cx="33678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Maior rapidez para atendimento de ocorrências</a:t>
            </a:r>
            <a:endParaRPr sz="15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Ampliação da capacidade de intervenção no trânsito</a:t>
            </a:r>
            <a:endParaRPr sz="15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Maior capacidade de reação diante de situações imprevistas</a:t>
            </a:r>
            <a:endParaRPr sz="15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Melhor atuação em grandes eventos</a:t>
            </a:r>
            <a:endParaRPr sz="15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5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Ampliação da área de atuação</a:t>
            </a:r>
            <a:endParaRPr sz="11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3" name="Google Shape;293;p36" descr="https://lh4.googleusercontent.com/2mAaKSIKeCvjNQlFwTIS8Q5no_fbyHBSLmYFm78kKbi_ZLCawlpuFfPFUVi4uVftBvtGvnJfHdqogUs-P4Uy6eNGhsdP1djSOLs0r8mUNtGpdkeH4lFySLIEGYRiwy3JM3UbHi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7302" y="1687104"/>
            <a:ext cx="283697" cy="95425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6"/>
          <p:cNvSpPr/>
          <p:nvPr/>
        </p:nvSpPr>
        <p:spPr>
          <a:xfrm>
            <a:off x="7409031" y="1784170"/>
            <a:ext cx="19653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12 Inspetores</a:t>
            </a:r>
            <a:endParaRPr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67 Controladores</a:t>
            </a:r>
            <a:endParaRPr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36" descr="https://lh4.googleusercontent.com/my71Nb_11i5lzbb1bPYy9VMPaaeZ9xsuj0fmmKevens113whjIvBbEo0R0KfT3IxKCHlb4Mra9karWNSZzGAxSzxpp_WeR_VBbkA8fnCLg50LEkxhLYSxDfVDKLdupYal-Ojnf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9546" y="2785373"/>
            <a:ext cx="577477" cy="35328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/>
          <p:nvPr/>
        </p:nvSpPr>
        <p:spPr>
          <a:xfrm>
            <a:off x="7421863" y="2768501"/>
            <a:ext cx="142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41 Motocicletas</a:t>
            </a:r>
            <a:endParaRPr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36" descr="https://lh3.googleusercontent.com/2_kVDR1tLVk2agKlKRAVB_sLqf0AmXwp2LQjqctrYRPuG1TOZehj8lA6aMaLR5_BAeeeZHXmo6SK3sU9wnHjJ3WrXvXafXKPolXAc9ewWUu61xKRQzge0vWxjUOQhN-hqeRHSc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0166" y="3553921"/>
            <a:ext cx="718865" cy="44818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/>
          <p:nvPr/>
        </p:nvSpPr>
        <p:spPr>
          <a:xfrm>
            <a:off x="7553047" y="3639792"/>
            <a:ext cx="1278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 pickups</a:t>
            </a:r>
            <a:endParaRPr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36" descr="https://lh4.googleusercontent.com/klaaVxW3cZ-c5EaaliJkmq0TLs9YNxs7p-Yde6aD_MSqt0dG2ij-AaCmT-HW2Y0wKhb8wqlf3xbzyojrB6dt5zkDbNJCXCDQ3vqn89EUmb8HSCSGCE4P2JkpLpdud4fKb5Zqr6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5933" y="4369549"/>
            <a:ext cx="868859" cy="5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6"/>
          <p:cNvSpPr/>
          <p:nvPr/>
        </p:nvSpPr>
        <p:spPr>
          <a:xfrm>
            <a:off x="7603837" y="4441557"/>
            <a:ext cx="122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 reboques</a:t>
            </a:r>
            <a:endParaRPr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6"/>
          <p:cNvSpPr txBox="1"/>
          <p:nvPr/>
        </p:nvSpPr>
        <p:spPr>
          <a:xfrm>
            <a:off x="7120991" y="957578"/>
            <a:ext cx="126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14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6"/>
          <p:cNvPicPr preferRelativeResize="0"/>
          <p:nvPr/>
        </p:nvPicPr>
        <p:blipFill rotWithShape="1">
          <a:blip r:embed="rId7">
            <a:alphaModFix/>
          </a:blip>
          <a:srcRect t="4103" b="13821"/>
          <a:stretch/>
        </p:blipFill>
        <p:spPr>
          <a:xfrm>
            <a:off x="10164601" y="1315163"/>
            <a:ext cx="2595150" cy="1722886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03" name="Google Shape;303;p36"/>
          <p:cNvPicPr preferRelativeResize="0"/>
          <p:nvPr/>
        </p:nvPicPr>
        <p:blipFill rotWithShape="1">
          <a:blip r:embed="rId8">
            <a:alphaModFix/>
          </a:blip>
          <a:srcRect l="9107" t="12998" r="3234"/>
          <a:stretch/>
        </p:blipFill>
        <p:spPr>
          <a:xfrm>
            <a:off x="10164601" y="3170957"/>
            <a:ext cx="2594315" cy="1929231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304" name="Google Shape;304;p36"/>
          <p:cNvCxnSpPr/>
          <p:nvPr/>
        </p:nvCxnSpPr>
        <p:spPr>
          <a:xfrm>
            <a:off x="6515325" y="1445475"/>
            <a:ext cx="0" cy="352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305" name="Google Shape;305;p36"/>
          <p:cNvPicPr preferRelativeResize="0"/>
          <p:nvPr/>
        </p:nvPicPr>
        <p:blipFill rotWithShape="1">
          <a:blip r:embed="rId9">
            <a:alphaModFix amt="61000"/>
          </a:blip>
          <a:srcRect b="12572"/>
          <a:stretch/>
        </p:blipFill>
        <p:spPr>
          <a:xfrm>
            <a:off x="246425" y="1184372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 rotWithShape="1">
          <a:blip r:embed="rId9">
            <a:alphaModFix amt="61000"/>
          </a:blip>
          <a:srcRect b="12572"/>
          <a:stretch/>
        </p:blipFill>
        <p:spPr>
          <a:xfrm>
            <a:off x="246425" y="1924247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 rotWithShape="1">
          <a:blip r:embed="rId9">
            <a:alphaModFix amt="61000"/>
          </a:blip>
          <a:srcRect b="12572"/>
          <a:stretch/>
        </p:blipFill>
        <p:spPr>
          <a:xfrm>
            <a:off x="246425" y="2801072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 rotWithShape="1">
          <a:blip r:embed="rId9">
            <a:alphaModFix amt="61000"/>
          </a:blip>
          <a:srcRect b="12572"/>
          <a:stretch/>
        </p:blipFill>
        <p:spPr>
          <a:xfrm>
            <a:off x="246425" y="3601697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/>
          <p:cNvPicPr preferRelativeResize="0"/>
          <p:nvPr/>
        </p:nvPicPr>
        <p:blipFill rotWithShape="1">
          <a:blip r:embed="rId9">
            <a:alphaModFix amt="61000"/>
          </a:blip>
          <a:srcRect b="12572"/>
          <a:stretch/>
        </p:blipFill>
        <p:spPr>
          <a:xfrm>
            <a:off x="246425" y="4479034"/>
            <a:ext cx="254025" cy="22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745" y="1003447"/>
            <a:ext cx="6200775" cy="405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 txBox="1"/>
          <p:nvPr/>
        </p:nvSpPr>
        <p:spPr>
          <a:xfrm>
            <a:off x="4211969" y="4806601"/>
            <a:ext cx="145200" cy="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600" b="1" i="0" u="none" strike="noStrike" cap="non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r>
              <a:rPr lang="pt-BR" sz="600" b="1" i="0" u="none" strike="noStrike" cap="non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63" name="Google Shape;263;p34"/>
          <p:cNvSpPr/>
          <p:nvPr/>
        </p:nvSpPr>
        <p:spPr>
          <a:xfrm>
            <a:off x="393391" y="1084875"/>
            <a:ext cx="1584300" cy="20016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FUNCIONAMENTO</a:t>
            </a:r>
            <a:endParaRPr sz="1200" b="0" i="0" u="sng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900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Rebouças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900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Santa Bárbara</a:t>
            </a:r>
            <a:endParaRPr dirty="0"/>
          </a:p>
          <a:p>
            <a:pPr marL="18900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Brasil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900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Centro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900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Vila Isabel</a:t>
            </a:r>
            <a:endParaRPr dirty="0"/>
          </a:p>
          <a:p>
            <a:pPr marL="18900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Taquara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900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pt-B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Guaratiba</a:t>
            </a:r>
            <a:r>
              <a:rPr lang="pt-B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4"/>
          <p:cNvSpPr txBox="1"/>
          <p:nvPr/>
        </p:nvSpPr>
        <p:spPr>
          <a:xfrm>
            <a:off x="209552" y="156834"/>
            <a:ext cx="91440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OPERAÇÃO EFETIVA DO SISTEMA VIÁRIO</a:t>
            </a:r>
            <a:endParaRPr sz="21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34"/>
          <p:cNvSpPr txBox="1"/>
          <p:nvPr/>
        </p:nvSpPr>
        <p:spPr>
          <a:xfrm>
            <a:off x="4130556" y="4243588"/>
            <a:ext cx="1584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funcionamento</a:t>
            </a:r>
            <a:endParaRPr sz="1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4130556" y="4498809"/>
            <a:ext cx="1584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Previstas p/ 2022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4"/>
          <p:cNvSpPr/>
          <p:nvPr/>
        </p:nvSpPr>
        <p:spPr>
          <a:xfrm>
            <a:off x="300995" y="3957775"/>
            <a:ext cx="1368300" cy="10146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PREVISTAS 2022</a:t>
            </a:r>
            <a:endParaRPr sz="1200" b="1" u="sng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900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pt-BR" sz="12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Zuzu</a:t>
            </a:r>
            <a:r>
              <a:rPr lang="pt-BR" sz="1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Angel</a:t>
            </a:r>
            <a:endParaRPr dirty="0"/>
          </a:p>
          <a:p>
            <a:pPr marL="18900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r>
              <a:rPr lang="pt-BR" sz="12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Margaridas</a:t>
            </a:r>
            <a:endParaRPr dirty="0"/>
          </a:p>
        </p:txBody>
      </p:sp>
      <p:pic>
        <p:nvPicPr>
          <p:cNvPr id="9" name="Google Shape;302;p36"/>
          <p:cNvPicPr preferRelativeResize="0"/>
          <p:nvPr/>
        </p:nvPicPr>
        <p:blipFill rotWithShape="1">
          <a:blip r:embed="rId4">
            <a:alphaModFix/>
          </a:blip>
          <a:srcRect t="4103" b="13821"/>
          <a:stretch/>
        </p:blipFill>
        <p:spPr>
          <a:xfrm>
            <a:off x="6531506" y="3397405"/>
            <a:ext cx="2484029" cy="1649114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0" name="Google Shape;303;p36"/>
          <p:cNvPicPr preferRelativeResize="0"/>
          <p:nvPr/>
        </p:nvPicPr>
        <p:blipFill rotWithShape="1">
          <a:blip r:embed="rId5">
            <a:alphaModFix/>
          </a:blip>
          <a:srcRect l="9107" t="12998" r="3234"/>
          <a:stretch/>
        </p:blipFill>
        <p:spPr>
          <a:xfrm>
            <a:off x="6531506" y="1380269"/>
            <a:ext cx="2465850" cy="18337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SINALIZAÇÃO GRÁFICA </a:t>
            </a:r>
            <a:r>
              <a:rPr lang="pt-BR" sz="23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HORIZONTAL EM 2022 </a:t>
            </a:r>
            <a:endParaRPr lang="pt-BR" sz="23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300" b="1" dirty="0" smtClean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8" name="Google Shape;33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8300" y="1044475"/>
            <a:ext cx="2208150" cy="39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9"/>
          <p:cNvPicPr preferRelativeResize="0"/>
          <p:nvPr/>
        </p:nvPicPr>
        <p:blipFill rotWithShape="1">
          <a:blip r:embed="rId4">
            <a:alphaModFix/>
          </a:blip>
          <a:srcRect t="24578" b="10087"/>
          <a:stretch/>
        </p:blipFill>
        <p:spPr>
          <a:xfrm>
            <a:off x="3760900" y="3225350"/>
            <a:ext cx="2621601" cy="172287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0" name="Google Shape;329;p38"/>
          <p:cNvSpPr/>
          <p:nvPr/>
        </p:nvSpPr>
        <p:spPr>
          <a:xfrm>
            <a:off x="237901" y="1093976"/>
            <a:ext cx="3360100" cy="48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88900" algn="l" rtl="0">
              <a:spcBef>
                <a:spcPts val="1200"/>
              </a:spcBef>
              <a:spcAft>
                <a:spcPts val="0"/>
              </a:spcAft>
              <a:buClr>
                <a:srgbClr val="004A80"/>
              </a:buClr>
              <a:buSzPts val="1400"/>
              <a:buFont typeface="Noto Sans Symbols"/>
              <a:buChar char="⮚"/>
            </a:pPr>
            <a:r>
              <a:rPr lang="pt-BR" b="1" dirty="0" smtClean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Sinalização </a:t>
            </a:r>
            <a:r>
              <a:rPr lang="pt-BR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de corredores de tráfego relevantes</a:t>
            </a:r>
            <a:endParaRPr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88900" algn="l" rtl="0">
              <a:spcBef>
                <a:spcPts val="1200"/>
              </a:spcBef>
              <a:spcAft>
                <a:spcPts val="0"/>
              </a:spcAft>
              <a:buClr>
                <a:srgbClr val="004A80"/>
              </a:buClr>
              <a:buSzPts val="1400"/>
              <a:buFont typeface="Noto Sans Symbols"/>
              <a:buChar char="⮚"/>
            </a:pPr>
            <a:r>
              <a:rPr lang="pt-BR" b="1" dirty="0" smtClean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Utilização </a:t>
            </a:r>
            <a:r>
              <a:rPr lang="pt-BR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de massa termoplástica (maior durabilidade) com equipes e equipamentos específicos</a:t>
            </a:r>
            <a:endParaRPr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88900" algn="l" rtl="0">
              <a:spcBef>
                <a:spcPts val="1200"/>
              </a:spcBef>
              <a:spcAft>
                <a:spcPts val="0"/>
              </a:spcAft>
              <a:buClr>
                <a:srgbClr val="004A80"/>
              </a:buClr>
              <a:buSzPts val="1400"/>
              <a:buFont typeface="Noto Sans Symbols"/>
              <a:buChar char="⮚"/>
            </a:pPr>
            <a:r>
              <a:rPr lang="pt-BR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Mais rapidez para atendimento das demandas</a:t>
            </a:r>
            <a:endParaRPr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b="1" u="sng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Serviços Previstos</a:t>
            </a:r>
            <a:r>
              <a:rPr lang="pt-BR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88900" algn="l" rtl="0">
              <a:spcBef>
                <a:spcPts val="900"/>
              </a:spcBef>
              <a:spcAft>
                <a:spcPts val="0"/>
              </a:spcAft>
              <a:buClr>
                <a:srgbClr val="004A80"/>
              </a:buClr>
              <a:buSzPts val="1400"/>
              <a:buFont typeface="Noto Sans Symbols"/>
              <a:buChar char="⮚"/>
            </a:pPr>
            <a:r>
              <a:rPr lang="pt-BR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1.200 km de vias sinalizadas</a:t>
            </a:r>
            <a:endParaRPr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88900" algn="l" rtl="0">
              <a:spcBef>
                <a:spcPts val="600"/>
              </a:spcBef>
              <a:spcAft>
                <a:spcPts val="0"/>
              </a:spcAft>
              <a:buClr>
                <a:srgbClr val="004A80"/>
              </a:buClr>
              <a:buSzPts val="1400"/>
              <a:buFont typeface="Noto Sans Symbols"/>
              <a:buChar char="⮚"/>
            </a:pPr>
            <a:r>
              <a:rPr lang="pt-BR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900 ondulações transversais (quebra molas) sinalizadas</a:t>
            </a:r>
            <a:endParaRPr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88900" algn="l" rtl="0">
              <a:spcBef>
                <a:spcPts val="600"/>
              </a:spcBef>
              <a:spcAft>
                <a:spcPts val="0"/>
              </a:spcAft>
              <a:buClr>
                <a:srgbClr val="004A80"/>
              </a:buClr>
              <a:buSzPts val="1400"/>
              <a:buFont typeface="Noto Sans Symbols"/>
              <a:buChar char="⮚"/>
            </a:pPr>
            <a:r>
              <a:rPr lang="pt-BR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900 travessias de pedestres revitalizadas ou implantadas</a:t>
            </a:r>
            <a:endParaRPr sz="1200" dirty="0">
              <a:solidFill>
                <a:srgbClr val="004A8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37054" r="23721"/>
          <a:stretch/>
        </p:blipFill>
        <p:spPr>
          <a:xfrm>
            <a:off x="3760900" y="1093976"/>
            <a:ext cx="2624439" cy="1881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SINALIZAÇÃO GRÁFICA </a:t>
            </a:r>
            <a:r>
              <a:rPr lang="pt-BR" sz="23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VERTICAL EM 2022</a:t>
            </a:r>
            <a:endParaRPr sz="23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40"/>
          <p:cNvSpPr/>
          <p:nvPr/>
        </p:nvSpPr>
        <p:spPr>
          <a:xfrm>
            <a:off x="642666" y="1268349"/>
            <a:ext cx="329866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Atendimento da demanda acumulada</a:t>
            </a:r>
            <a:endParaRPr dirty="0">
              <a:solidFill>
                <a:srgbClr val="004A8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Reposição do material furtado, vandalizado ou avariado</a:t>
            </a:r>
            <a:endParaRPr dirty="0">
              <a:solidFill>
                <a:srgbClr val="004A8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Implantação de novas sinalizações</a:t>
            </a:r>
            <a:endParaRPr dirty="0">
              <a:solidFill>
                <a:srgbClr val="004A8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Redução no tempo de atendimento das demandas, passando de 2 para 4 equipes</a:t>
            </a:r>
            <a:endParaRPr dirty="0">
              <a:solidFill>
                <a:srgbClr val="004A8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Previsão de Instalação de 8.000 placas de </a:t>
            </a:r>
            <a:r>
              <a:rPr lang="pt-BR" sz="1600" b="1" dirty="0" smtClean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sinalização e 650 colunas</a:t>
            </a:r>
            <a:endParaRPr dirty="0">
              <a:solidFill>
                <a:srgbClr val="004A8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40"/>
          <p:cNvPicPr preferRelativeResize="0"/>
          <p:nvPr/>
        </p:nvPicPr>
        <p:blipFill rotWithShape="1">
          <a:blip r:embed="rId3">
            <a:alphaModFix/>
          </a:blip>
          <a:srcRect t="12785"/>
          <a:stretch/>
        </p:blipFill>
        <p:spPr>
          <a:xfrm>
            <a:off x="16908118" y="5876155"/>
            <a:ext cx="1374581" cy="126191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56" name="Google Shape;356;p40"/>
          <p:cNvPicPr preferRelativeResize="0"/>
          <p:nvPr/>
        </p:nvPicPr>
        <p:blipFill rotWithShape="1">
          <a:blip r:embed="rId4">
            <a:alphaModFix/>
          </a:blip>
          <a:srcRect t="14416" b="45538"/>
          <a:stretch/>
        </p:blipFill>
        <p:spPr>
          <a:xfrm>
            <a:off x="14243823" y="5876155"/>
            <a:ext cx="2592288" cy="1800201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62" name="Google Shape;362;p40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388638" y="1337206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0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388638" y="2037553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0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388638" y="2816647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0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388638" y="3288327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0"/>
          <p:cNvPicPr preferRelativeResize="0"/>
          <p:nvPr/>
        </p:nvPicPr>
        <p:blipFill rotWithShape="1">
          <a:blip r:embed="rId5">
            <a:alphaModFix amt="61000"/>
          </a:blip>
          <a:srcRect b="12572"/>
          <a:stretch/>
        </p:blipFill>
        <p:spPr>
          <a:xfrm>
            <a:off x="388638" y="4249740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9483" t="12786"/>
          <a:stretch/>
        </p:blipFill>
        <p:spPr bwMode="auto">
          <a:xfrm>
            <a:off x="6848839" y="3158309"/>
            <a:ext cx="1774968" cy="1800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 cstate="print"/>
          <a:srcRect l="7958" r="4502"/>
          <a:stretch>
            <a:fillRect/>
          </a:stretch>
        </p:blipFill>
        <p:spPr bwMode="auto">
          <a:xfrm>
            <a:off x="4477135" y="1027332"/>
            <a:ext cx="4147672" cy="18719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11132" t="14416" r="5766" b="45539"/>
          <a:stretch/>
        </p:blipFill>
        <p:spPr bwMode="auto">
          <a:xfrm>
            <a:off x="4477135" y="3158309"/>
            <a:ext cx="2154264" cy="18002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1"/>
          <p:cNvSpPr txBox="1"/>
          <p:nvPr/>
        </p:nvSpPr>
        <p:spPr>
          <a:xfrm>
            <a:off x="101075" y="43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EDUCAÇÃO PARA O TRÂNSITO - </a:t>
            </a:r>
            <a:endParaRPr sz="16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PROGRAMA </a:t>
            </a:r>
            <a:r>
              <a:rPr lang="pt-BR" sz="16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CAMINHO </a:t>
            </a:r>
            <a:r>
              <a:rPr lang="pt-BR" sz="16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 ESCOLA 2.0</a:t>
            </a:r>
            <a:endParaRPr sz="16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4" name="Google Shape;374;p41"/>
          <p:cNvPicPr preferRelativeResize="0"/>
          <p:nvPr/>
        </p:nvPicPr>
        <p:blipFill rotWithShape="1">
          <a:blip r:embed="rId3">
            <a:alphaModFix/>
          </a:blip>
          <a:srcRect t="12785"/>
          <a:stretch/>
        </p:blipFill>
        <p:spPr>
          <a:xfrm>
            <a:off x="16908118" y="5876155"/>
            <a:ext cx="1374581" cy="126191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76" name="Google Shape;376;p41"/>
          <p:cNvPicPr preferRelativeResize="0"/>
          <p:nvPr/>
        </p:nvPicPr>
        <p:blipFill rotWithShape="1">
          <a:blip r:embed="rId4">
            <a:alphaModFix/>
          </a:blip>
          <a:srcRect t="14416" b="45538"/>
          <a:stretch/>
        </p:blipFill>
        <p:spPr>
          <a:xfrm>
            <a:off x="14243823" y="5876155"/>
            <a:ext cx="2592288" cy="1800201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77" name="Google Shape;377;p41"/>
          <p:cNvPicPr preferRelativeResize="0"/>
          <p:nvPr/>
        </p:nvPicPr>
        <p:blipFill rotWithShape="1">
          <a:blip r:embed="rId5">
            <a:alphaModFix/>
          </a:blip>
          <a:srcRect l="1607" t="6664" r="2155"/>
          <a:stretch/>
        </p:blipFill>
        <p:spPr>
          <a:xfrm>
            <a:off x="0" y="928423"/>
            <a:ext cx="9143999" cy="423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1"/>
          <p:cNvSpPr/>
          <p:nvPr/>
        </p:nvSpPr>
        <p:spPr>
          <a:xfrm>
            <a:off x="144725" y="4173675"/>
            <a:ext cx="2887500" cy="8619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1"/>
          <p:cNvSpPr txBox="1"/>
          <p:nvPr/>
        </p:nvSpPr>
        <p:spPr>
          <a:xfrm>
            <a:off x="3717462" y="3656630"/>
            <a:ext cx="1001772" cy="400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 smtClean="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Infraestrutura </a:t>
            </a:r>
            <a:r>
              <a:rPr lang="pt-BR" sz="1000" dirty="0" err="1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cicloviária</a:t>
            </a:r>
            <a:endParaRPr sz="1000" dirty="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1"/>
          <p:cNvSpPr txBox="1"/>
          <p:nvPr/>
        </p:nvSpPr>
        <p:spPr>
          <a:xfrm>
            <a:off x="7435617" y="1752870"/>
            <a:ext cx="900900" cy="70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Sinalização vertical</a:t>
            </a:r>
            <a:endParaRPr sz="100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Área Escolar</a:t>
            </a:r>
            <a:endParaRPr sz="100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Zona 30</a:t>
            </a:r>
            <a:endParaRPr sz="100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1"/>
          <p:cNvSpPr txBox="1"/>
          <p:nvPr/>
        </p:nvSpPr>
        <p:spPr>
          <a:xfrm>
            <a:off x="479921" y="2571743"/>
            <a:ext cx="900900" cy="86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Esquinas aproximadas para reduzir tempo de cruzamento</a:t>
            </a:r>
            <a:endParaRPr sz="100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1"/>
          <p:cNvSpPr txBox="1"/>
          <p:nvPr/>
        </p:nvSpPr>
        <p:spPr>
          <a:xfrm>
            <a:off x="1861130" y="974891"/>
            <a:ext cx="900900" cy="400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Travessia semaforizada</a:t>
            </a:r>
            <a:endParaRPr sz="100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p41"/>
          <p:cNvCxnSpPr/>
          <p:nvPr/>
        </p:nvCxnSpPr>
        <p:spPr>
          <a:xfrm>
            <a:off x="479925" y="2061737"/>
            <a:ext cx="0" cy="136140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384" name="Google Shape;384;p41"/>
          <p:cNvSpPr txBox="1"/>
          <p:nvPr/>
        </p:nvSpPr>
        <p:spPr>
          <a:xfrm>
            <a:off x="202425" y="4158300"/>
            <a:ext cx="2922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538F"/>
                </a:solidFill>
                <a:latin typeface="Open Sans"/>
                <a:ea typeface="Open Sans"/>
                <a:cs typeface="Open Sans"/>
                <a:sym typeface="Open Sans"/>
              </a:rPr>
              <a:t>Conjunto de medidas a serem adotadas nas intervenções para </a:t>
            </a:r>
            <a:r>
              <a:rPr lang="pt-BR" sz="1100" b="1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mitigar o risco e induzir o comportamento seguro por parte dos usuários da via.</a:t>
            </a:r>
            <a:endParaRPr sz="1300" b="1">
              <a:solidFill>
                <a:srgbClr val="00C0F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5" name="Google Shape;385;p41"/>
          <p:cNvCxnSpPr/>
          <p:nvPr/>
        </p:nvCxnSpPr>
        <p:spPr>
          <a:xfrm rot="10800000">
            <a:off x="1861125" y="974900"/>
            <a:ext cx="0" cy="69870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386" name="Google Shape;386;p41"/>
          <p:cNvCxnSpPr/>
          <p:nvPr/>
        </p:nvCxnSpPr>
        <p:spPr>
          <a:xfrm rot="10800000">
            <a:off x="7435613" y="1758037"/>
            <a:ext cx="0" cy="186690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387" name="Google Shape;387;p41"/>
          <p:cNvCxnSpPr/>
          <p:nvPr/>
        </p:nvCxnSpPr>
        <p:spPr>
          <a:xfrm>
            <a:off x="3717450" y="2695437"/>
            <a:ext cx="0" cy="136140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388" name="Google Shape;388;p41"/>
          <p:cNvSpPr txBox="1"/>
          <p:nvPr/>
        </p:nvSpPr>
        <p:spPr>
          <a:xfrm>
            <a:off x="7942871" y="2927007"/>
            <a:ext cx="900900" cy="70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Faixa de pedestre em todas as aproximações</a:t>
            </a:r>
            <a:endParaRPr sz="100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p41"/>
          <p:cNvCxnSpPr/>
          <p:nvPr/>
        </p:nvCxnSpPr>
        <p:spPr>
          <a:xfrm rot="10800000">
            <a:off x="7942871" y="2926995"/>
            <a:ext cx="8400" cy="127860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390" name="Google Shape;390;p41"/>
          <p:cNvCxnSpPr/>
          <p:nvPr/>
        </p:nvCxnSpPr>
        <p:spPr>
          <a:xfrm>
            <a:off x="5123350" y="3091762"/>
            <a:ext cx="0" cy="159870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391" name="Google Shape;391;p41"/>
          <p:cNvSpPr txBox="1"/>
          <p:nvPr/>
        </p:nvSpPr>
        <p:spPr>
          <a:xfrm>
            <a:off x="5123351" y="3823600"/>
            <a:ext cx="1081800" cy="86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Calçadas livres e com dimensões adequadas ao fluxo de pedestres</a:t>
            </a:r>
            <a:endParaRPr sz="1000" dirty="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2" name="Google Shape;392;p41"/>
          <p:cNvCxnSpPr/>
          <p:nvPr/>
        </p:nvCxnSpPr>
        <p:spPr>
          <a:xfrm>
            <a:off x="8339825" y="4322412"/>
            <a:ext cx="0" cy="76740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393" name="Google Shape;393;p41"/>
          <p:cNvSpPr txBox="1"/>
          <p:nvPr/>
        </p:nvSpPr>
        <p:spPr>
          <a:xfrm>
            <a:off x="6758525" y="4685500"/>
            <a:ext cx="1581300" cy="400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Elementos de moderação de tráfego</a:t>
            </a:r>
            <a:endParaRPr sz="100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1"/>
          <p:cNvSpPr txBox="1"/>
          <p:nvPr/>
        </p:nvSpPr>
        <p:spPr>
          <a:xfrm>
            <a:off x="1724029" y="2846720"/>
            <a:ext cx="900900" cy="554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31538F"/>
                </a:solidFill>
                <a:latin typeface="Calibri"/>
                <a:ea typeface="Calibri"/>
                <a:cs typeface="Calibri"/>
                <a:sym typeface="Calibri"/>
              </a:rPr>
              <a:t>Readequação do tempo semafórico</a:t>
            </a:r>
            <a:endParaRPr sz="1000">
              <a:solidFill>
                <a:srgbClr val="3153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5" name="Google Shape;395;p41"/>
          <p:cNvCxnSpPr/>
          <p:nvPr/>
        </p:nvCxnSpPr>
        <p:spPr>
          <a:xfrm>
            <a:off x="1724025" y="1645837"/>
            <a:ext cx="0" cy="175500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oval" w="med" len="med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AGENDA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93" name="Google Shape;93;p21"/>
          <p:cNvGraphicFramePr/>
          <p:nvPr/>
        </p:nvGraphicFramePr>
        <p:xfrm>
          <a:off x="725488" y="1314400"/>
          <a:ext cx="7920025" cy="3346400"/>
        </p:xfrm>
        <a:graphic>
          <a:graphicData uri="http://schemas.openxmlformats.org/drawingml/2006/table">
            <a:tbl>
              <a:tblPr>
                <a:noFill/>
                <a:tableStyleId>{B38A3C20-FA9A-4489-BC79-4603FEEBEFE4}</a:tableStyleId>
              </a:tblPr>
              <a:tblGrid>
                <a:gridCol w="64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4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1" i="0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TEMA TRANSVERSAL</a:t>
                      </a:r>
                      <a:endParaRPr sz="2400" b="1" i="0" u="none" strike="noStrike" cap="none">
                        <a:solidFill>
                          <a:srgbClr val="FFFFFF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18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0001</a:t>
                      </a:r>
                      <a:endParaRPr sz="180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1F497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Igualdade e Equidade</a:t>
                      </a:r>
                      <a:endParaRPr sz="2000" i="0" u="none" strike="noStrike" cap="none">
                        <a:solidFill>
                          <a:srgbClr val="1F497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0002</a:t>
                      </a:r>
                      <a:endParaRPr sz="180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>
                          <a:solidFill>
                            <a:srgbClr val="1F497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Cooperação e Paz</a:t>
                      </a:r>
                      <a:endParaRPr sz="2000" b="1" i="0" u="none" strike="noStrike" cap="none">
                        <a:solidFill>
                          <a:srgbClr val="1F497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0003</a:t>
                      </a:r>
                      <a:endParaRPr sz="180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>
                          <a:solidFill>
                            <a:srgbClr val="1F497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Longevidade, Bem-Estar e Território Conectado</a:t>
                      </a:r>
                      <a:endParaRPr sz="2000" b="1" i="0" u="none" strike="noStrike" cap="none">
                        <a:solidFill>
                          <a:srgbClr val="1F497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0004</a:t>
                      </a:r>
                      <a:endParaRPr sz="180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1F497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Desenvolvimento Econômico, Competitividade e Inovação</a:t>
                      </a:r>
                      <a:endParaRPr sz="2000" i="0" u="none" strike="noStrike" cap="none">
                        <a:solidFill>
                          <a:srgbClr val="1F497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0005</a:t>
                      </a:r>
                      <a:endParaRPr sz="180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1F497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Mudanças Climáticas e Resiliência</a:t>
                      </a:r>
                      <a:endParaRPr sz="2000" i="0" u="none" strike="noStrike" cap="none">
                        <a:solidFill>
                          <a:srgbClr val="1F497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i="0" u="none" strike="noStrike" cap="non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0006</a:t>
                      </a:r>
                      <a:endParaRPr sz="180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i="0" u="none" strike="noStrike" cap="none">
                          <a:solidFill>
                            <a:srgbClr val="1F497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Governança</a:t>
                      </a:r>
                      <a:endParaRPr sz="2000" i="0" u="none" strike="noStrike" cap="none">
                        <a:solidFill>
                          <a:srgbClr val="1F497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ctr">
                    <a:lnL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1F497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3"/>
          <p:cNvSpPr txBox="1"/>
          <p:nvPr/>
        </p:nvSpPr>
        <p:spPr>
          <a:xfrm>
            <a:off x="101075" y="43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EDUCAÇÃO PARA O TRÂNSITO - 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PREVISÃO PARA 2022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2" name="Google Shape;422;p43"/>
          <p:cNvPicPr preferRelativeResize="0"/>
          <p:nvPr/>
        </p:nvPicPr>
        <p:blipFill rotWithShape="1">
          <a:blip r:embed="rId3">
            <a:alphaModFix/>
          </a:blip>
          <a:srcRect t="12785"/>
          <a:stretch/>
        </p:blipFill>
        <p:spPr>
          <a:xfrm>
            <a:off x="16908118" y="5876155"/>
            <a:ext cx="1374581" cy="126191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23" name="Google Shape;423;p43"/>
          <p:cNvPicPr preferRelativeResize="0"/>
          <p:nvPr/>
        </p:nvPicPr>
        <p:blipFill rotWithShape="1">
          <a:blip r:embed="rId4">
            <a:alphaModFix/>
          </a:blip>
          <a:srcRect l="7957" r="4499"/>
          <a:stretch/>
        </p:blipFill>
        <p:spPr>
          <a:xfrm>
            <a:off x="9419287" y="5444107"/>
            <a:ext cx="4752529" cy="2144895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24" name="Google Shape;424;p43"/>
          <p:cNvPicPr preferRelativeResize="0"/>
          <p:nvPr/>
        </p:nvPicPr>
        <p:blipFill rotWithShape="1">
          <a:blip r:embed="rId5">
            <a:alphaModFix/>
          </a:blip>
          <a:srcRect t="14416" b="45538"/>
          <a:stretch/>
        </p:blipFill>
        <p:spPr>
          <a:xfrm>
            <a:off x="14243823" y="5876155"/>
            <a:ext cx="2592288" cy="1800201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25" name="Google Shape;425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7326" y="3037493"/>
            <a:ext cx="2272805" cy="170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3" descr="C:\Users\15515890\Desktop\Game 1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3309" y="3240616"/>
            <a:ext cx="2548192" cy="150148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3"/>
          <p:cNvSpPr/>
          <p:nvPr/>
        </p:nvSpPr>
        <p:spPr>
          <a:xfrm>
            <a:off x="1167237" y="1575518"/>
            <a:ext cx="21306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170 </a:t>
            </a:r>
            <a:r>
              <a:rPr lang="pt-BR" sz="11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ações</a:t>
            </a:r>
            <a:endParaRPr sz="700" dirty="0">
              <a:solidFill>
                <a:srgbClr val="004A80"/>
              </a:solidFill>
            </a:endParaRPr>
          </a:p>
          <a:p>
            <a:pPr marL="0" marR="0" lvl="0" indent="0" algn="ctr" rtl="0">
              <a:spcBef>
                <a:spcPts val="197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3"/>
          <p:cNvSpPr txBox="1"/>
          <p:nvPr/>
        </p:nvSpPr>
        <p:spPr>
          <a:xfrm>
            <a:off x="393286" y="1245906"/>
            <a:ext cx="25647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100" tIns="30050" rIns="60100" bIns="3005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 dirty="0">
                <a:solidFill>
                  <a:srgbClr val="004A80"/>
                </a:solidFill>
                <a:highlight>
                  <a:srgbClr val="00C0F3"/>
                </a:highlight>
                <a:latin typeface="Calibri"/>
                <a:ea typeface="Calibri"/>
                <a:cs typeface="Calibri"/>
                <a:sym typeface="Calibri"/>
              </a:rPr>
              <a:t>A Caminho da Escola 2.0</a:t>
            </a:r>
            <a:endParaRPr sz="1800" b="1" dirty="0">
              <a:solidFill>
                <a:srgbClr val="004A80"/>
              </a:solidFill>
              <a:highlight>
                <a:srgbClr val="00C0F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3"/>
          <p:cNvSpPr/>
          <p:nvPr/>
        </p:nvSpPr>
        <p:spPr>
          <a:xfrm>
            <a:off x="716710" y="3119104"/>
            <a:ext cx="18027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 480 </a:t>
            </a:r>
            <a:r>
              <a:rPr lang="pt-BR" sz="11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ações</a:t>
            </a:r>
            <a:endParaRPr sz="1100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3"/>
          <p:cNvSpPr/>
          <p:nvPr/>
        </p:nvSpPr>
        <p:spPr>
          <a:xfrm>
            <a:off x="483244" y="4498761"/>
            <a:ext cx="23229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             150 </a:t>
            </a:r>
            <a:r>
              <a:rPr lang="pt-BR" sz="11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ações</a:t>
            </a:r>
            <a:endParaRPr sz="1100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197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43"/>
          <p:cNvSpPr txBox="1"/>
          <p:nvPr/>
        </p:nvSpPr>
        <p:spPr>
          <a:xfrm>
            <a:off x="335710" y="4052272"/>
            <a:ext cx="2564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100" tIns="30050" rIns="60100" bIns="3005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 dirty="0">
                <a:solidFill>
                  <a:srgbClr val="004A80"/>
                </a:solidFill>
                <a:highlight>
                  <a:srgbClr val="00C0F3"/>
                </a:highlight>
                <a:latin typeface="Calibri"/>
                <a:ea typeface="Calibri"/>
                <a:cs typeface="Calibri"/>
                <a:sym typeface="Calibri"/>
              </a:rPr>
              <a:t>Game de Educação para o </a:t>
            </a:r>
            <a:r>
              <a:rPr lang="pt-BR" sz="1600" b="1" i="0" u="none" strike="noStrike" cap="none" dirty="0" smtClean="0">
                <a:solidFill>
                  <a:srgbClr val="004A80"/>
                </a:solidFill>
                <a:highlight>
                  <a:srgbClr val="00C0F3"/>
                </a:highlight>
                <a:latin typeface="Calibri"/>
                <a:ea typeface="Calibri"/>
                <a:cs typeface="Calibri"/>
                <a:sym typeface="Calibri"/>
              </a:rPr>
              <a:t>Trânsito</a:t>
            </a:r>
            <a:endParaRPr sz="1600" b="1" dirty="0">
              <a:solidFill>
                <a:srgbClr val="004A80"/>
              </a:solidFill>
              <a:highlight>
                <a:srgbClr val="00C0F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3"/>
          <p:cNvSpPr txBox="1"/>
          <p:nvPr/>
        </p:nvSpPr>
        <p:spPr>
          <a:xfrm>
            <a:off x="483244" y="1813994"/>
            <a:ext cx="2595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pt-BR" sz="18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 18 </a:t>
            </a:r>
            <a:r>
              <a:rPr lang="pt-BR" sz="1100" b="1" dirty="0">
                <a:solidFill>
                  <a:srgbClr val="004A80"/>
                </a:solidFill>
                <a:latin typeface="Calibri"/>
                <a:ea typeface="Calibri"/>
                <a:cs typeface="Calibri"/>
                <a:sym typeface="Calibri"/>
              </a:rPr>
              <a:t>Intervenções no entorno escolar</a:t>
            </a:r>
            <a:endParaRPr sz="1100" dirty="0">
              <a:solidFill>
                <a:srgbClr val="004A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406;p42" descr="Bike_Educa_Logo-01.jpg"/>
          <p:cNvPicPr preferRelativeResize="0"/>
          <p:nvPr/>
        </p:nvPicPr>
        <p:blipFill rotWithShape="1">
          <a:blip r:embed="rId8">
            <a:alphaModFix/>
          </a:blip>
          <a:srcRect l="19296" t="27297" r="21055" b="23069"/>
          <a:stretch/>
        </p:blipFill>
        <p:spPr>
          <a:xfrm>
            <a:off x="604788" y="2224777"/>
            <a:ext cx="954914" cy="52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07;p42" descr="https://lh3.googleusercontent.com/EDrh54Vp3AQY7CYA4D7it9MfyJ2_b8945QmfmHqYN9mmvpd4tw71QhCj1ECFrYJCF2xXgcQbftN7-yTdIY4_I7bXHxIy7khHcTeNGBECLjmP4W5H5wE0bmrKuGPH3mFTdVnkUEK7k6NNaYzjVCEzWcvMJRcDXokW9C5xF7BFseH7LYtdKvomKrAnMTETomT-i4y6be0cUiPvjjMeVI6ywQPVxQHxW68AGrq45g4o18nSP66dEyaBi1Oq3S8_1-gVoR0DRP81vt7Os4H14NyhrLjucMkE7ipQRaDNG7BIEYe11aRaKbmYMgzMyPswgdUYY2loXXQxojetHHJAk0_sHyZ2SJEzTl3bwbdMMOEwejvsfBjYmv49aiUkChlt44_Eg9f2rYPhbueSCWI2IpOd3SMjzZlUGZvYnqByltPFsQNecNF0XD6rkXebilM8wDDy_YqUCVO01H_xgb73GIfcsSctQ9iKJXfLm7qmO_z0yxvE5Lvn_IZ3hh2pBgvS-KZi24YLqApUPWassE5H7cudfYY7RTP3RiYAMUdKoQ3zWtJk_6lIOaWlN4HQSVMXmDroOOercW8aVVcPbflInMY4_pozHl-KEriRTZ45lyU9nf4Nx6w-F7erwJ_-5nhrtIQlaomWJ47z9LBXmk3ZJ1Ob8K5RJ5JpNLCSkHgGMbVRdX8GnSCfh159P9haVGJU8yY=w1486-h509-no?authuser=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8009" y="3506415"/>
            <a:ext cx="1248130" cy="42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13;p42" descr="banner anjos"/>
          <p:cNvPicPr preferRelativeResize="0"/>
          <p:nvPr/>
        </p:nvPicPr>
        <p:blipFill rotWithShape="1">
          <a:blip r:embed="rId10">
            <a:alphaModFix/>
          </a:blip>
          <a:srcRect t="20134" b="46107"/>
          <a:stretch/>
        </p:blipFill>
        <p:spPr>
          <a:xfrm>
            <a:off x="1675636" y="2221061"/>
            <a:ext cx="1028810" cy="4655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436;p43"/>
          <p:cNvSpPr txBox="1"/>
          <p:nvPr/>
        </p:nvSpPr>
        <p:spPr>
          <a:xfrm>
            <a:off x="370093" y="2801576"/>
            <a:ext cx="2564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100" tIns="30050" rIns="60100" bIns="3005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 dirty="0" smtClean="0">
                <a:solidFill>
                  <a:srgbClr val="004A80"/>
                </a:solidFill>
                <a:highlight>
                  <a:srgbClr val="00C0F3"/>
                </a:highlight>
                <a:latin typeface="Calibri"/>
                <a:ea typeface="Calibri"/>
                <a:cs typeface="Calibri"/>
                <a:sym typeface="Calibri"/>
              </a:rPr>
              <a:t>Escola Pública de Trânsito</a:t>
            </a:r>
            <a:endParaRPr sz="1600" b="1" dirty="0">
              <a:solidFill>
                <a:srgbClr val="004A80"/>
              </a:solidFill>
              <a:highlight>
                <a:srgbClr val="00C0F3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326" y="1169691"/>
            <a:ext cx="2520854" cy="141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91942" y="1161499"/>
            <a:ext cx="2504458" cy="140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lipse 1"/>
          <p:cNvSpPr/>
          <p:nvPr/>
        </p:nvSpPr>
        <p:spPr>
          <a:xfrm>
            <a:off x="3417911" y="158294"/>
            <a:ext cx="160341" cy="1666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6"/>
          <p:cNvSpPr txBox="1"/>
          <p:nvPr/>
        </p:nvSpPr>
        <p:spPr>
          <a:xfrm>
            <a:off x="551500" y="631425"/>
            <a:ext cx="47667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PPA 2022-2025 e LOA 2022</a:t>
            </a:r>
            <a:endParaRPr sz="2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chemeClr val="lt1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ORÇAMENTO</a:t>
            </a:r>
            <a:endParaRPr sz="2500" b="1">
              <a:solidFill>
                <a:schemeClr val="lt1"/>
              </a:solidFill>
              <a:highlight>
                <a:srgbClr val="00C0F3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PREVISÃO DO ÓRGÃO</a:t>
            </a:r>
          </a:p>
        </p:txBody>
      </p:sp>
      <p:sp>
        <p:nvSpPr>
          <p:cNvPr id="1126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90308469-6827-43B5-8D84-5E8112F809BD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22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269" name="Text Box 1056"/>
          <p:cNvSpPr txBox="1">
            <a:spLocks noChangeArrowheads="1"/>
          </p:cNvSpPr>
          <p:nvPr/>
        </p:nvSpPr>
        <p:spPr bwMode="auto">
          <a:xfrm>
            <a:off x="7002066" y="1437085"/>
            <a:ext cx="91797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12" name="Group 259"/>
          <p:cNvGraphicFramePr>
            <a:graphicFrameLocks/>
          </p:cNvGraphicFramePr>
          <p:nvPr>
            <p:extLst/>
          </p:nvPr>
        </p:nvGraphicFramePr>
        <p:xfrm>
          <a:off x="1169194" y="1694260"/>
          <a:ext cx="6831808" cy="1525190"/>
        </p:xfrm>
        <a:graphic>
          <a:graphicData uri="http://schemas.openxmlformats.org/drawingml/2006/table">
            <a:tbl>
              <a:tblPr/>
              <a:tblGrid>
                <a:gridCol w="918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6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3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69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6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69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8948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Órgão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LOA 2021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48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3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CET-RIO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158.902.806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48.652.860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106.689.607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3.560.339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248.860.226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50.179.000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156.216.225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42.465.001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313018" y="3293420"/>
            <a:ext cx="63727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900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Obs. A quebra de receita da fonte 109, ocasionada pela proibição de envio de penalidade de multas determinada pelo CONTRAN, reduziu o total disponível para 2021 em R$20.165.596.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t-BR" sz="900" kern="1200" dirty="0">
              <a:solidFill>
                <a:srgbClr val="1F497D">
                  <a:lumMod val="60000"/>
                  <a:lumOff val="40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7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PREVISÃO POR FUNÇÃO</a:t>
            </a:r>
          </a:p>
        </p:txBody>
      </p:sp>
      <p:sp>
        <p:nvSpPr>
          <p:cNvPr id="12291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CAF872D2-8B4E-4A95-8392-39BAEDB9069F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23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292" name="Text Box 1056"/>
          <p:cNvSpPr txBox="1">
            <a:spLocks noChangeArrowheads="1"/>
          </p:cNvSpPr>
          <p:nvPr/>
        </p:nvSpPr>
        <p:spPr bwMode="auto">
          <a:xfrm>
            <a:off x="7002065" y="1437086"/>
            <a:ext cx="998933" cy="1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7" name="Group 2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394814"/>
              </p:ext>
            </p:extLst>
          </p:nvPr>
        </p:nvGraphicFramePr>
        <p:xfrm>
          <a:off x="1143000" y="1694260"/>
          <a:ext cx="6857999" cy="1639379"/>
        </p:xfrm>
        <a:graphic>
          <a:graphicData uri="http://schemas.openxmlformats.org/drawingml/2006/table">
            <a:tbl>
              <a:tblPr/>
              <a:tblGrid>
                <a:gridCol w="340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44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97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88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97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7017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Função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LOA 2021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97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335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26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Transporte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158.902.806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48.652.860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106.689.607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3.560.339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248.860.226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50.179.000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156.216.225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42.465.001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323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439652" y="3381841"/>
            <a:ext cx="63727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900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Obs. A quebra de receita da fonte 109, ocasionada pela proibição de envio de penalidade de multas determinada pelo CONTRAN, reduziu o total disponível para 2021 em R$20.165.596.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t-BR" sz="900" kern="1200" dirty="0">
              <a:solidFill>
                <a:srgbClr val="1F497D">
                  <a:lumMod val="60000"/>
                  <a:lumOff val="40000"/>
                </a:srgb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97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PREVISÃO POR SUBFUNÇÃO</a:t>
            </a:r>
          </a:p>
        </p:txBody>
      </p:sp>
      <p:sp>
        <p:nvSpPr>
          <p:cNvPr id="14339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CA82AC24-B246-4C3F-83AC-6C9714C1A60D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24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4340" name="Text Box 1056"/>
          <p:cNvSpPr txBox="1">
            <a:spLocks noChangeArrowheads="1"/>
          </p:cNvSpPr>
          <p:nvPr/>
        </p:nvSpPr>
        <p:spPr bwMode="auto">
          <a:xfrm>
            <a:off x="7023100" y="678656"/>
            <a:ext cx="898129" cy="1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7" name="Group 2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80297"/>
              </p:ext>
            </p:extLst>
          </p:nvPr>
        </p:nvGraphicFramePr>
        <p:xfrm>
          <a:off x="1111051" y="843758"/>
          <a:ext cx="6921898" cy="4020513"/>
        </p:xfrm>
        <a:graphic>
          <a:graphicData uri="http://schemas.openxmlformats.org/drawingml/2006/table">
            <a:tbl>
              <a:tblPr/>
              <a:tblGrid>
                <a:gridCol w="34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5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4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5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5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6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34393">
                <a:tc rowSpan="4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Subfunção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4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LOA 2021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393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938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122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Adm. Geral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4.848.329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4.848.329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5.353.255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5.353.255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126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Tecnologia da Informação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38.949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38.949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38.949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38.949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128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Formação de Recursos Humanos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4.000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4.000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14.000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14.000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451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Infraestrutura Urbana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14.000,00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14.000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4.265.870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1.000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4.264.870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452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Serviços Urbanos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147.766.695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47.433.860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96.786.495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3.546.339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233.862.223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46.679.000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148.983.092  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38.200.131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846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Outros Encargos Especiais</a:t>
                      </a:r>
                    </a:p>
                  </a:txBody>
                  <a:tcPr marL="68575" marR="68575" marT="34283" marB="3428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6.230.834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1.219.000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5.011.834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5.325.929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3.500.000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1.825.929 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782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0" marR="68580" marT="34274" marB="3427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158.902.806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48.652.860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106.689.607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3.560.339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248.860.226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50.179.000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156.216.225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42.465.001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5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63C94F50-3899-45F2-BE81-51F6E409B4C4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25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364" name="Text Box 1056"/>
          <p:cNvSpPr txBox="1">
            <a:spLocks noChangeArrowheads="1"/>
          </p:cNvSpPr>
          <p:nvPr/>
        </p:nvSpPr>
        <p:spPr bwMode="auto">
          <a:xfrm>
            <a:off x="7050396" y="719295"/>
            <a:ext cx="1020454" cy="15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sp>
        <p:nvSpPr>
          <p:cNvPr id="7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PREVISÃO POR FONTE DE RECURSOS</a:t>
            </a:r>
          </a:p>
        </p:txBody>
      </p:sp>
      <p:graphicFrame>
        <p:nvGraphicFramePr>
          <p:cNvPr id="8" name="Group 2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900844"/>
              </p:ext>
            </p:extLst>
          </p:nvPr>
        </p:nvGraphicFramePr>
        <p:xfrm>
          <a:off x="858585" y="876301"/>
          <a:ext cx="7426830" cy="3798870"/>
        </p:xfrm>
        <a:graphic>
          <a:graphicData uri="http://schemas.openxmlformats.org/drawingml/2006/table">
            <a:tbl>
              <a:tblPr/>
              <a:tblGrid>
                <a:gridCol w="368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9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7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5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4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02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50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45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2107">
                <a:tc rowSpan="4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Fonte de Recursos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4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LOA 2021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7" marR="91447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404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100</a:t>
                      </a:r>
                    </a:p>
                  </a:txBody>
                  <a:tcPr marL="68575" marR="68575" marT="34295" marB="3429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Ordinários Não Vinculados</a:t>
                      </a:r>
                    </a:p>
                  </a:txBody>
                  <a:tcPr marL="68575" marR="68575" marT="34295" marB="3429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79.063.636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48.652.860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30.267.338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143.438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133.100.489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50.179.000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74.750.595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8.170.894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109</a:t>
                      </a:r>
                    </a:p>
                  </a:txBody>
                  <a:tcPr marL="68575" marR="68575" marT="34295" marB="3429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Multas por Infração à Legislação de Trânsito</a:t>
                      </a:r>
                    </a:p>
                  </a:txBody>
                  <a:tcPr marL="68575" marR="68575" marT="34295" marB="3429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79.750.676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76.333.776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3.416.901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82.316.895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79.851.894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2.465.001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5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112</a:t>
                      </a:r>
                    </a:p>
                  </a:txBody>
                  <a:tcPr marL="68575" marR="68575" marT="34295" marB="3429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Operação de Crédito Contratuais a Realizar</a:t>
                      </a:r>
                    </a:p>
                  </a:txBody>
                  <a:tcPr marL="68575" marR="68575" marT="34295" marB="3429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31.829.106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31.829.106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5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200</a:t>
                      </a:r>
                    </a:p>
                  </a:txBody>
                  <a:tcPr marL="68575" marR="68575" marT="34295" marB="3429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Receita Própria de Autarquias, Fundações e Empresas</a:t>
                      </a:r>
                    </a:p>
                  </a:txBody>
                  <a:tcPr marL="68575" marR="68575" marT="34295" marB="3429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88.493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88.493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1.613.736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1.613.736 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23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0" marR="68580" marT="34282" marB="34282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158.902.806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48.652.860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106.689.607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3.560.339 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248.860.226</a:t>
                      </a:r>
                    </a:p>
                  </a:txBody>
                  <a:tcPr marL="68587" marR="68587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50.179.000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156.216.225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42.465.001</a:t>
                      </a:r>
                    </a:p>
                  </a:txBody>
                  <a:tcPr marL="68591" marR="68591" marT="34288" marB="34288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161112" y="4623776"/>
            <a:ext cx="53799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900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+mn-ea"/>
                <a:cs typeface="+mn-cs"/>
              </a:rPr>
              <a:t>Obs. O valor disponível na fonte 109 em 2021 foi reduzido para R$59.585.081 em função da quebra de receita. </a:t>
            </a:r>
          </a:p>
        </p:txBody>
      </p:sp>
    </p:spTree>
    <p:extLst>
      <p:ext uri="{BB962C8B-B14F-4D97-AF65-F5344CB8AC3E}">
        <p14:creationId xmlns:p14="http://schemas.microsoft.com/office/powerpoint/2010/main" val="6451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0A11A9D-9028-42B2-B311-80306AEB74E5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26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2629" name="Group 405"/>
          <p:cNvGraphicFramePr>
            <a:graphicFrameLocks noGrp="1"/>
          </p:cNvGraphicFramePr>
          <p:nvPr>
            <p:extLst/>
          </p:nvPr>
        </p:nvGraphicFramePr>
        <p:xfrm>
          <a:off x="1277541" y="1221582"/>
          <a:ext cx="6480573" cy="3348037"/>
        </p:xfrm>
        <a:graphic>
          <a:graphicData uri="http://schemas.openxmlformats.org/drawingml/2006/table">
            <a:tbl>
              <a:tblPr/>
              <a:tblGrid>
                <a:gridCol w="3538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1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3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LOA 2021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48.652.860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50.179.000 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106.689.607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156.216.225 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D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3.560.339 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42.465.001 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158.902.807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248.860.226 </a:t>
                      </a:r>
                    </a:p>
                  </a:txBody>
                  <a:tcPr marL="68571" marR="68571" marT="34287" marB="34287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17" name="Text Box 1056"/>
          <p:cNvSpPr txBox="1">
            <a:spLocks noChangeArrowheads="1"/>
          </p:cNvSpPr>
          <p:nvPr/>
        </p:nvSpPr>
        <p:spPr bwMode="auto">
          <a:xfrm>
            <a:off x="6837170" y="1059657"/>
            <a:ext cx="920944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sp>
        <p:nvSpPr>
          <p:cNvPr id="7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PREVISÃO POR GRUPOS DE DESPESA</a:t>
            </a:r>
          </a:p>
        </p:txBody>
      </p:sp>
    </p:spTree>
    <p:extLst>
      <p:ext uri="{BB962C8B-B14F-4D97-AF65-F5344CB8AC3E}">
        <p14:creationId xmlns:p14="http://schemas.microsoft.com/office/powerpoint/2010/main" val="29285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COMPOSIÇÃO DO PPA 2022-2025</a:t>
            </a:r>
          </a:p>
        </p:txBody>
      </p:sp>
      <p:sp>
        <p:nvSpPr>
          <p:cNvPr id="17411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89A4B8AD-AB49-4097-975A-DAC564006830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27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4" name="Diagrama 13"/>
          <p:cNvGraphicFramePr/>
          <p:nvPr/>
        </p:nvGraphicFramePr>
        <p:xfrm>
          <a:off x="2411760" y="1047750"/>
          <a:ext cx="4536504" cy="3198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3" name="CaixaDeTexto 7"/>
          <p:cNvSpPr txBox="1">
            <a:spLocks noChangeArrowheads="1"/>
          </p:cNvSpPr>
          <p:nvPr/>
        </p:nvSpPr>
        <p:spPr bwMode="auto">
          <a:xfrm>
            <a:off x="4574381" y="1524000"/>
            <a:ext cx="156329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1500" b="1" kern="1200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8</a:t>
            </a:r>
            <a:r>
              <a:rPr lang="pt-BR" altLang="pt-BR" sz="1500" b="1" kern="1200" dirty="0">
                <a:solidFill>
                  <a:srgbClr val="254061"/>
                </a:solidFill>
                <a:latin typeface="Calibri" panose="020F0502020204030204" pitchFamily="34" charset="0"/>
                <a:ea typeface="+mn-ea"/>
                <a:cs typeface="+mn-cs"/>
              </a:rPr>
              <a:t> PROGRAMAS</a:t>
            </a:r>
          </a:p>
        </p:txBody>
      </p:sp>
      <p:sp>
        <p:nvSpPr>
          <p:cNvPr id="17414" name="CaixaDeTexto 8"/>
          <p:cNvSpPr txBox="1">
            <a:spLocks noChangeArrowheads="1"/>
          </p:cNvSpPr>
          <p:nvPr/>
        </p:nvSpPr>
        <p:spPr bwMode="auto">
          <a:xfrm>
            <a:off x="4625579" y="2301478"/>
            <a:ext cx="142041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1500" b="1" kern="1200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23</a:t>
            </a:r>
            <a:r>
              <a:rPr lang="pt-BR" altLang="pt-BR" sz="1500" b="1" kern="1200" dirty="0">
                <a:solidFill>
                  <a:srgbClr val="254061"/>
                </a:solidFill>
                <a:latin typeface="Calibri" panose="020F0502020204030204" pitchFamily="34" charset="0"/>
                <a:ea typeface="+mn-ea"/>
                <a:cs typeface="+mn-cs"/>
              </a:rPr>
              <a:t> AÇÕES</a:t>
            </a:r>
          </a:p>
        </p:txBody>
      </p:sp>
      <p:sp>
        <p:nvSpPr>
          <p:cNvPr id="17415" name="CaixaDeTexto 9"/>
          <p:cNvSpPr txBox="1">
            <a:spLocks noChangeArrowheads="1"/>
          </p:cNvSpPr>
          <p:nvPr/>
        </p:nvSpPr>
        <p:spPr bwMode="auto">
          <a:xfrm>
            <a:off x="4625578" y="3112294"/>
            <a:ext cx="140374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1500" b="1" kern="1200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+mn-cs"/>
              </a:rPr>
              <a:t>30</a:t>
            </a:r>
            <a:r>
              <a:rPr lang="pt-BR" altLang="pt-BR" sz="1500" b="1" kern="1200" dirty="0">
                <a:solidFill>
                  <a:srgbClr val="254061"/>
                </a:solidFill>
                <a:latin typeface="Calibri" panose="020F0502020204030204" pitchFamily="34" charset="0"/>
                <a:ea typeface="+mn-ea"/>
                <a:cs typeface="+mn-cs"/>
              </a:rPr>
              <a:t> PRODUTOS</a:t>
            </a:r>
          </a:p>
        </p:txBody>
      </p:sp>
    </p:spTree>
    <p:extLst>
      <p:ext uri="{BB962C8B-B14F-4D97-AF65-F5344CB8AC3E}">
        <p14:creationId xmlns:p14="http://schemas.microsoft.com/office/powerpoint/2010/main" val="957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CET-RIO - PROGRAMAS</a:t>
            </a:r>
          </a:p>
        </p:txBody>
      </p:sp>
      <p:sp>
        <p:nvSpPr>
          <p:cNvPr id="18435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9F122D93-233C-449F-A823-BF4D770A8C2E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28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Retângulo de cantos arredondados 7"/>
          <p:cNvSpPr>
            <a:spLocks noChangeArrowheads="1"/>
          </p:cNvSpPr>
          <p:nvPr/>
        </p:nvSpPr>
        <p:spPr bwMode="auto">
          <a:xfrm>
            <a:off x="1656160" y="897731"/>
            <a:ext cx="1727597" cy="485775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t-BR" sz="1350" kern="120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tângulo de cantos arredondados 8"/>
          <p:cNvSpPr>
            <a:spLocks noChangeArrowheads="1"/>
          </p:cNvSpPr>
          <p:nvPr/>
        </p:nvSpPr>
        <p:spPr bwMode="auto">
          <a:xfrm>
            <a:off x="4139803" y="897731"/>
            <a:ext cx="1890713" cy="485775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pt-BR" sz="1350" kern="1200">
              <a:solidFill>
                <a:prstClr val="white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1763316" y="1383506"/>
            <a:ext cx="0" cy="1782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1774033" y="1734146"/>
            <a:ext cx="486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1763317" y="2193131"/>
            <a:ext cx="486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1763317" y="2625329"/>
            <a:ext cx="486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1763317" y="3165872"/>
            <a:ext cx="486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H="1">
            <a:off x="4349211" y="1374599"/>
            <a:ext cx="3080" cy="1768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4366022" y="1734146"/>
            <a:ext cx="476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4346357" y="2173507"/>
            <a:ext cx="485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>
            <a:endCxn id="18455" idx="1"/>
          </p:cNvCxnSpPr>
          <p:nvPr/>
        </p:nvCxnSpPr>
        <p:spPr>
          <a:xfrm>
            <a:off x="4358181" y="3143250"/>
            <a:ext cx="48885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8" name="Retângulo de cantos arredondados 9"/>
          <p:cNvSpPr>
            <a:spLocks noChangeArrowheads="1"/>
          </p:cNvSpPr>
          <p:nvPr/>
        </p:nvSpPr>
        <p:spPr bwMode="auto">
          <a:xfrm>
            <a:off x="2253853" y="1544241"/>
            <a:ext cx="1727597" cy="37980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rPr>
              <a:t>0603 - Qualidade do Sistema de Transportes</a:t>
            </a:r>
          </a:p>
        </p:txBody>
      </p:sp>
      <p:sp>
        <p:nvSpPr>
          <p:cNvPr id="18449" name="Retângulo de cantos arredondados 10"/>
          <p:cNvSpPr>
            <a:spLocks noChangeArrowheads="1"/>
          </p:cNvSpPr>
          <p:nvPr/>
        </p:nvSpPr>
        <p:spPr bwMode="auto">
          <a:xfrm>
            <a:off x="2250282" y="2014538"/>
            <a:ext cx="1727597" cy="350044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rPr>
              <a:t>0604 - Avenida Brasil</a:t>
            </a:r>
          </a:p>
        </p:txBody>
      </p:sp>
      <p:sp>
        <p:nvSpPr>
          <p:cNvPr id="18450" name="Retângulo de cantos arredondados 11"/>
          <p:cNvSpPr>
            <a:spLocks noChangeArrowheads="1"/>
          </p:cNvSpPr>
          <p:nvPr/>
        </p:nvSpPr>
        <p:spPr bwMode="auto">
          <a:xfrm>
            <a:off x="2250282" y="2455069"/>
            <a:ext cx="1727597" cy="385763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rPr>
              <a:t>0606 - Trânsito e Transporte Seguros</a:t>
            </a:r>
          </a:p>
        </p:txBody>
      </p:sp>
      <p:sp>
        <p:nvSpPr>
          <p:cNvPr id="18451" name="Retângulo de cantos arredondados 12"/>
          <p:cNvSpPr>
            <a:spLocks noChangeArrowheads="1"/>
          </p:cNvSpPr>
          <p:nvPr/>
        </p:nvSpPr>
        <p:spPr bwMode="auto">
          <a:xfrm>
            <a:off x="2260997" y="2963466"/>
            <a:ext cx="1724025" cy="35956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rPr>
              <a:t>0639 - Espaço Público</a:t>
            </a:r>
          </a:p>
        </p:txBody>
      </p:sp>
      <p:sp>
        <p:nvSpPr>
          <p:cNvPr id="18452" name="Retângulo de cantos arredondados 35"/>
          <p:cNvSpPr>
            <a:spLocks noChangeArrowheads="1"/>
          </p:cNvSpPr>
          <p:nvPr/>
        </p:nvSpPr>
        <p:spPr bwMode="auto">
          <a:xfrm>
            <a:off x="4832131" y="1544241"/>
            <a:ext cx="1942784" cy="37980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rPr>
              <a:t>0311 - Gestão de Pessoas </a:t>
            </a:r>
          </a:p>
        </p:txBody>
      </p:sp>
      <p:sp>
        <p:nvSpPr>
          <p:cNvPr id="18453" name="Retângulo de cantos arredondados 36"/>
          <p:cNvSpPr>
            <a:spLocks noChangeArrowheads="1"/>
          </p:cNvSpPr>
          <p:nvPr/>
        </p:nvSpPr>
        <p:spPr bwMode="auto">
          <a:xfrm>
            <a:off x="4851798" y="2014538"/>
            <a:ext cx="1934449" cy="350044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rPr>
              <a:t>0382 - Gestão Administrativa - Cooperação e Paz</a:t>
            </a:r>
          </a:p>
        </p:txBody>
      </p:sp>
      <p:sp>
        <p:nvSpPr>
          <p:cNvPr id="18454" name="Retângulo de cantos arredondados 37"/>
          <p:cNvSpPr>
            <a:spLocks noChangeArrowheads="1"/>
          </p:cNvSpPr>
          <p:nvPr/>
        </p:nvSpPr>
        <p:spPr bwMode="auto">
          <a:xfrm>
            <a:off x="4832132" y="2455069"/>
            <a:ext cx="1934449" cy="385763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rPr>
              <a:t>0607 - Segurança Viária</a:t>
            </a:r>
          </a:p>
        </p:txBody>
      </p:sp>
      <p:sp>
        <p:nvSpPr>
          <p:cNvPr id="18455" name="Retângulo de cantos arredondados 38"/>
          <p:cNvSpPr>
            <a:spLocks noChangeArrowheads="1"/>
          </p:cNvSpPr>
          <p:nvPr/>
        </p:nvSpPr>
        <p:spPr bwMode="auto">
          <a:xfrm>
            <a:off x="4847035" y="2963466"/>
            <a:ext cx="1927880" cy="35956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rPr>
              <a:t>9000 - Gestão das Operações Especiais</a:t>
            </a:r>
          </a:p>
        </p:txBody>
      </p:sp>
      <p:sp>
        <p:nvSpPr>
          <p:cNvPr id="18456" name="CaixaDeTexto 47"/>
          <p:cNvSpPr txBox="1">
            <a:spLocks noChangeArrowheads="1"/>
          </p:cNvSpPr>
          <p:nvPr/>
        </p:nvSpPr>
        <p:spPr bwMode="auto">
          <a:xfrm>
            <a:off x="1645444" y="939404"/>
            <a:ext cx="173831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Estratégicos</a:t>
            </a:r>
          </a:p>
        </p:txBody>
      </p:sp>
      <p:sp>
        <p:nvSpPr>
          <p:cNvPr id="18457" name="CaixaDeTexto 48"/>
          <p:cNvSpPr txBox="1">
            <a:spLocks noChangeArrowheads="1"/>
          </p:cNvSpPr>
          <p:nvPr/>
        </p:nvSpPr>
        <p:spPr bwMode="auto">
          <a:xfrm>
            <a:off x="4139803" y="952500"/>
            <a:ext cx="1890713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Complementares</a:t>
            </a:r>
          </a:p>
        </p:txBody>
      </p:sp>
      <p:pic>
        <p:nvPicPr>
          <p:cNvPr id="18459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57" y="2654150"/>
            <a:ext cx="494109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5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CET-RIO - PROGRAMAS ESTRATÉGICOS</a:t>
            </a:r>
          </a:p>
        </p:txBody>
      </p:sp>
      <p:graphicFrame>
        <p:nvGraphicFramePr>
          <p:cNvPr id="60606" name="Group 190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43000" y="908447"/>
          <a:ext cx="6858002" cy="3544348"/>
        </p:xfrm>
        <a:graphic>
          <a:graphicData uri="http://schemas.openxmlformats.org/drawingml/2006/table">
            <a:tbl>
              <a:tblPr/>
              <a:tblGrid>
                <a:gridCol w="456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2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0899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Código / Denominação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PLOA 2022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T="45670" marB="456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899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670" marB="4567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564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9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0603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altLang="pt-BR" sz="900" b="1" dirty="0" smtClean="0">
                        <a:solidFill>
                          <a:srgbClr val="003366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900" b="1" dirty="0" smtClean="0">
                          <a:solidFill>
                            <a:srgbClr val="003366"/>
                          </a:solidFill>
                          <a:latin typeface="Calibri" panose="020F0502020204030204" pitchFamily="34" charset="0"/>
                        </a:rPr>
                        <a:t>Qualidade do Sistema de Transportes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13.975.988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13.451.000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524.988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0604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Avenida Brasil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1.460.880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1.000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1.459.880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0606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900" b="1" dirty="0" smtClean="0">
                          <a:solidFill>
                            <a:srgbClr val="003366"/>
                          </a:solidFill>
                          <a:latin typeface="Calibri" panose="020F0502020204030204" pitchFamily="34" charset="0"/>
                        </a:rPr>
                        <a:t>Trânsito e Transporte Seguros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10.037.608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9.853.000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184.608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0639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pt-BR" sz="900" b="1" dirty="0" smtClean="0">
                          <a:solidFill>
                            <a:srgbClr val="003366"/>
                          </a:solidFill>
                          <a:latin typeface="Calibri" panose="020F0502020204030204" pitchFamily="34" charset="0"/>
                        </a:rPr>
                        <a:t>Espaço Público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2.096.394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1.000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2.095.394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135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27.570.870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23.306.000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4.264.870 </a:t>
                      </a:r>
                    </a:p>
                  </a:txBody>
                  <a:tcPr marL="68582" marR="68582" marT="34244" marB="34244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534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2DB7B405-1228-4C66-94B7-8369F29EF2D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29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9535" name="Text Box 1056"/>
          <p:cNvSpPr txBox="1">
            <a:spLocks noChangeArrowheads="1"/>
          </p:cNvSpPr>
          <p:nvPr/>
        </p:nvSpPr>
        <p:spPr bwMode="auto">
          <a:xfrm>
            <a:off x="7112000" y="746522"/>
            <a:ext cx="96429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</p:spTree>
    <p:extLst>
      <p:ext uri="{BB962C8B-B14F-4D97-AF65-F5344CB8AC3E}">
        <p14:creationId xmlns:p14="http://schemas.microsoft.com/office/powerpoint/2010/main" val="54393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FINALIDADE DO ÓRGÃO: CET-Rio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22"/>
          <p:cNvSpPr txBox="1"/>
          <p:nvPr/>
        </p:nvSpPr>
        <p:spPr>
          <a:xfrm>
            <a:off x="393400" y="1044600"/>
            <a:ext cx="4288200" cy="434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OBJETO SOCIAL</a:t>
            </a:r>
            <a:endParaRPr sz="1700" b="1" dirty="0">
              <a:solidFill>
                <a:srgbClr val="004A80"/>
              </a:solidFill>
              <a:highlight>
                <a:srgbClr val="00C0F3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lnSpc>
                <a:spcPct val="115000"/>
              </a:lnSpc>
            </a:pPr>
            <a:r>
              <a:rPr lang="pt-BR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I -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planejamento, implantação e execução, nas vias e logradouros do Município, dos serviços técnicos relativos à </a:t>
            </a:r>
            <a:r>
              <a:rPr lang="pt-BR" b="1" dirty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operação do sistema </a:t>
            </a:r>
            <a:r>
              <a:rPr lang="pt-BR" b="1" dirty="0" smtClean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viário, de circulação</a:t>
            </a:r>
            <a:r>
              <a:rPr lang="pt-BR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, e da </a:t>
            </a:r>
            <a:r>
              <a:rPr lang="pt-BR" b="1" dirty="0" smtClean="0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rede </a:t>
            </a:r>
            <a:r>
              <a:rPr lang="pt-BR" b="1" dirty="0" err="1" smtClean="0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cicloviária</a:t>
            </a:r>
            <a:r>
              <a:rPr lang="pt-BR" b="1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pt-BR" dirty="0" smtClean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com 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o apoio do corpo administrativo da Companhia;</a:t>
            </a: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II - 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planejamento, projeto e implantação de </a:t>
            </a:r>
            <a:r>
              <a:rPr lang="pt-BR" b="1" dirty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sinalização específica para estacionamentos e garagens próprias ou públicos municipais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III -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execução dos serviços de </a:t>
            </a:r>
            <a:r>
              <a:rPr lang="pt-BR" b="1" dirty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operação, controle e manutenção do sistema de sinalização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do Município do Rio de Janeiro;</a:t>
            </a: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22"/>
          <p:cNvSpPr txBox="1"/>
          <p:nvPr/>
        </p:nvSpPr>
        <p:spPr>
          <a:xfrm>
            <a:off x="4920050" y="1249800"/>
            <a:ext cx="4162800" cy="3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IV -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pt-BR" b="1" dirty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implantação e a exploração econômica de equipamentos urbanos e atividades complementares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, na forma e em locais definidos por decreto do Poder Executivo;</a:t>
            </a: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V -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prestação de serviços, autorização, coordenação, execução, controle e fiscalização de </a:t>
            </a:r>
            <a:r>
              <a:rPr lang="pt-BR" b="1" dirty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obras relacionadas com a operação do sistema viário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, ou que com ela interfira, nas vias e logradouros do Município;</a:t>
            </a:r>
            <a:endParaRPr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VI -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pt-BR" b="1" dirty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prestação de consultoria em assuntos técnicos</a:t>
            </a:r>
            <a:r>
              <a:rPr lang="pt-BR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de sua especialidade.</a:t>
            </a:r>
            <a:endParaRPr dirty="0"/>
          </a:p>
        </p:txBody>
      </p:sp>
      <p:cxnSp>
        <p:nvCxnSpPr>
          <p:cNvPr id="101" name="Google Shape;101;p22"/>
          <p:cNvCxnSpPr/>
          <p:nvPr/>
        </p:nvCxnSpPr>
        <p:spPr>
          <a:xfrm>
            <a:off x="4691150" y="1474000"/>
            <a:ext cx="8700" cy="349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157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0603 - QUALIDADE DO SISTEMA DE TRANSPORTES</a:t>
            </a:r>
          </a:p>
        </p:txBody>
      </p:sp>
      <p:sp>
        <p:nvSpPr>
          <p:cNvPr id="20483" name="Retângulo de cantos arredondados 5"/>
          <p:cNvSpPr>
            <a:spLocks noChangeArrowheads="1"/>
          </p:cNvSpPr>
          <p:nvPr/>
        </p:nvSpPr>
        <p:spPr bwMode="auto">
          <a:xfrm>
            <a:off x="1331119" y="844154"/>
            <a:ext cx="6481763" cy="1458515"/>
          </a:xfrm>
          <a:prstGeom prst="roundRect">
            <a:avLst>
              <a:gd name="adj" fmla="val 16667"/>
            </a:avLst>
          </a:prstGeom>
          <a:solidFill>
            <a:srgbClr val="E3EAF5"/>
          </a:solidFill>
          <a:ln w="381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500" b="1" kern="1200" dirty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rPr>
              <a:t>Objetivo: Aumentar a eficiência do transporte publico, por meio de ampliação dos eixos prioritários e da requalificação de serviços e aprimoramento da gestão do Sistema de Transporte Publico por Ônibus, assegurando conforto, confiabilidade, regularidade, ocupação, segurança, acessibilidade universal e priorizando a utilização de tecnologias zero emissões.</a:t>
            </a:r>
            <a:endParaRPr lang="pt-BR" altLang="pt-BR" sz="1350" kern="1200" dirty="0">
              <a:solidFill>
                <a:srgbClr val="003366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67690" name="Group 10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223963" y="2450307"/>
          <a:ext cx="6696075" cy="1164653"/>
        </p:xfrm>
        <a:graphic>
          <a:graphicData uri="http://schemas.openxmlformats.org/drawingml/2006/table">
            <a:tbl>
              <a:tblPr/>
              <a:tblGrid>
                <a:gridCol w="3293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22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INDICADORES DE ACOMPANHAMENTO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1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Código / Descrição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Fonte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Unidade de Medida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Índice de Referência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Índice Esperado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24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0739 - EXTENSAO DE VIA SINALIZADA</a:t>
                      </a:r>
                    </a:p>
                  </a:txBody>
                  <a:tcPr marL="26996" marR="40495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SMTR / </a:t>
                      </a:r>
                      <a:r>
                        <a:rPr kumimoji="0" lang="pt-B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CET-Rio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Km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516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A54D1A41-58C4-4306-8357-70CC91649D2F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30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0517" name="Retângulo de cantos arredondados 9"/>
          <p:cNvSpPr>
            <a:spLocks noChangeArrowheads="1"/>
          </p:cNvSpPr>
          <p:nvPr/>
        </p:nvSpPr>
        <p:spPr bwMode="auto">
          <a:xfrm>
            <a:off x="1601391" y="4137423"/>
            <a:ext cx="1457325" cy="377428"/>
          </a:xfrm>
          <a:prstGeom prst="roundRect">
            <a:avLst>
              <a:gd name="adj" fmla="val 16667"/>
            </a:avLst>
          </a:prstGeom>
          <a:solidFill>
            <a:srgbClr val="D0D8E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PROGRAMA 0603</a:t>
            </a:r>
          </a:p>
        </p:txBody>
      </p:sp>
      <p:sp>
        <p:nvSpPr>
          <p:cNvPr id="20518" name="AutoShape 108"/>
          <p:cNvSpPr>
            <a:spLocks noChangeArrowheads="1"/>
          </p:cNvSpPr>
          <p:nvPr/>
        </p:nvSpPr>
        <p:spPr bwMode="auto">
          <a:xfrm>
            <a:off x="3168254" y="4191000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519" name="Retângulo de cantos arredondados 9"/>
          <p:cNvSpPr>
            <a:spLocks noChangeArrowheads="1"/>
          </p:cNvSpPr>
          <p:nvPr/>
        </p:nvSpPr>
        <p:spPr bwMode="auto">
          <a:xfrm>
            <a:off x="3815954" y="4137423"/>
            <a:ext cx="1457325" cy="377428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2 AÇÕES</a:t>
            </a:r>
          </a:p>
        </p:txBody>
      </p:sp>
      <p:sp>
        <p:nvSpPr>
          <p:cNvPr id="20520" name="AutoShape 110"/>
          <p:cNvSpPr>
            <a:spLocks noChangeArrowheads="1"/>
          </p:cNvSpPr>
          <p:nvPr/>
        </p:nvSpPr>
        <p:spPr bwMode="auto">
          <a:xfrm>
            <a:off x="5381625" y="4191000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521" name="Retângulo de cantos arredondados 9"/>
          <p:cNvSpPr>
            <a:spLocks noChangeArrowheads="1"/>
          </p:cNvSpPr>
          <p:nvPr/>
        </p:nvSpPr>
        <p:spPr bwMode="auto">
          <a:xfrm>
            <a:off x="6030516" y="4137423"/>
            <a:ext cx="1457325" cy="377428"/>
          </a:xfrm>
          <a:prstGeom prst="roundRect">
            <a:avLst>
              <a:gd name="adj" fmla="val 16667"/>
            </a:avLst>
          </a:prstGeom>
          <a:solidFill>
            <a:srgbClr val="E3EAF5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2 PRODUTOS</a:t>
            </a:r>
          </a:p>
        </p:txBody>
      </p:sp>
    </p:spTree>
    <p:extLst>
      <p:ext uri="{BB962C8B-B14F-4D97-AF65-F5344CB8AC3E}">
        <p14:creationId xmlns:p14="http://schemas.microsoft.com/office/powerpoint/2010/main" val="41667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0603 - QUALIDADE DO SISTEMA DE TRANSPORTES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31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92881804"/>
              </p:ext>
            </p:extLst>
          </p:nvPr>
        </p:nvGraphicFramePr>
        <p:xfrm>
          <a:off x="1277541" y="809335"/>
          <a:ext cx="6588919" cy="1982569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4907 - FISCALIZACAO ELETRONICA BRS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13.451.000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5249 - EQUIPAMENTO DE FISCALIZACAO EM BRS MANTIDO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4908 - SINALIZAÇÃO GRÁFICA BRS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524.988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5250 - SINALIZAÇÃO GRÁFICA BRS IMPLANTADA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pt-BR" sz="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16750" y="654844"/>
            <a:ext cx="984251" cy="1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69971" name="Group 339"/>
          <p:cNvGraphicFramePr>
            <a:graphicFrameLocks noGrp="1"/>
          </p:cNvGraphicFramePr>
          <p:nvPr>
            <p:extLst/>
          </p:nvPr>
        </p:nvGraphicFramePr>
        <p:xfrm>
          <a:off x="1277541" y="2791717"/>
          <a:ext cx="2808405" cy="216694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 Programa 0603</a:t>
                      </a:r>
                    </a:p>
                  </a:txBody>
                  <a:tcPr marL="68560" marR="68560" marT="34397" marB="34397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13.975.988</a:t>
                      </a:r>
                    </a:p>
                  </a:txBody>
                  <a:tcPr marL="68560" marR="68560" marT="34397" marB="34397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0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PROGRAMA 0604 - AVENIDA BRASIL</a:t>
            </a:r>
          </a:p>
        </p:txBody>
      </p:sp>
      <p:graphicFrame>
        <p:nvGraphicFramePr>
          <p:cNvPr id="14436" name="Group 100"/>
          <p:cNvGraphicFramePr>
            <a:graphicFrameLocks noGrp="1"/>
          </p:cNvGraphicFramePr>
          <p:nvPr>
            <p:extLst/>
          </p:nvPr>
        </p:nvGraphicFramePr>
        <p:xfrm>
          <a:off x="1169194" y="2134791"/>
          <a:ext cx="6831807" cy="1463089"/>
        </p:xfrm>
        <a:graphic>
          <a:graphicData uri="http://schemas.openxmlformats.org/drawingml/2006/table">
            <a:tbl>
              <a:tblPr/>
              <a:tblGrid>
                <a:gridCol w="3539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1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91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INDICADORES DE ACOMPANHAMENTO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Código / Descrição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Fonte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Unidade de Medida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Índice de Referência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Índice Esperado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0740 - EXTENSÃO DA AVENIDA BRASIL E ACESSOS SINALIZADOS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CET-Rio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Km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24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tângulo de cantos arredondados 5"/>
          <p:cNvSpPr/>
          <p:nvPr/>
        </p:nvSpPr>
        <p:spPr>
          <a:xfrm>
            <a:off x="1331119" y="844154"/>
            <a:ext cx="6481763" cy="1133475"/>
          </a:xfrm>
          <a:prstGeom prst="roundRect">
            <a:avLst/>
          </a:prstGeom>
          <a:solidFill>
            <a:srgbClr val="E3EAF5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pt-BR" alt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Objetivo:  Ampliar a rede estrutural de transporte público coletivo de alta capacidade, garantindo um nível de serviço que assegure conforto, confiabilidade, ocupação, segurança, acessibilidade universal e atualidade tecnológica.</a:t>
            </a:r>
            <a:endParaRPr lang="pt-BR" sz="1200" b="1" kern="12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2564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0B0CC6D2-2811-49A3-A1F3-C44087818C1C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32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565" name="Retângulo de cantos arredondados 9"/>
          <p:cNvSpPr>
            <a:spLocks noChangeArrowheads="1"/>
          </p:cNvSpPr>
          <p:nvPr/>
        </p:nvSpPr>
        <p:spPr bwMode="auto">
          <a:xfrm>
            <a:off x="1588294" y="4083844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D0D8E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PROGRAMA 0604</a:t>
            </a:r>
          </a:p>
        </p:txBody>
      </p:sp>
      <p:sp>
        <p:nvSpPr>
          <p:cNvPr id="22566" name="AutoShape 65"/>
          <p:cNvSpPr>
            <a:spLocks noChangeArrowheads="1"/>
          </p:cNvSpPr>
          <p:nvPr/>
        </p:nvSpPr>
        <p:spPr bwMode="auto">
          <a:xfrm>
            <a:off x="3150394" y="4138613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67" name="Retângulo de cantos arredondados 9"/>
          <p:cNvSpPr>
            <a:spLocks noChangeArrowheads="1"/>
          </p:cNvSpPr>
          <p:nvPr/>
        </p:nvSpPr>
        <p:spPr bwMode="auto">
          <a:xfrm>
            <a:off x="3770710" y="4083844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2 AÇÕES</a:t>
            </a:r>
          </a:p>
        </p:txBody>
      </p:sp>
      <p:sp>
        <p:nvSpPr>
          <p:cNvPr id="22568" name="AutoShape 67"/>
          <p:cNvSpPr>
            <a:spLocks noChangeArrowheads="1"/>
          </p:cNvSpPr>
          <p:nvPr/>
        </p:nvSpPr>
        <p:spPr bwMode="auto">
          <a:xfrm>
            <a:off x="5328048" y="4083844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69" name="Retângulo de cantos arredondados 9"/>
          <p:cNvSpPr>
            <a:spLocks noChangeArrowheads="1"/>
          </p:cNvSpPr>
          <p:nvPr/>
        </p:nvSpPr>
        <p:spPr bwMode="auto">
          <a:xfrm>
            <a:off x="5975747" y="4085035"/>
            <a:ext cx="1457325" cy="377428"/>
          </a:xfrm>
          <a:prstGeom prst="roundRect">
            <a:avLst>
              <a:gd name="adj" fmla="val 16667"/>
            </a:avLst>
          </a:prstGeom>
          <a:solidFill>
            <a:srgbClr val="E3EAF5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2 PRODUTOS</a:t>
            </a:r>
          </a:p>
        </p:txBody>
      </p:sp>
    </p:spTree>
    <p:extLst>
      <p:ext uri="{BB962C8B-B14F-4D97-AF65-F5344CB8AC3E}">
        <p14:creationId xmlns:p14="http://schemas.microsoft.com/office/powerpoint/2010/main" val="8845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PROGRAMA 0604 - AVENIDA BRASIL</a:t>
            </a:r>
          </a:p>
        </p:txBody>
      </p:sp>
      <p:sp>
        <p:nvSpPr>
          <p:cNvPr id="23555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66152195-4349-4425-894B-77B7E155356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33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5486" name="Group 126"/>
          <p:cNvGraphicFramePr>
            <a:graphicFrameLocks noGrp="1"/>
          </p:cNvGraphicFramePr>
          <p:nvPr>
            <p:extLst/>
          </p:nvPr>
        </p:nvGraphicFramePr>
        <p:xfrm>
          <a:off x="1169194" y="2721832"/>
          <a:ext cx="3024764" cy="227409"/>
        </p:xfrm>
        <a:graphic>
          <a:graphicData uri="http://schemas.openxmlformats.org/drawingml/2006/table">
            <a:tbl>
              <a:tblPr/>
              <a:tblGrid>
                <a:gridCol w="2225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 Programa 0604</a:t>
                      </a:r>
                    </a:p>
                  </a:txBody>
                  <a:tcPr marL="68546" marR="68546" marT="34290" marB="342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1.460.880</a:t>
                      </a:r>
                    </a:p>
                  </a:txBody>
                  <a:tcPr marL="68546" marR="68546" marT="34290" marB="3429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338"/>
          <p:cNvGraphicFramePr>
            <a:graphicFrameLocks/>
          </p:cNvGraphicFramePr>
          <p:nvPr>
            <p:extLst/>
          </p:nvPr>
        </p:nvGraphicFramePr>
        <p:xfrm>
          <a:off x="1169194" y="996554"/>
          <a:ext cx="6831806" cy="1732898"/>
        </p:xfrm>
        <a:graphic>
          <a:graphicData uri="http://schemas.openxmlformats.org/drawingml/2006/table">
            <a:tbl>
              <a:tblPr/>
              <a:tblGrid>
                <a:gridCol w="222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8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8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4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73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73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17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89" marB="3428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89" marB="3428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89" marB="3428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89" marB="3428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9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4911 - FISCALIZACAO ELETRONICA BRT TRANSBRASIL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1.000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5253 - EQUIPAMENTO DE FISCALIZACAO EM BRT MANTIDO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un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92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92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92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92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9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4912 - SINALIZACAO GRAFICA TRANSBRASIL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1.459.880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5254 - SINALIZACAO GRAFICA BRT IMPLANTADA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pt-BR" sz="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48.000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91" marR="68591" marT="34296" marB="34296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56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PROGRAMA 0606 - TRÂNSITO E TRANSPORTE SEGUROS</a:t>
            </a:r>
          </a:p>
        </p:txBody>
      </p:sp>
      <p:graphicFrame>
        <p:nvGraphicFramePr>
          <p:cNvPr id="14436" name="Group 100"/>
          <p:cNvGraphicFramePr>
            <a:graphicFrameLocks noGrp="1"/>
          </p:cNvGraphicFramePr>
          <p:nvPr>
            <p:extLst/>
          </p:nvPr>
        </p:nvGraphicFramePr>
        <p:xfrm>
          <a:off x="1169194" y="2134791"/>
          <a:ext cx="6831807" cy="2244257"/>
        </p:xfrm>
        <a:graphic>
          <a:graphicData uri="http://schemas.openxmlformats.org/drawingml/2006/table">
            <a:tbl>
              <a:tblPr/>
              <a:tblGrid>
                <a:gridCol w="3539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1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91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INDICADORES DE ACOMPANHAMENTO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Código / Descrição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Fonte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Unidade de Medida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Índice de Referência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Índice Esperado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0658 - EXTENSAO MEDIA DE CONGESTIONAMENTO DIARIO NOS TRINTA PRINCIPAIS CORREDORES DE TRAFEGO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COR-Rio</a:t>
                      </a: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/</a:t>
                      </a:r>
                      <a:r>
                        <a:rPr kumimoji="0" lang="pt-B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Waze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km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2,60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2,40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0741 - TAXA DE HOMICIDIO CULPOSO NO TRANSITO NAS VIAS DO MUNICIPIO DO RIO DE JANEIRO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ISP/IBGE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8,36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6,69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576110"/>
                  </a:ext>
                </a:extLst>
              </a:tr>
              <a:tr h="3905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0742 - NUMERO DE ESCOLAS ATENDIDAS POR PROJETO DE SINALIZACAO EDUCATIVA DE TRANSITO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CET-Rio</a:t>
                      </a: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/CEDUT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un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156</a:t>
                      </a:r>
                    </a:p>
                  </a:txBody>
                  <a:tcPr marL="40506" marR="40506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551263"/>
                  </a:ext>
                </a:extLst>
              </a:tr>
            </a:tbl>
          </a:graphicData>
        </a:graphic>
      </p:graphicFrame>
      <p:sp>
        <p:nvSpPr>
          <p:cNvPr id="6" name="Retângulo de cantos arredondados 5"/>
          <p:cNvSpPr/>
          <p:nvPr/>
        </p:nvSpPr>
        <p:spPr>
          <a:xfrm>
            <a:off x="1331119" y="844154"/>
            <a:ext cx="6481763" cy="1133475"/>
          </a:xfrm>
          <a:prstGeom prst="roundRect">
            <a:avLst/>
          </a:prstGeom>
          <a:solidFill>
            <a:srgbClr val="E3EAF5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pt-BR" alt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Objetivo:  Garantir a segurança no transporte público e no trânsito da cidade a todos os usuários, adotando políticas estruturais voltadas à redução de acidentes com mortes no trânsito, bem como à priorização de modos ativos de transporte e à fiscalização e monitoramento das estações do BRT para respostas rápidas e efetivas no combate ao assédio de mulheres no transporte público.</a:t>
            </a:r>
          </a:p>
        </p:txBody>
      </p:sp>
      <p:sp>
        <p:nvSpPr>
          <p:cNvPr id="22564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0B0CC6D2-2811-49A3-A1F3-C44087818C1C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34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565" name="Retângulo de cantos arredondados 9"/>
          <p:cNvSpPr>
            <a:spLocks noChangeArrowheads="1"/>
          </p:cNvSpPr>
          <p:nvPr/>
        </p:nvSpPr>
        <p:spPr bwMode="auto">
          <a:xfrm>
            <a:off x="1596884" y="4463590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D0D8E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PROGRAMA 0606</a:t>
            </a:r>
          </a:p>
        </p:txBody>
      </p:sp>
      <p:sp>
        <p:nvSpPr>
          <p:cNvPr id="22566" name="AutoShape 65"/>
          <p:cNvSpPr>
            <a:spLocks noChangeArrowheads="1"/>
          </p:cNvSpPr>
          <p:nvPr/>
        </p:nvSpPr>
        <p:spPr bwMode="auto">
          <a:xfrm>
            <a:off x="3129303" y="4478525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67" name="Retângulo de cantos arredondados 9"/>
          <p:cNvSpPr>
            <a:spLocks noChangeArrowheads="1"/>
          </p:cNvSpPr>
          <p:nvPr/>
        </p:nvSpPr>
        <p:spPr bwMode="auto">
          <a:xfrm>
            <a:off x="3749705" y="4462393"/>
            <a:ext cx="1345896" cy="37742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5 AÇÕES</a:t>
            </a:r>
          </a:p>
        </p:txBody>
      </p:sp>
      <p:sp>
        <p:nvSpPr>
          <p:cNvPr id="22568" name="AutoShape 67"/>
          <p:cNvSpPr>
            <a:spLocks noChangeArrowheads="1"/>
          </p:cNvSpPr>
          <p:nvPr/>
        </p:nvSpPr>
        <p:spPr bwMode="auto">
          <a:xfrm>
            <a:off x="5175460" y="4490252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69" name="Retângulo de cantos arredondados 9"/>
          <p:cNvSpPr>
            <a:spLocks noChangeArrowheads="1"/>
          </p:cNvSpPr>
          <p:nvPr/>
        </p:nvSpPr>
        <p:spPr bwMode="auto">
          <a:xfrm>
            <a:off x="5827433" y="4463464"/>
            <a:ext cx="1120832" cy="377428"/>
          </a:xfrm>
          <a:prstGeom prst="roundRect">
            <a:avLst>
              <a:gd name="adj" fmla="val 16667"/>
            </a:avLst>
          </a:prstGeom>
          <a:solidFill>
            <a:srgbClr val="E3EAF5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9 PRODUTOS</a:t>
            </a:r>
          </a:p>
        </p:txBody>
      </p:sp>
    </p:spTree>
    <p:extLst>
      <p:ext uri="{BB962C8B-B14F-4D97-AF65-F5344CB8AC3E}">
        <p14:creationId xmlns:p14="http://schemas.microsoft.com/office/powerpoint/2010/main" val="39052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0606 - TRÂNSITO E TRANSPORTE SEGUROS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35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277541" y="816769"/>
          <a:ext cx="6588919" cy="2647773"/>
        </p:xfrm>
        <a:graphic>
          <a:graphicData uri="http://schemas.openxmlformats.org/drawingml/2006/table">
            <a:tbl>
              <a:tblPr/>
              <a:tblGrid>
                <a:gridCol w="167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0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3808 - SINALIZAÇÃO GRÁFICA DE  PADRONIZAÇÃO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5259 - SINALIZACAO GRAFICA PARA PADRONIZACAO DE LIMITES DE VELOCIDADE IMPLANTADA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pt-BR" sz="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182.750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182.750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182.750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182.750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24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4913 - </a:t>
                      </a: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SINALIZAÇÃO GRÁFICA E </a:t>
                      </a: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SEMAFÓRICA EDUCATIVA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 184.608 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5255 - SINALIZACAO GRÁFICA EDUCATIVA IMPLANTADA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pt-BR" sz="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12.000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12.000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12.000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12.000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5256 - SINALIZACAO SEMAFÓRICA EDUCATIVA IMPLANTADA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644843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54850" y="654844"/>
            <a:ext cx="94615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</p:spTree>
    <p:extLst>
      <p:ext uri="{BB962C8B-B14F-4D97-AF65-F5344CB8AC3E}">
        <p14:creationId xmlns:p14="http://schemas.microsoft.com/office/powerpoint/2010/main" val="39482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0606 - TRÂNSITO E TRANSPORTE SEGUROS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36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277542" y="816769"/>
          <a:ext cx="6632181" cy="3620869"/>
        </p:xfrm>
        <a:graphic>
          <a:graphicData uri="http://schemas.openxmlformats.org/drawingml/2006/table">
            <a:tbl>
              <a:tblPr/>
              <a:tblGrid>
                <a:gridCol w="1890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53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0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01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4914 - EDUCACAO PARA TRANSITO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9.850.000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1573 - ATIVIDADE DE EDUCACAO NO TRANSITO REALIZADA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Hora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991641"/>
                  </a:ext>
                </a:extLst>
              </a:tr>
              <a:tr h="52578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4394 - MATERIAL DE COMUNICACAO EM EDUCACAO PARA O TRANSITO CONFECCIONADO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176.750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176.750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176.750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176.750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341079"/>
                  </a:ext>
                </a:extLst>
              </a:tr>
              <a:tr h="52578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4679 - APLICATIVO DE EDUCACAO PARA O TRANSITO DISPONIBILIZADO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025974"/>
                  </a:ext>
                </a:extLst>
              </a:tr>
              <a:tr h="52578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4915 - SISTEMAS INTELIGENTES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5257 - EQUIPAMENTO DE FISCALIZACAO ELETRONICA PARA TRANSITO SEGURO MANTIDO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5258 - PLANO DE SEGURANCA VIARIA PUBLICADO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644843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42150" y="654844"/>
            <a:ext cx="9356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</p:spTree>
    <p:extLst>
      <p:ext uri="{BB962C8B-B14F-4D97-AF65-F5344CB8AC3E}">
        <p14:creationId xmlns:p14="http://schemas.microsoft.com/office/powerpoint/2010/main" val="39596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0606 - TRÂNSITO E TRANSPORTE SEGUROS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37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80130197"/>
              </p:ext>
            </p:extLst>
          </p:nvPr>
        </p:nvGraphicFramePr>
        <p:xfrm>
          <a:off x="1277541" y="809335"/>
          <a:ext cx="6588919" cy="1347845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4916 - MONITORAMENTO DE TRANSITO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5260 - VIA MONITORADA MANTIDA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80250" y="654844"/>
            <a:ext cx="915502" cy="1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69971" name="Group 339"/>
          <p:cNvGraphicFramePr>
            <a:graphicFrameLocks noGrp="1"/>
          </p:cNvGraphicFramePr>
          <p:nvPr>
            <p:extLst/>
          </p:nvPr>
        </p:nvGraphicFramePr>
        <p:xfrm>
          <a:off x="1277541" y="2167561"/>
          <a:ext cx="2808405" cy="216694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 Programa 0606</a:t>
                      </a:r>
                    </a:p>
                  </a:txBody>
                  <a:tcPr marL="68560" marR="68560" marT="34397" marB="34397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10.037.608 </a:t>
                      </a:r>
                    </a:p>
                  </a:txBody>
                  <a:tcPr marL="68560" marR="68560" marT="34397" marB="34397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16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PROGRAMA 0639 -  ESPAÇO PÚBLICO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331119" y="844154"/>
            <a:ext cx="6481763" cy="1133475"/>
          </a:xfrm>
          <a:prstGeom prst="roundRect">
            <a:avLst/>
          </a:prstGeom>
          <a:solidFill>
            <a:srgbClr val="E3EAF5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pt-BR" alt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Objetivo:  Melhorar o Espaço Público dos bairros progressivamente, </a:t>
            </a:r>
            <a:r>
              <a:rPr lang="pt-BR" altLang="pt-BR" sz="1200" b="1" kern="1200" dirty="0" err="1">
                <a:solidFill>
                  <a:srgbClr val="003366"/>
                </a:solidFill>
                <a:latin typeface="Calibri" panose="020F0502020204030204" pitchFamily="34" charset="0"/>
              </a:rPr>
              <a:t>pedestrianizar</a:t>
            </a:r>
            <a:r>
              <a:rPr lang="pt-BR" alt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 vias, facilitar e atrair o caminhar, proporcionar Wi-Fi e segurança espacial para crianças e jovens.</a:t>
            </a:r>
            <a:endParaRPr lang="pt-BR" sz="1200" b="1" kern="12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2564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0B0CC6D2-2811-49A3-A1F3-C44087818C1C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38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565" name="Retângulo de cantos arredondados 9"/>
          <p:cNvSpPr>
            <a:spLocks noChangeArrowheads="1"/>
          </p:cNvSpPr>
          <p:nvPr/>
        </p:nvSpPr>
        <p:spPr bwMode="auto">
          <a:xfrm>
            <a:off x="1547664" y="2880279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D0D8E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PROGRAMA 0639</a:t>
            </a:r>
          </a:p>
        </p:txBody>
      </p:sp>
      <p:sp>
        <p:nvSpPr>
          <p:cNvPr id="22566" name="AutoShape 65"/>
          <p:cNvSpPr>
            <a:spLocks noChangeArrowheads="1"/>
          </p:cNvSpPr>
          <p:nvPr/>
        </p:nvSpPr>
        <p:spPr bwMode="auto">
          <a:xfrm>
            <a:off x="3153891" y="2907068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67" name="Retângulo de cantos arredondados 9"/>
          <p:cNvSpPr>
            <a:spLocks noChangeArrowheads="1"/>
          </p:cNvSpPr>
          <p:nvPr/>
        </p:nvSpPr>
        <p:spPr bwMode="auto">
          <a:xfrm>
            <a:off x="3843338" y="2907068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2 AÇÕES</a:t>
            </a:r>
          </a:p>
        </p:txBody>
      </p:sp>
      <p:sp>
        <p:nvSpPr>
          <p:cNvPr id="22568" name="AutoShape 67"/>
          <p:cNvSpPr>
            <a:spLocks noChangeArrowheads="1"/>
          </p:cNvSpPr>
          <p:nvPr/>
        </p:nvSpPr>
        <p:spPr bwMode="auto">
          <a:xfrm>
            <a:off x="5422143" y="2933858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69" name="Retângulo de cantos arredondados 9"/>
          <p:cNvSpPr>
            <a:spLocks noChangeArrowheads="1"/>
          </p:cNvSpPr>
          <p:nvPr/>
        </p:nvSpPr>
        <p:spPr bwMode="auto">
          <a:xfrm>
            <a:off x="6084168" y="2907069"/>
            <a:ext cx="1457325" cy="377428"/>
          </a:xfrm>
          <a:prstGeom prst="roundRect">
            <a:avLst>
              <a:gd name="adj" fmla="val 16667"/>
            </a:avLst>
          </a:prstGeom>
          <a:solidFill>
            <a:srgbClr val="E3EAF5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2 PRODUTOS</a:t>
            </a:r>
          </a:p>
        </p:txBody>
      </p:sp>
    </p:spTree>
    <p:extLst>
      <p:ext uri="{BB962C8B-B14F-4D97-AF65-F5344CB8AC3E}">
        <p14:creationId xmlns:p14="http://schemas.microsoft.com/office/powerpoint/2010/main" val="259758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0639 - ESPAÇO PÚBLICO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39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36511346"/>
              </p:ext>
            </p:extLst>
          </p:nvPr>
        </p:nvGraphicFramePr>
        <p:xfrm>
          <a:off x="1277541" y="809335"/>
          <a:ext cx="6588919" cy="1982569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8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4909 - ESTUDOS CICLOVIARIOS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5251 - PLANO CICLOVIARIO PUBLICADO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2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4910 - SINALIZACAO CICLOVIARIA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2.095.394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5252 - CONEXAO CICLOVIARIA IMPLANTADA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km</a:t>
                      </a:r>
                      <a:endParaRPr kumimoji="0" lang="pt-BR" sz="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1.510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1.510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1.510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1.510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10400" y="654844"/>
            <a:ext cx="964276" cy="1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69971" name="Group 339"/>
          <p:cNvGraphicFramePr>
            <a:graphicFrameLocks noGrp="1"/>
          </p:cNvGraphicFramePr>
          <p:nvPr>
            <p:extLst/>
          </p:nvPr>
        </p:nvGraphicFramePr>
        <p:xfrm>
          <a:off x="1277541" y="2791717"/>
          <a:ext cx="2808405" cy="216694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 Programa 0639</a:t>
                      </a:r>
                    </a:p>
                  </a:txBody>
                  <a:tcPr marL="68560" marR="68560" marT="34397" marB="34397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2.096.394 </a:t>
                      </a:r>
                    </a:p>
                  </a:txBody>
                  <a:tcPr marL="68560" marR="68560" marT="34397" marB="34397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66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/>
          <p:nvPr/>
        </p:nvSpPr>
        <p:spPr>
          <a:xfrm>
            <a:off x="75" y="-5550"/>
            <a:ext cx="9144000" cy="9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3"/>
          <p:cNvSpPr/>
          <p:nvPr/>
        </p:nvSpPr>
        <p:spPr>
          <a:xfrm>
            <a:off x="4610000" y="-5550"/>
            <a:ext cx="4577700" cy="51546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3"/>
          <p:cNvSpPr txBox="1"/>
          <p:nvPr/>
        </p:nvSpPr>
        <p:spPr>
          <a:xfrm>
            <a:off x="5210850" y="2838857"/>
            <a:ext cx="36840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 b="1" dirty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Promover a conexão por </a:t>
            </a:r>
            <a:r>
              <a:rPr lang="pt-BR" sz="1500" b="1" dirty="0" err="1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ciclorrotas</a:t>
            </a:r>
            <a:r>
              <a:rPr lang="pt-BR" sz="1500" b="1" dirty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 a 100% das estações de transportes de média e alta capacidade, potencializando seu uso como meio de transportes e alcançando a maior malha de transporte por bicicleta da América Latina de 942 km até 2024.</a:t>
            </a:r>
            <a:endParaRPr sz="2400" b="1" dirty="0">
              <a:solidFill>
                <a:srgbClr val="00C0F3"/>
              </a:solidFill>
            </a:endParaRPr>
          </a:p>
        </p:txBody>
      </p:sp>
      <p:pic>
        <p:nvPicPr>
          <p:cNvPr id="109" name="Google Shape;109;p23"/>
          <p:cNvPicPr preferRelativeResize="0"/>
          <p:nvPr/>
        </p:nvPicPr>
        <p:blipFill rotWithShape="1">
          <a:blip r:embed="rId3">
            <a:alphaModFix/>
          </a:blip>
          <a:srcRect l="17951" r="26692" b="55828"/>
          <a:stretch/>
        </p:blipFill>
        <p:spPr>
          <a:xfrm>
            <a:off x="5067975" y="2559732"/>
            <a:ext cx="434150" cy="3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3"/>
          <p:cNvPicPr preferRelativeResize="0"/>
          <p:nvPr/>
        </p:nvPicPr>
        <p:blipFill rotWithShape="1">
          <a:blip r:embed="rId3">
            <a:alphaModFix/>
          </a:blip>
          <a:srcRect l="28873" t="43561" r="19026" b="14108"/>
          <a:stretch/>
        </p:blipFill>
        <p:spPr>
          <a:xfrm>
            <a:off x="8301650" y="4561882"/>
            <a:ext cx="434151" cy="3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 txBox="1"/>
          <p:nvPr/>
        </p:nvSpPr>
        <p:spPr>
          <a:xfrm>
            <a:off x="5172525" y="1281533"/>
            <a:ext cx="3427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00C0F3"/>
                </a:solidFill>
                <a:latin typeface="Open Sans"/>
                <a:ea typeface="Open Sans"/>
                <a:cs typeface="Open Sans"/>
                <a:sym typeface="Open Sans"/>
              </a:rPr>
              <a:t>Reduzir em 20% a taxa de homicídios culposos no trânsito a cada 100.000 habitantes em relação a 2019, até o final de 2024.</a:t>
            </a:r>
            <a:endParaRPr sz="2600" b="1" dirty="0">
              <a:solidFill>
                <a:srgbClr val="00C0F3"/>
              </a:solidFill>
            </a:endParaRPr>
          </a:p>
        </p:txBody>
      </p:sp>
      <p:pic>
        <p:nvPicPr>
          <p:cNvPr id="112" name="Google Shape;112;p23"/>
          <p:cNvPicPr preferRelativeResize="0"/>
          <p:nvPr/>
        </p:nvPicPr>
        <p:blipFill rotWithShape="1">
          <a:blip r:embed="rId3">
            <a:alphaModFix/>
          </a:blip>
          <a:srcRect l="17951" r="26692" b="55828"/>
          <a:stretch/>
        </p:blipFill>
        <p:spPr>
          <a:xfrm>
            <a:off x="5054800" y="1013979"/>
            <a:ext cx="434150" cy="34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 rotWithShape="1">
          <a:blip r:embed="rId3">
            <a:alphaModFix/>
          </a:blip>
          <a:srcRect l="28873" t="43561" r="19026" b="14108"/>
          <a:stretch/>
        </p:blipFill>
        <p:spPr>
          <a:xfrm>
            <a:off x="8212275" y="2330333"/>
            <a:ext cx="434151" cy="3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>
            <a:spLocks noGrp="1"/>
          </p:cNvSpPr>
          <p:nvPr>
            <p:ph type="ctrTitle"/>
          </p:nvPr>
        </p:nvSpPr>
        <p:spPr>
          <a:xfrm>
            <a:off x="4991025" y="204900"/>
            <a:ext cx="38250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77" b="1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Metas estratégicas</a:t>
            </a:r>
            <a:endParaRPr sz="2177" b="1">
              <a:solidFill>
                <a:srgbClr val="004A80"/>
              </a:solidFill>
              <a:highlight>
                <a:srgbClr val="00C0F3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23"/>
          <p:cNvSpPr txBox="1">
            <a:spLocks noGrp="1"/>
          </p:cNvSpPr>
          <p:nvPr>
            <p:ph type="ctrTitle" idx="2"/>
          </p:nvPr>
        </p:nvSpPr>
        <p:spPr>
          <a:xfrm>
            <a:off x="346900" y="204900"/>
            <a:ext cx="38250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77" b="1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Diretrizes estratégicas</a:t>
            </a:r>
            <a:endParaRPr sz="2177" b="1">
              <a:solidFill>
                <a:srgbClr val="004A80"/>
              </a:solidFill>
              <a:highlight>
                <a:srgbClr val="00C0F3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23"/>
          <p:cNvSpPr txBox="1"/>
          <p:nvPr/>
        </p:nvSpPr>
        <p:spPr>
          <a:xfrm>
            <a:off x="562600" y="3340750"/>
            <a:ext cx="3825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"Promover a conservação e ampliação da rede </a:t>
            </a:r>
            <a:r>
              <a:rPr lang="pt-BR" b="1" dirty="0" err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cicloviária</a:t>
            </a:r>
            <a:r>
              <a:rPr lang="pt-BR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carioca, permitindo o deslocamento a curtas e médias distâncias, e conexão a outros modais de transporte público."</a:t>
            </a:r>
            <a:endParaRPr sz="2500" b="1" dirty="0">
              <a:solidFill>
                <a:srgbClr val="004A80"/>
              </a:solidFill>
            </a:endParaRPr>
          </a:p>
        </p:txBody>
      </p:sp>
      <p:sp>
        <p:nvSpPr>
          <p:cNvPr id="117" name="Google Shape;117;p23"/>
          <p:cNvSpPr txBox="1"/>
          <p:nvPr/>
        </p:nvSpPr>
        <p:spPr>
          <a:xfrm>
            <a:off x="551350" y="1377950"/>
            <a:ext cx="3903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"Implementar ações, projetos e programas para a prevenção, atenção e o enfrentamento das violências e acidentes."</a:t>
            </a:r>
            <a:endParaRPr sz="2300" b="1" dirty="0">
              <a:solidFill>
                <a:srgbClr val="004A80"/>
              </a:solidFill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4">
            <a:alphaModFix amt="61000"/>
          </a:blip>
          <a:srcRect b="12572"/>
          <a:stretch/>
        </p:blipFill>
        <p:spPr>
          <a:xfrm>
            <a:off x="308575" y="1448422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 rotWithShape="1">
          <a:blip r:embed="rId4">
            <a:alphaModFix amt="61000"/>
          </a:blip>
          <a:srcRect b="12572"/>
          <a:stretch/>
        </p:blipFill>
        <p:spPr>
          <a:xfrm>
            <a:off x="346900" y="3446997"/>
            <a:ext cx="254025" cy="22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519113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CET-RIO - PROGRAMAS COMPLEMENTARES</a:t>
            </a:r>
          </a:p>
        </p:txBody>
      </p:sp>
      <p:sp>
        <p:nvSpPr>
          <p:cNvPr id="24579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50FF4822-2126-4E2F-BBC3-516A6FD0C6E0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40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2682" name="Group 218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1143001" y="826294"/>
          <a:ext cx="6858000" cy="3245651"/>
        </p:xfrm>
        <a:graphic>
          <a:graphicData uri="http://schemas.openxmlformats.org/drawingml/2006/table">
            <a:tbl>
              <a:tblPr/>
              <a:tblGrid>
                <a:gridCol w="460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1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1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1409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Código / Denominação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09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81BD"/>
                        </a:gs>
                        <a:gs pos="100000">
                          <a:srgbClr val="376091"/>
                        </a:gs>
                      </a:gsLst>
                      <a:lin ang="5400000" scaled="1"/>
                    </a:gradFill>
                  </a:tcPr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Grupos de Despesa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849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Pessoal e Encargos Sociais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Outras Despesas Correntes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Investimentos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9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0311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Gestão de Pessoas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14.000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14.000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0382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Gestão Administrativa - Cooperação e Paz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58.183.204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46.679.000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11.504.204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1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0607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Segurança Viária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 157.766.223 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119.566.092 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38.200.131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1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9000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Gestão das Operações Especiais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5.325.929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3.500.000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1.825.929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68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221.289.356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50.179.000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132.910.225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38.200.131 </a:t>
                      </a:r>
                    </a:p>
                  </a:txBody>
                  <a:tcPr marL="68580" marR="68580" marT="34265" marB="34265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648" name="Text Box 1056"/>
          <p:cNvSpPr txBox="1">
            <a:spLocks noChangeArrowheads="1"/>
          </p:cNvSpPr>
          <p:nvPr/>
        </p:nvSpPr>
        <p:spPr bwMode="auto">
          <a:xfrm>
            <a:off x="7175500" y="664369"/>
            <a:ext cx="90718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</p:spTree>
    <p:extLst>
      <p:ext uri="{BB962C8B-B14F-4D97-AF65-F5344CB8AC3E}">
        <p14:creationId xmlns:p14="http://schemas.microsoft.com/office/powerpoint/2010/main" val="30185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PROGRAMA 0311 - GESTÃO DE PESSOAS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277542" y="735806"/>
            <a:ext cx="6535340" cy="1025129"/>
          </a:xfrm>
          <a:prstGeom prst="roundRect">
            <a:avLst/>
          </a:prstGeom>
          <a:solidFill>
            <a:srgbClr val="E3EAF5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Objetivo: Melhorar a eficiência e a eficácia na gestão pública, desenvolvendo processos de gestão de pessoas por intermédio de ações de recrutamento e seleção de novos servidores, avaliação de desempenho e introdução de mecanismos que estimulem a produtividade funcional.</a:t>
            </a:r>
            <a:endParaRPr lang="pt-BR" sz="1200" kern="1200" dirty="0">
              <a:solidFill>
                <a:srgbClr val="002060"/>
              </a:solidFill>
            </a:endParaRPr>
          </a:p>
        </p:txBody>
      </p:sp>
      <p:sp>
        <p:nvSpPr>
          <p:cNvPr id="25636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182C727E-F5E3-4DB0-A701-5049811D0376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41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5637" name="Retângulo de cantos arredondados 9"/>
          <p:cNvSpPr>
            <a:spLocks noChangeArrowheads="1"/>
          </p:cNvSpPr>
          <p:nvPr/>
        </p:nvSpPr>
        <p:spPr bwMode="auto">
          <a:xfrm>
            <a:off x="1655676" y="2733768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D0D8E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PROGRAMA 0311</a:t>
            </a:r>
          </a:p>
        </p:txBody>
      </p:sp>
      <p:sp>
        <p:nvSpPr>
          <p:cNvPr id="25638" name="AutoShape 65"/>
          <p:cNvSpPr>
            <a:spLocks noChangeArrowheads="1"/>
          </p:cNvSpPr>
          <p:nvPr/>
        </p:nvSpPr>
        <p:spPr bwMode="auto">
          <a:xfrm>
            <a:off x="3226465" y="2760557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639" name="Retângulo de cantos arredondados 9"/>
          <p:cNvSpPr>
            <a:spLocks noChangeArrowheads="1"/>
          </p:cNvSpPr>
          <p:nvPr/>
        </p:nvSpPr>
        <p:spPr bwMode="auto">
          <a:xfrm>
            <a:off x="3880472" y="2733768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1</a:t>
            </a: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 AÇÃO</a:t>
            </a:r>
          </a:p>
        </p:txBody>
      </p:sp>
      <p:sp>
        <p:nvSpPr>
          <p:cNvPr id="25640" name="AutoShape 67"/>
          <p:cNvSpPr>
            <a:spLocks noChangeArrowheads="1"/>
          </p:cNvSpPr>
          <p:nvPr/>
        </p:nvSpPr>
        <p:spPr bwMode="auto">
          <a:xfrm>
            <a:off x="5451261" y="2738901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641" name="Retângulo de cantos arredondados 9"/>
          <p:cNvSpPr>
            <a:spLocks noChangeArrowheads="1"/>
          </p:cNvSpPr>
          <p:nvPr/>
        </p:nvSpPr>
        <p:spPr bwMode="auto">
          <a:xfrm>
            <a:off x="6105269" y="2730740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E3EAF5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1 </a:t>
            </a: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PRODUTO</a:t>
            </a:r>
          </a:p>
        </p:txBody>
      </p:sp>
    </p:spTree>
    <p:extLst>
      <p:ext uri="{BB962C8B-B14F-4D97-AF65-F5344CB8AC3E}">
        <p14:creationId xmlns:p14="http://schemas.microsoft.com/office/powerpoint/2010/main" val="42566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PROGRAMA 0311 - GESTÃO DE PESSOAS</a:t>
            </a:r>
          </a:p>
        </p:txBody>
      </p:sp>
      <p:graphicFrame>
        <p:nvGraphicFramePr>
          <p:cNvPr id="15487" name="Group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228172"/>
              </p:ext>
            </p:extLst>
          </p:nvPr>
        </p:nvGraphicFramePr>
        <p:xfrm>
          <a:off x="1129903" y="978694"/>
          <a:ext cx="7029451" cy="1819666"/>
        </p:xfrm>
        <a:graphic>
          <a:graphicData uri="http://schemas.openxmlformats.org/drawingml/2006/table">
            <a:tbl>
              <a:tblPr/>
              <a:tblGrid>
                <a:gridCol w="224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6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69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69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69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250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43" marB="3424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43" marB="34243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658" marB="456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658" marB="456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658" marB="4565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95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658" marB="45658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43" marB="34243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43" marB="34243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43" marB="34243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89" marB="34289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91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86" marB="34286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86" marB="34286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86" marB="34286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86" marB="34286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2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4009 - CAPACITACAO DE RECURSOS HUMANOS - ADM. INDIRETA</a:t>
                      </a:r>
                    </a:p>
                  </a:txBody>
                  <a:tcPr marL="68586" marR="68586" marT="34243" marB="3424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14.000</a:t>
                      </a:r>
                    </a:p>
                  </a:txBody>
                  <a:tcPr marL="68586" marR="68586" marT="34243" marB="3424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4340 - SERVIDOR TREINADO</a:t>
                      </a:r>
                    </a:p>
                  </a:txBody>
                  <a:tcPr marL="68586" marR="68586" marT="34243" marB="3424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un</a:t>
                      </a:r>
                      <a:endParaRPr kumimoji="0" lang="pt-B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43" marB="34243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68586" marR="68586" marT="34289" marB="3428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68586" marR="68586" marT="34289" marB="3428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68586" marR="68586" marT="34289" marB="3428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68586" marR="68586" marT="34289" marB="34289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690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7723E75E-B8C6-44D4-B478-1D396FD1D98C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42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691" name="Text Box 1056"/>
          <p:cNvSpPr txBox="1">
            <a:spLocks noChangeArrowheads="1"/>
          </p:cNvSpPr>
          <p:nvPr/>
        </p:nvSpPr>
        <p:spPr bwMode="auto">
          <a:xfrm>
            <a:off x="7112000" y="816769"/>
            <a:ext cx="97068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15486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17034"/>
              </p:ext>
            </p:extLst>
          </p:nvPr>
        </p:nvGraphicFramePr>
        <p:xfrm>
          <a:off x="1192620" y="2798360"/>
          <a:ext cx="3050381" cy="227409"/>
        </p:xfrm>
        <a:graphic>
          <a:graphicData uri="http://schemas.openxmlformats.org/drawingml/2006/table">
            <a:tbl>
              <a:tblPr/>
              <a:tblGrid>
                <a:gridCol w="2186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 Programa 0311</a:t>
                      </a:r>
                    </a:p>
                  </a:txBody>
                  <a:tcPr marL="68570" marR="68570" marT="34290" marB="342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14.000</a:t>
                      </a:r>
                    </a:p>
                  </a:txBody>
                  <a:tcPr marL="68570" marR="68570" marT="34290" marB="3429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5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PROGRAMA 0382 – GESTÃO ADMINISTRATIVA - COOPERAÇÃO E PAZ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277542" y="735806"/>
            <a:ext cx="6535340" cy="1025129"/>
          </a:xfrm>
          <a:prstGeom prst="roundRect">
            <a:avLst/>
          </a:prstGeom>
          <a:solidFill>
            <a:srgbClr val="E3EAF5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Objetivo: Prover os recursos humanos e os meios administrativos e </a:t>
            </a:r>
            <a:r>
              <a:rPr lang="pt-BR" sz="1200" b="1" kern="1200" dirty="0" err="1">
                <a:solidFill>
                  <a:srgbClr val="003366"/>
                </a:solidFill>
                <a:latin typeface="Calibri" panose="020F0502020204030204" pitchFamily="34" charset="0"/>
              </a:rPr>
              <a:t>infraestruturais</a:t>
            </a:r>
            <a:r>
              <a:rPr 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 necessários 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à realização das atribuições do Governo no Tema Transversal Cooperação e Paz.</a:t>
            </a:r>
            <a:endParaRPr lang="pt-BR" sz="1200" kern="1200" dirty="0">
              <a:solidFill>
                <a:srgbClr val="002060"/>
              </a:solidFill>
            </a:endParaRPr>
          </a:p>
        </p:txBody>
      </p:sp>
      <p:sp>
        <p:nvSpPr>
          <p:cNvPr id="25636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182C727E-F5E3-4DB0-A701-5049811D0376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43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5637" name="Retângulo de cantos arredondados 9"/>
          <p:cNvSpPr>
            <a:spLocks noChangeArrowheads="1"/>
          </p:cNvSpPr>
          <p:nvPr/>
        </p:nvSpPr>
        <p:spPr bwMode="auto">
          <a:xfrm>
            <a:off x="1547664" y="2682535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D0D8E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PROGRAMA 0382</a:t>
            </a:r>
          </a:p>
        </p:txBody>
      </p:sp>
      <p:sp>
        <p:nvSpPr>
          <p:cNvPr id="25638" name="AutoShape 65"/>
          <p:cNvSpPr>
            <a:spLocks noChangeArrowheads="1"/>
          </p:cNvSpPr>
          <p:nvPr/>
        </p:nvSpPr>
        <p:spPr bwMode="auto">
          <a:xfrm>
            <a:off x="3167844" y="2709324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639" name="Retângulo de cantos arredondados 9"/>
          <p:cNvSpPr>
            <a:spLocks noChangeArrowheads="1"/>
          </p:cNvSpPr>
          <p:nvPr/>
        </p:nvSpPr>
        <p:spPr bwMode="auto">
          <a:xfrm>
            <a:off x="3843338" y="2682535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 AÇÕES</a:t>
            </a:r>
          </a:p>
        </p:txBody>
      </p:sp>
      <p:sp>
        <p:nvSpPr>
          <p:cNvPr id="25640" name="AutoShape 67"/>
          <p:cNvSpPr>
            <a:spLocks noChangeArrowheads="1"/>
          </p:cNvSpPr>
          <p:nvPr/>
        </p:nvSpPr>
        <p:spPr bwMode="auto">
          <a:xfrm>
            <a:off x="5435613" y="2706886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641" name="Retângulo de cantos arredondados 9"/>
          <p:cNvSpPr>
            <a:spLocks noChangeArrowheads="1"/>
          </p:cNvSpPr>
          <p:nvPr/>
        </p:nvSpPr>
        <p:spPr bwMode="auto">
          <a:xfrm>
            <a:off x="6111106" y="2697388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E3EAF5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rPr>
              <a:t>0</a:t>
            </a: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 PRODUTOS</a:t>
            </a:r>
          </a:p>
        </p:txBody>
      </p:sp>
    </p:spTree>
    <p:extLst>
      <p:ext uri="{BB962C8B-B14F-4D97-AF65-F5344CB8AC3E}">
        <p14:creationId xmlns:p14="http://schemas.microsoft.com/office/powerpoint/2010/main" val="5908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0382 – GESTÃO ADMINISTRATIVA - COOPERAÇÃO E PAZ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44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66551397"/>
              </p:ext>
            </p:extLst>
          </p:nvPr>
        </p:nvGraphicFramePr>
        <p:xfrm>
          <a:off x="1277541" y="816769"/>
          <a:ext cx="6588919" cy="3654920"/>
        </p:xfrm>
        <a:graphic>
          <a:graphicData uri="http://schemas.openxmlformats.org/drawingml/2006/table">
            <a:tbl>
              <a:tblPr/>
              <a:tblGrid>
                <a:gridCol w="2160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8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4162 - APOIO ADMINISTRATIVO - ADM. INDIRETA - COOPERACAO E PAZ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5.108.995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99164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4342 - DESPESAS OBRIGATORIAS E OUTROS CUSTEIOS - ADM. INDIRETA - COOPERACAO E PAZ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6.112.000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341079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4412 - CONCESSIONARIAS DE SERVICOS PUBLICOS - ADM. INDIRETA - COOPERACAO E PAZ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144.458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02597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4422 - CONCESSIONARIAS DE SERVICOS PUBLICOS DE ENERGIA ELETRICA - ADM. INDIRETA - COOPERACAO E PAZ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99.802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4522 - PROVISAO DE GASTOS COM PESSOAL - ADM. INDIRETA - COOPERACAO E PAZ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46.679.000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4762 - MANUTENCAO E DESENVOLVIMENTO DA INFORMATICA - ADM. INDIRETA - COOPERACAO E PAZ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38.949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80250" y="654844"/>
            <a:ext cx="920751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7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170808"/>
              </p:ext>
            </p:extLst>
          </p:nvPr>
        </p:nvGraphicFramePr>
        <p:xfrm>
          <a:off x="1277541" y="4471689"/>
          <a:ext cx="2916323" cy="227409"/>
        </p:xfrm>
        <a:graphic>
          <a:graphicData uri="http://schemas.openxmlformats.org/drawingml/2006/table">
            <a:tbl>
              <a:tblPr/>
              <a:tblGrid>
                <a:gridCol w="2160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 Programa 0382</a:t>
                      </a:r>
                    </a:p>
                  </a:txBody>
                  <a:tcPr marL="68570" marR="68570" marT="34290" marB="342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58.183.204 </a:t>
                      </a:r>
                    </a:p>
                  </a:txBody>
                  <a:tcPr marL="68570" marR="68570" marT="34290" marB="3429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3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algn="ctr" eaLnBrk="1" hangingPunct="1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PROGRAMA 0607 - SEGURANCA VIÁRIA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277542" y="735806"/>
            <a:ext cx="6535340" cy="1025129"/>
          </a:xfrm>
          <a:prstGeom prst="roundRect">
            <a:avLst/>
          </a:prstGeom>
          <a:solidFill>
            <a:srgbClr val="E3EAF5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Objetivo: Implantar a gestão eficaz do trânsito por meio da expansão da rede de equipamentos inteligentes para controle do tráfego em tempo real, da melhoria da qualidade da sinalização gráfica e da fiscalização eletrônica, além da promoção da operação do trânsito assim como do</a:t>
            </a:r>
          </a:p>
          <a:p>
            <a:pPr algn="just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pt-BR" sz="1200" b="1" kern="1200" dirty="0">
                <a:solidFill>
                  <a:srgbClr val="003366"/>
                </a:solidFill>
                <a:latin typeface="Calibri" panose="020F0502020204030204" pitchFamily="34" charset="0"/>
              </a:rPr>
              <a:t>seu ordenamento, visando em primeiro plano à segurança viária e subsidiariamente à qualidade de vida do cidadão, a expansão econômica e a proteção ambiental da cidade.</a:t>
            </a:r>
            <a:endParaRPr lang="pt-BR" sz="1200" kern="1200" dirty="0">
              <a:solidFill>
                <a:srgbClr val="002060"/>
              </a:solidFill>
            </a:endParaRPr>
          </a:p>
        </p:txBody>
      </p:sp>
      <p:sp>
        <p:nvSpPr>
          <p:cNvPr id="25636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182C727E-F5E3-4DB0-A701-5049811D0376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45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5637" name="Retângulo de cantos arredondados 9"/>
          <p:cNvSpPr>
            <a:spLocks noChangeArrowheads="1"/>
          </p:cNvSpPr>
          <p:nvPr/>
        </p:nvSpPr>
        <p:spPr bwMode="auto">
          <a:xfrm>
            <a:off x="1547664" y="2679502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D0D8E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PROGRAMA 0607</a:t>
            </a:r>
          </a:p>
        </p:txBody>
      </p:sp>
      <p:sp>
        <p:nvSpPr>
          <p:cNvPr id="25638" name="AutoShape 65"/>
          <p:cNvSpPr>
            <a:spLocks noChangeArrowheads="1"/>
          </p:cNvSpPr>
          <p:nvPr/>
        </p:nvSpPr>
        <p:spPr bwMode="auto">
          <a:xfrm>
            <a:off x="3167844" y="2706291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639" name="Retângulo de cantos arredondados 9"/>
          <p:cNvSpPr>
            <a:spLocks noChangeArrowheads="1"/>
          </p:cNvSpPr>
          <p:nvPr/>
        </p:nvSpPr>
        <p:spPr bwMode="auto">
          <a:xfrm>
            <a:off x="3843338" y="2679502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E4EDF8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4 AÇÕES</a:t>
            </a:r>
          </a:p>
        </p:txBody>
      </p:sp>
      <p:sp>
        <p:nvSpPr>
          <p:cNvPr id="25640" name="AutoShape 67"/>
          <p:cNvSpPr>
            <a:spLocks noChangeArrowheads="1"/>
          </p:cNvSpPr>
          <p:nvPr/>
        </p:nvSpPr>
        <p:spPr bwMode="auto">
          <a:xfrm>
            <a:off x="5435613" y="2692571"/>
            <a:ext cx="540544" cy="323850"/>
          </a:xfrm>
          <a:prstGeom prst="notchedRightArrow">
            <a:avLst>
              <a:gd name="adj1" fmla="val 50000"/>
              <a:gd name="adj2" fmla="val 41728"/>
            </a:avLst>
          </a:prstGeom>
          <a:solidFill>
            <a:schemeClr val="tx2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t-BR" altLang="pt-BR" sz="1350" kern="1200">
              <a:solidFill>
                <a:srgbClr val="E4EDF8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641" name="Retângulo de cantos arredondados 9"/>
          <p:cNvSpPr>
            <a:spLocks noChangeArrowheads="1"/>
          </p:cNvSpPr>
          <p:nvPr/>
        </p:nvSpPr>
        <p:spPr bwMode="auto">
          <a:xfrm>
            <a:off x="6111106" y="2679502"/>
            <a:ext cx="1457325" cy="377429"/>
          </a:xfrm>
          <a:prstGeom prst="roundRect">
            <a:avLst>
              <a:gd name="adj" fmla="val 16667"/>
            </a:avLst>
          </a:prstGeom>
          <a:solidFill>
            <a:srgbClr val="E3EAF5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BR" altLang="pt-BR" sz="135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+mn-cs"/>
              </a:rPr>
              <a:t>14 PRODUTOS</a:t>
            </a:r>
          </a:p>
        </p:txBody>
      </p:sp>
    </p:spTree>
    <p:extLst>
      <p:ext uri="{BB962C8B-B14F-4D97-AF65-F5344CB8AC3E}">
        <p14:creationId xmlns:p14="http://schemas.microsoft.com/office/powerpoint/2010/main" val="252709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0607 - SEGURANCA VIÁRIA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46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94537267"/>
              </p:ext>
            </p:extLst>
          </p:nvPr>
        </p:nvGraphicFramePr>
        <p:xfrm>
          <a:off x="1277541" y="801901"/>
          <a:ext cx="6588919" cy="2617293"/>
        </p:xfrm>
        <a:graphic>
          <a:graphicData uri="http://schemas.openxmlformats.org/drawingml/2006/table">
            <a:tbl>
              <a:tblPr/>
              <a:tblGrid>
                <a:gridCol w="2147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3722 - SISTEMA DE SINALIZACAO INTELIGENTE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35.735.130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4197 - SINALIZACAO SEMAFORICA IMPLANTADA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4204 - BLOCO SEMAFORICO A LED IMPLANTADO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4678 - SOFTWARE DE  GERENCIAMENTO DE TRAFEGO IMPLANTADO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10400" y="654844"/>
            <a:ext cx="982356" cy="14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</p:spTree>
    <p:extLst>
      <p:ext uri="{BB962C8B-B14F-4D97-AF65-F5344CB8AC3E}">
        <p14:creationId xmlns:p14="http://schemas.microsoft.com/office/powerpoint/2010/main" val="29124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0607 - SEGURANCA VIÁRIA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47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01137956"/>
              </p:ext>
            </p:extLst>
          </p:nvPr>
        </p:nvGraphicFramePr>
        <p:xfrm>
          <a:off x="1277541" y="816769"/>
          <a:ext cx="6588919" cy="3389177"/>
        </p:xfrm>
        <a:graphic>
          <a:graphicData uri="http://schemas.openxmlformats.org/drawingml/2006/table">
            <a:tbl>
              <a:tblPr/>
              <a:tblGrid>
                <a:gridCol w="2147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0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0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4062 - OPERAÇÃO DE TRÂNSITO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37.395.709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3002 - ATENDIMENTO EM VIAS DA CIDADE REALIZADO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34.911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34.911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34.911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34.911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4322 - PAINEL ELETRONICO DE MENSAGEM VARIAVEL MANTIDO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5262 - SINALIZACAO X - SETA MANTIDA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5264 - FIBRA OTICA MANTIDA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km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800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800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800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800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23100" y="654844"/>
            <a:ext cx="958969" cy="21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</p:spTree>
    <p:extLst>
      <p:ext uri="{BB962C8B-B14F-4D97-AF65-F5344CB8AC3E}">
        <p14:creationId xmlns:p14="http://schemas.microsoft.com/office/powerpoint/2010/main" val="172656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0607 - SEGURANCA VIÁRIA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48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70272213"/>
              </p:ext>
            </p:extLst>
          </p:nvPr>
        </p:nvGraphicFramePr>
        <p:xfrm>
          <a:off x="1277541" y="816769"/>
          <a:ext cx="6588919" cy="2617293"/>
        </p:xfrm>
        <a:graphic>
          <a:graphicData uri="http://schemas.openxmlformats.org/drawingml/2006/table">
            <a:tbl>
              <a:tblPr/>
              <a:tblGrid>
                <a:gridCol w="2147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0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60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60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4205 - SINALIZACAO GRAFICA E SEMAFORICA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61.123.467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1574 - SINALIZACAO GRAFICA IMPLANTADA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pt-BR" sz="8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9.733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9.733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9.733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9.733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1575 - SINALIZACAO GRAFICA MANTIDA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pt-BR" sz="8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14.500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25.000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25.000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25.000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3907 - SINALIZACAO SEMAFORICA MANTIDA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2.880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2.900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2.912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2.937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29450" y="654844"/>
            <a:ext cx="949299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</p:spTree>
    <p:extLst>
      <p:ext uri="{BB962C8B-B14F-4D97-AF65-F5344CB8AC3E}">
        <p14:creationId xmlns:p14="http://schemas.microsoft.com/office/powerpoint/2010/main" val="34057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0607 - SEGURANCA VIÁRIA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49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38289381"/>
              </p:ext>
            </p:extLst>
          </p:nvPr>
        </p:nvGraphicFramePr>
        <p:xfrm>
          <a:off x="1277541" y="816769"/>
          <a:ext cx="6588919" cy="3252017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4917 - EQUIPAMENTOS E SISTEMAS INTELIGENTES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 23.511.917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4205 - EQUIPAMENTO DE FISCALIZACAO ELETRONICA MANTIDO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1.960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1.960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1.960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1.960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4375 - DADO DE TRANSPORTE PESQUISADO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hora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7.150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7.150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7.150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7.150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4677 - SISTEMA DE DETECCAO AUTOMATICA DE INCIDENTES EM TUNEIS E VIAS EXPRESSAS MANTIDO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km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472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4904 - PAINEL DE MENSAGEM VARIAVEL APLICADO A FISCALIZACAO ELETRONICA MANTIDO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un</a:t>
                      </a:r>
                      <a:endParaRPr kumimoji="0" lang="pt-B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  <a:endParaRPr kumimoji="0" lang="pt-B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67550" y="655800"/>
            <a:ext cx="921886" cy="16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7" name="Group 126"/>
          <p:cNvGraphicFramePr>
            <a:graphicFrameLocks noGrp="1"/>
          </p:cNvGraphicFramePr>
          <p:nvPr>
            <p:extLst/>
          </p:nvPr>
        </p:nvGraphicFramePr>
        <p:xfrm>
          <a:off x="1277542" y="4061617"/>
          <a:ext cx="2916416" cy="227409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 Programa 0607</a:t>
                      </a:r>
                    </a:p>
                  </a:txBody>
                  <a:tcPr marL="68570" marR="68570" marT="34290" marB="342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157.766.223 </a:t>
                      </a:r>
                    </a:p>
                  </a:txBody>
                  <a:tcPr marL="68570" marR="68570" marT="34290" marB="34290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5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/>
        </p:nvSpPr>
        <p:spPr>
          <a:xfrm>
            <a:off x="551500" y="631425"/>
            <a:ext cx="47667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PPA 2022-2025 e LOA 2022</a:t>
            </a:r>
            <a:endParaRPr sz="2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chemeClr val="lt1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INICIATIVAS RELACIONADAS À META DE REDUÇÃO DE HOMICÍDIOS NO TRÂNSITO </a:t>
            </a:r>
            <a:endParaRPr sz="2500" b="1">
              <a:solidFill>
                <a:schemeClr val="lt1"/>
              </a:solidFill>
              <a:highlight>
                <a:srgbClr val="00C0F3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143000" y="0"/>
            <a:ext cx="6858000" cy="627460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cap="flat" algn="ctr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9000 - GESTÃO DAS OPERAÇÕES ESPECIAIS</a:t>
            </a:r>
          </a:p>
        </p:txBody>
      </p:sp>
      <p:sp>
        <p:nvSpPr>
          <p:cNvPr id="21507" name="Espaço Reservado para Número de Slide 3"/>
          <p:cNvSpPr txBox="1">
            <a:spLocks noGrp="1"/>
          </p:cNvSpPr>
          <p:nvPr/>
        </p:nvSpPr>
        <p:spPr bwMode="auto">
          <a:xfrm>
            <a:off x="4499373" y="4942285"/>
            <a:ext cx="145256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fld id="{B6A365EE-53FC-45DE-83E6-E0EC461A9DEB}" type="slidenum"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50</a:t>
            </a:fld>
            <a:r>
              <a:rPr lang="en-US" altLang="pt-BR" sz="600" b="1" kern="1200">
                <a:solidFill>
                  <a:srgbClr val="17375E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9970" name="Group 33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07861014"/>
              </p:ext>
            </p:extLst>
          </p:nvPr>
        </p:nvGraphicFramePr>
        <p:xfrm>
          <a:off x="1277541" y="816769"/>
          <a:ext cx="6588919" cy="1347845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21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438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Ação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PLOA 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Valor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Produto</a:t>
                      </a:r>
                      <a:endParaRPr kumimoji="0" lang="pt-B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Unidade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Medida</a:t>
                      </a:r>
                      <a:endParaRPr kumimoji="0" lang="pt-B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Meta  Física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8" marR="91448" marT="45712" marB="4571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tx2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2022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2023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2024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2025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6002 - SENTENCAS JUDICIAIS E PRECATORIOS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5.325.929 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6" marR="68586" marT="34290" marB="3429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605" name="Text Box 1056"/>
          <p:cNvSpPr txBox="1">
            <a:spLocks noChangeArrowheads="1"/>
          </p:cNvSpPr>
          <p:nvPr/>
        </p:nvSpPr>
        <p:spPr bwMode="auto">
          <a:xfrm>
            <a:off x="7067550" y="654844"/>
            <a:ext cx="907126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pt-BR" altLang="pt-BR" sz="900" b="1" kern="1200" dirty="0">
                <a:solidFill>
                  <a:srgbClr val="1F497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Valores em R$</a:t>
            </a:r>
          </a:p>
        </p:txBody>
      </p:sp>
      <p:graphicFrame>
        <p:nvGraphicFramePr>
          <p:cNvPr id="69971" name="Group 339"/>
          <p:cNvGraphicFramePr>
            <a:graphicFrameLocks noGrp="1"/>
          </p:cNvGraphicFramePr>
          <p:nvPr>
            <p:extLst/>
          </p:nvPr>
        </p:nvGraphicFramePr>
        <p:xfrm>
          <a:off x="1277541" y="2161893"/>
          <a:ext cx="2808405" cy="216694"/>
        </p:xfrm>
        <a:graphic>
          <a:graphicData uri="http://schemas.openxmlformats.org/drawingml/2006/table">
            <a:tbl>
              <a:tblPr/>
              <a:tblGrid>
                <a:gridCol w="210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Total Programa 9000</a:t>
                      </a:r>
                    </a:p>
                  </a:txBody>
                  <a:tcPr marL="68560" marR="68560" marT="34397" marB="34397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t-B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5.325.929 </a:t>
                      </a:r>
                    </a:p>
                  </a:txBody>
                  <a:tcPr marL="68560" marR="68560" marT="34397" marB="34397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10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ESTRUTURA PPA 2018-2021</a:t>
            </a:r>
            <a:endParaRPr lang="pt-BR" sz="2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1223963" y="1383506"/>
          <a:ext cx="6696078" cy="2830274"/>
        </p:xfrm>
        <a:graphic>
          <a:graphicData uri="http://schemas.openxmlformats.org/drawingml/2006/table">
            <a:tbl>
              <a:tblPr/>
              <a:tblGrid>
                <a:gridCol w="141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2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1623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EXECUÇÃO 2020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23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Área de Resultado: TERRITORIO DESCENTRALIZADO, INCLUSIVO E CONECTADO</a:t>
                      </a:r>
                      <a:endParaRPr lang="pt-B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62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Programa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Financeiro da 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Unidade de Medida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Financeiro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Execução Física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634"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0531 -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TRÂNSITO SEGURO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just" rtl="0" fontAlgn="ctr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3722 - SINALIZACAO INTELIGENTE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r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6.000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2" marR="42770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4197 - SINALIZACAO SEMAFORICA </a:t>
                      </a:r>
                    </a:p>
                    <a:p>
                      <a:pPr algn="l" rtl="0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IMPLANTADA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4198 - SINALIZACAO X-SETA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IMPLANTADA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1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4204 - BLOCO SEMAFORICO A LED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IMPLANTADO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 </a:t>
                      </a:r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0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4374 -SISTEMA ADAPTATIVO PARA CONTROLE SEMAFORICO EM TEMPO REAL IMPLANTADO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1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4678 - SOFTWARE DE GERENCIAMENTO DE TRAFEGO IMPLANTADO 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77791"/>
                  </a:ext>
                </a:extLst>
              </a:tr>
              <a:tr h="2790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4894 - SINALIZACAO GRAFICA COM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INFORMACAO DE TEMPO DE VIAGEM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IMPLANTADA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753335"/>
                  </a:ext>
                </a:extLst>
              </a:tr>
              <a:tr h="1951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4902 - BOTOEIRA SONORA PARA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DEFICIENTES VISUAIS IMPLANTADA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1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8822 - SINALIZACAO INTELIGENTE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SONORA IMPLANTADA - EL 2868/20 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710" name="Retângulo 6"/>
          <p:cNvSpPr>
            <a:spLocks noChangeArrowheads="1"/>
          </p:cNvSpPr>
          <p:nvPr/>
        </p:nvSpPr>
        <p:spPr bwMode="auto">
          <a:xfrm>
            <a:off x="4572000" y="4786312"/>
            <a:ext cx="2616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pt-BR" sz="600" b="1" kern="1200" dirty="0">
                <a:solidFill>
                  <a:srgbClr val="17375E"/>
                </a:solidFill>
                <a:ea typeface="+mn-ea"/>
                <a:cs typeface="+mn-cs"/>
              </a:rPr>
              <a:t>44</a:t>
            </a:r>
            <a:endParaRPr lang="pt-BR" altLang="pt-BR" sz="6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3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ESTRUTURA PPA 2018-2021</a:t>
            </a:r>
            <a:endParaRPr lang="pt-BR" sz="2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1223963" y="1383506"/>
          <a:ext cx="6696078" cy="2336210"/>
        </p:xfrm>
        <a:graphic>
          <a:graphicData uri="http://schemas.openxmlformats.org/drawingml/2006/table">
            <a:tbl>
              <a:tblPr/>
              <a:tblGrid>
                <a:gridCol w="141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2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1623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EXECUÇÃO 2020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23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Área de Resultado: TERRITORIO DESCENTRALIZADO, INCLUSIVO E CONECTADO</a:t>
                      </a:r>
                      <a:endParaRPr lang="pt-B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62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Programa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Financeiro da 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Unidade de Medida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Financeiro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Execução Física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634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0531 -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TRÂNSITO SEGURO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just" rtl="0" fontAlgn="ctr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4005 - EQUIPAMENTOS E SISTEMAS INTELIGENTES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r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23.879.902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2" marR="42770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4194 - ROTA COM TEMPO DE VIAGEM </a:t>
                      </a:r>
                    </a:p>
                    <a:p>
                      <a:pPr algn="l" rtl="0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VEICULADA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7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4205 - EQUIPAMENTO DE FISCALIZACAO E MONITORAMENTO MANTIDO / IMPLANTADO</a:t>
                      </a: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23.309.430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480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1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4375 - DADO DE TRANSPORTE PESQUISADO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 hora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417.743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7.715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0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4677 - SISTEMA DE DETECCAO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AUTOMATICA DE INCIDENTES EM TUNEIS E VIAS EXPRESSAS - KM MANTIDO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km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4904 - PAINEL DE MENSAGEM VARIAVEL APLICADO A FISCALIZACAO ELETRONICA MANTIDO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152.729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710" name="Retângulo 6"/>
          <p:cNvSpPr>
            <a:spLocks noChangeArrowheads="1"/>
          </p:cNvSpPr>
          <p:nvPr/>
        </p:nvSpPr>
        <p:spPr bwMode="auto">
          <a:xfrm>
            <a:off x="4572000" y="4786312"/>
            <a:ext cx="2616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pt-BR" sz="600" b="1" kern="1200" dirty="0">
                <a:solidFill>
                  <a:srgbClr val="17375E"/>
                </a:solidFill>
                <a:ea typeface="+mn-ea"/>
                <a:cs typeface="+mn-cs"/>
              </a:rPr>
              <a:t>45</a:t>
            </a:r>
            <a:endParaRPr lang="pt-BR" altLang="pt-BR" sz="6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0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ESTRUTURA PPA 2018-2021</a:t>
            </a:r>
            <a:endParaRPr lang="pt-BR" sz="2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1223963" y="1383506"/>
          <a:ext cx="6696077" cy="2356032"/>
        </p:xfrm>
        <a:graphic>
          <a:graphicData uri="http://schemas.openxmlformats.org/drawingml/2006/table">
            <a:tbl>
              <a:tblPr/>
              <a:tblGrid>
                <a:gridCol w="141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09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1623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EXECUÇÃO 2020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23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Área de Resultado: TERRITORIO DESCENTRALIZADO, INCLUSIVO E CONECTADO</a:t>
                      </a:r>
                      <a:endParaRPr lang="pt-BR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62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Programa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Financeiro da 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Unidade de Medida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Financeiro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Execução Física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634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0531 - TRÂNSITO SEGURO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just" rtl="0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4067 - EDUCACAO E SEGURANCA NO TRANSITO</a:t>
                      </a:r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r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992.187</a:t>
                      </a:r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algn="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2" marR="42770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1573 - ATIVIDADE DE EDUCACAO E </a:t>
                      </a:r>
                    </a:p>
                    <a:p>
                      <a:pPr algn="l" rtl="0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SEGURANCA NO TRANSITO REALIZADA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hora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4321 - BOLETIM INFORMATIVO DE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TRANSITO EMITIDO</a:t>
                      </a: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4394 - MATERIAL DE COMUNICACAO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EM EDUCACAO E SEGURANCA NO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TRANSITO CONFECCIONADO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 </a:t>
                      </a:r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1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4679 - APLICATIVO DE EDUCACAO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PARA O TRANSITO DISPONIBILIZADO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1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4900 - PUBLICIDADE E CAMPANHA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EDUCATIVA DE TRANSITO APLICADA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pt-BR" sz="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</a:t>
                      </a:r>
                      <a:endParaRPr lang="pt-BR" sz="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algn="ctr" defTabSz="914400" rtl="0" eaLnBrk="1" fontAlgn="ctr" latinLnBrk="0" hangingPunct="1"/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16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4913 - SINALIZACAO GRAFICA DE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SEGURANCA REALIZADA - OP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m</a:t>
                      </a:r>
                      <a:r>
                        <a:rPr lang="pt-BR" sz="6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992.187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710" name="Retângulo 6"/>
          <p:cNvSpPr>
            <a:spLocks noChangeArrowheads="1"/>
          </p:cNvSpPr>
          <p:nvPr/>
        </p:nvSpPr>
        <p:spPr bwMode="auto">
          <a:xfrm>
            <a:off x="4572000" y="4786312"/>
            <a:ext cx="2616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pt-BR" sz="600" b="1" kern="1200" dirty="0">
                <a:solidFill>
                  <a:srgbClr val="17375E"/>
                </a:solidFill>
                <a:ea typeface="+mn-ea"/>
                <a:cs typeface="+mn-cs"/>
              </a:rPr>
              <a:t>46</a:t>
            </a:r>
            <a:endParaRPr lang="pt-BR" altLang="pt-BR" sz="6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3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ESTRUTURA PPA 2018-2021</a:t>
            </a:r>
            <a:endParaRPr lang="pt-BR" sz="2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1223963" y="1383507"/>
          <a:ext cx="6696077" cy="2216877"/>
        </p:xfrm>
        <a:graphic>
          <a:graphicData uri="http://schemas.openxmlformats.org/drawingml/2006/table">
            <a:tbl>
              <a:tblPr/>
              <a:tblGrid>
                <a:gridCol w="141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60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9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1623">
                <a:tc gridSpan="7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3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EXECUÇÃO 2020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23">
                <a:tc gridSpan="7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00" b="1" i="0" u="none" strike="noStrike" kern="120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Área de Resultado: TERRITORIO DESCENTRALIZADO, INCLUSIVO E CONECTADO</a:t>
                      </a:r>
                      <a:endParaRPr lang="pt-BR" sz="1000" b="1" i="0" u="none" strike="noStrike" kern="12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6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Programa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Financeiro da 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Unidade de Medida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Financeiro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Execução Física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796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0531 - TRÂNSITO SEGURO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4205 - SINALIZACAO GRAFICA E SEMAFORICA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31.983.249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r" fontAlgn="ctr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2770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1574 - SINALIZACAO GRAFICA </a:t>
                      </a:r>
                    </a:p>
                    <a:p>
                      <a:pPr algn="l" rtl="0" fontAlgn="ctr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IMPLANTADA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m2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1.003.691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12.155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1575 - SINALIZACAO GRAFICA MANTIDA</a:t>
                      </a: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m2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13.549.647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169.035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09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3907 - SINALIZACAO SEMAFORICA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MANTIDA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17.429.910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2.879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488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6336" marR="6336" marT="6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8594 - SINALIZACAO INTELIGENTE PARA TODOS - EL 2858/20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2770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8594 - SINALIZACAO SEMAFORICA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UNIVERSAL IMPLANTADA - EL 2858/20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%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710" name="Retângulo 6"/>
          <p:cNvSpPr>
            <a:spLocks noChangeArrowheads="1"/>
          </p:cNvSpPr>
          <p:nvPr/>
        </p:nvSpPr>
        <p:spPr bwMode="auto">
          <a:xfrm>
            <a:off x="4572000" y="4786312"/>
            <a:ext cx="2616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pt-BR" sz="600" b="1" kern="1200" dirty="0">
                <a:solidFill>
                  <a:srgbClr val="17375E"/>
                </a:solidFill>
                <a:ea typeface="+mn-ea"/>
                <a:cs typeface="+mn-cs"/>
              </a:rPr>
              <a:t>47</a:t>
            </a:r>
            <a:endParaRPr lang="pt-BR" altLang="pt-BR" sz="6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627460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ESTRUTURA PPA 2018-2021</a:t>
            </a:r>
            <a:endParaRPr lang="pt-BR" sz="21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1223963" y="1383506"/>
          <a:ext cx="6696078" cy="2390008"/>
        </p:xfrm>
        <a:graphic>
          <a:graphicData uri="http://schemas.openxmlformats.org/drawingml/2006/table">
            <a:tbl>
              <a:tblPr/>
              <a:tblGrid>
                <a:gridCol w="141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4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1623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EXECUÇÃO 2020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23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pt-BR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Área de Resultado: TERRITORIO DESCENTRALIZADO, INCLUSIVO E CONECTADO</a:t>
                      </a:r>
                      <a:endParaRPr lang="pt-BR" sz="10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62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Programa</a:t>
                      </a: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kern="12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Financeiro da Ação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Unidade de Medida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Financeiro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Execução Física do Produto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634">
                <a:tc rowSpan="7">
                  <a:txBody>
                    <a:bodyPr/>
                    <a:lstStyle/>
                    <a:p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0562 - MOBILIDADE, LOGISTICA E OPERACAO PARA O TRANSITO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3100 - TECNOLOGIA PARA OPERACAO NO TRANSITO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2770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4320 - PAINEL ELETRONICO DE MENSAGEM VARIAVEL IMPLANTADO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6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4504 - SISTEMA DE DETECCAO AUTOMATICA DE INCIDENTES EM TUNEIS E VIAS EXPRESSA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km</a:t>
                      </a: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214883"/>
                  </a:ext>
                </a:extLst>
              </a:tr>
              <a:tr h="1876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4901 - CANCELA PARA FECHAMENTO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 VIAS IMPLANTADA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4533"/>
                  </a:ext>
                </a:extLst>
              </a:tr>
              <a:tr h="1891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4062 - OPERACAO DE TRANSITO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38.674.616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2770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3002 - ATENDIMENTO EM VIAS DA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CIDADE REALIZADO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33.885.456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39.955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160">
                <a:tc vMerge="1">
                  <a:txBody>
                    <a:bodyPr/>
                    <a:lstStyle/>
                    <a:p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6336" marT="6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4196 - CAMERA DE CIRCUITO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FECHADO DE TV (CFTV) MANTIDA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 </a:t>
                      </a:r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4.600.269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596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609728"/>
                  </a:ext>
                </a:extLst>
              </a:tr>
              <a:tr h="189160">
                <a:tc vMerge="1">
                  <a:txBody>
                    <a:bodyPr/>
                    <a:lstStyle/>
                    <a:p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6336" marT="6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4322 - PAINEL ELETRONICO DE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MENSAGEM VARIAVEL MANTIDO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 </a:t>
                      </a:r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188.891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433528"/>
                  </a:ext>
                </a:extLst>
              </a:tr>
              <a:tr h="189160">
                <a:tc vMerge="1">
                  <a:txBody>
                    <a:bodyPr/>
                    <a:lstStyle/>
                    <a:p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6336" marT="63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6336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endParaRPr lang="pt-BR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36" marR="57027" marT="6338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4908 - CAMERA DE CIRCUITO 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FECHADO DE TV (CFTV) COM X-SETA MANTIDA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770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 </a:t>
                      </a:r>
                      <a:r>
                        <a:rPr lang="pt-BR" sz="6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</a:t>
                      </a:r>
                      <a:endParaRPr lang="pt-BR" sz="6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pt-BR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752" marR="4752" marT="475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822436"/>
                  </a:ext>
                </a:extLst>
              </a:tr>
            </a:tbl>
          </a:graphicData>
        </a:graphic>
      </p:graphicFrame>
      <p:sp>
        <p:nvSpPr>
          <p:cNvPr id="27710" name="Retângulo 6"/>
          <p:cNvSpPr>
            <a:spLocks noChangeArrowheads="1"/>
          </p:cNvSpPr>
          <p:nvPr/>
        </p:nvSpPr>
        <p:spPr bwMode="auto">
          <a:xfrm>
            <a:off x="4572000" y="4785996"/>
            <a:ext cx="26161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E4EDF8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pt-BR" sz="600" b="1" kern="1200" dirty="0">
                <a:solidFill>
                  <a:srgbClr val="17375E"/>
                </a:solidFill>
                <a:ea typeface="+mn-ea"/>
                <a:cs typeface="+mn-cs"/>
              </a:rPr>
              <a:t>48</a:t>
            </a:r>
            <a:endParaRPr lang="pt-BR" altLang="pt-BR" sz="6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2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REDUÇÃO DE HOMICÍDIOS NO TRÂNSITO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/>
          </a:blip>
          <a:srcRect l="3954" t="16213" r="4929" b="14080"/>
          <a:stretch/>
        </p:blipFill>
        <p:spPr>
          <a:xfrm>
            <a:off x="3946575" y="1243525"/>
            <a:ext cx="4786151" cy="282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/>
        </p:nvSpPr>
        <p:spPr>
          <a:xfrm>
            <a:off x="463525" y="1304650"/>
            <a:ext cx="26193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O gráfico ao lado representa a </a:t>
            </a:r>
            <a:r>
              <a:rPr lang="pt-BR" sz="1600" b="1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projeção para redução de homicídios no trânsito até 2024.</a:t>
            </a:r>
            <a:endParaRPr sz="1600" b="1">
              <a:solidFill>
                <a:srgbClr val="004A80"/>
              </a:solidFill>
              <a:highlight>
                <a:srgbClr val="00C0F3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O objetivo da CET-Rio é alcançar uma redução de </a:t>
            </a:r>
            <a:r>
              <a:rPr lang="pt-BR" sz="1600" b="1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5% em 2022, 12% em 2023 e 20% em 2024</a:t>
            </a:r>
            <a:r>
              <a:rPr lang="pt-BR" sz="16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, em relação ao número de homicídios de 2019.</a:t>
            </a:r>
            <a:endParaRPr sz="16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/>
        </p:nvSpPr>
        <p:spPr>
          <a:xfrm>
            <a:off x="777875" y="797450"/>
            <a:ext cx="26193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Desenvolvimento do </a:t>
            </a:r>
            <a:r>
              <a:rPr lang="pt-BR" sz="1600" b="1" dirty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Plano de Segurança Viária</a:t>
            </a:r>
            <a:r>
              <a:rPr lang="pt-BR" sz="1600" b="1" dirty="0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em parceria com o WRI e Instituto Cordial;</a:t>
            </a: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p26"/>
          <p:cNvSpPr txBox="1"/>
          <p:nvPr/>
        </p:nvSpPr>
        <p:spPr>
          <a:xfrm>
            <a:off x="4814775" y="1048650"/>
            <a:ext cx="34719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Desenvolvimento de </a:t>
            </a:r>
            <a:r>
              <a:rPr lang="pt-BR" sz="1600" b="1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60 projetos de segurança viária, por ano,</a:t>
            </a:r>
            <a:r>
              <a:rPr lang="pt-BR" sz="16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em pontos críticos da cidade, identificados pelos dados estatísticos ISP/RJ e validados pelas coordenadorias regionais da CET-Rio.</a:t>
            </a:r>
            <a:endParaRPr sz="16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Plano para </a:t>
            </a:r>
            <a:r>
              <a:rPr lang="pt-BR" sz="1600" b="1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acalmamento do trânsito, readequação e padronização dos limites de velocidade</a:t>
            </a:r>
            <a:endParaRPr/>
          </a:p>
        </p:txBody>
      </p:sp>
      <p:sp>
        <p:nvSpPr>
          <p:cNvPr id="138" name="Google Shape;138;p26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REDUÇÃO DE HOMICÍDIOS NO TRÂNSITO</a:t>
            </a:r>
            <a:endParaRPr sz="23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9" name="Google Shape;139;p26"/>
          <p:cNvPicPr preferRelativeResize="0"/>
          <p:nvPr/>
        </p:nvPicPr>
        <p:blipFill rotWithShape="1">
          <a:blip r:embed="rId3">
            <a:alphaModFix amt="61000"/>
          </a:blip>
          <a:srcRect b="12572"/>
          <a:stretch/>
        </p:blipFill>
        <p:spPr>
          <a:xfrm>
            <a:off x="523850" y="1381747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 rotWithShape="1">
          <a:blip r:embed="rId3">
            <a:alphaModFix amt="61000"/>
          </a:blip>
          <a:srcRect b="12572"/>
          <a:stretch/>
        </p:blipFill>
        <p:spPr>
          <a:xfrm>
            <a:off x="4560750" y="1429372"/>
            <a:ext cx="254025" cy="2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3">
            <a:alphaModFix amt="61000"/>
          </a:blip>
          <a:srcRect b="12572"/>
          <a:stretch/>
        </p:blipFill>
        <p:spPr>
          <a:xfrm>
            <a:off x="4560750" y="3607247"/>
            <a:ext cx="254025" cy="22208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/>
        </p:nvSpPr>
        <p:spPr>
          <a:xfrm>
            <a:off x="777875" y="2773125"/>
            <a:ext cx="3230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 Implementar o programa </a:t>
            </a:r>
            <a:endParaRPr sz="16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"A Caminho da Escola 2.0" </a:t>
            </a:r>
            <a:r>
              <a:rPr lang="pt-BR" sz="1600" b="1">
                <a:solidFill>
                  <a:srgbClr val="004A80"/>
                </a:solidFill>
                <a:latin typeface="Open Sans"/>
                <a:ea typeface="Open Sans"/>
                <a:cs typeface="Open Sans"/>
                <a:sym typeface="Open Sans"/>
              </a:rPr>
              <a:t>desenvolvendo 36 projetos e executando, no mínimo, 18 deles, por ano, até 2024</a:t>
            </a:r>
            <a:endParaRPr sz="1800" b="1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3" name="Google Shape;143;p26"/>
          <p:cNvPicPr preferRelativeResize="0"/>
          <p:nvPr/>
        </p:nvPicPr>
        <p:blipFill rotWithShape="1">
          <a:blip r:embed="rId3">
            <a:alphaModFix amt="61000"/>
          </a:blip>
          <a:srcRect b="12572"/>
          <a:stretch/>
        </p:blipFill>
        <p:spPr>
          <a:xfrm>
            <a:off x="523850" y="3433609"/>
            <a:ext cx="254025" cy="22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/>
        </p:nvSpPr>
        <p:spPr>
          <a:xfrm>
            <a:off x="218125" y="91675"/>
            <a:ext cx="70311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CRONOGRAMAS DAS INICIATIVAS</a:t>
            </a:r>
            <a:endParaRPr sz="23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9" b="22385"/>
          <a:stretch/>
        </p:blipFill>
        <p:spPr>
          <a:xfrm>
            <a:off x="319670" y="1369953"/>
            <a:ext cx="4408448" cy="1448848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19801" r="22683" b="16314"/>
          <a:stretch/>
        </p:blipFill>
        <p:spPr>
          <a:xfrm>
            <a:off x="6067113" y="3342175"/>
            <a:ext cx="2535822" cy="1605778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18789" r="11220" b="21807"/>
          <a:stretch/>
        </p:blipFill>
        <p:spPr>
          <a:xfrm>
            <a:off x="718666" y="3360763"/>
            <a:ext cx="3610456" cy="1568602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t="20524" r="13984" b="9232"/>
          <a:stretch/>
        </p:blipFill>
        <p:spPr>
          <a:xfrm>
            <a:off x="5965898" y="1472794"/>
            <a:ext cx="2490440" cy="1380107"/>
          </a:xfrm>
          <a:prstGeom prst="rect">
            <a:avLst/>
          </a:prstGeom>
        </p:spPr>
      </p:pic>
      <p:sp>
        <p:nvSpPr>
          <p:cNvPr id="60" name="Google Shape;136;p26"/>
          <p:cNvSpPr txBox="1"/>
          <p:nvPr/>
        </p:nvSpPr>
        <p:spPr>
          <a:xfrm>
            <a:off x="1101989" y="477431"/>
            <a:ext cx="26193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Plano </a:t>
            </a:r>
            <a:r>
              <a:rPr lang="pt-BR" b="1" dirty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de Segurança </a:t>
            </a:r>
            <a:r>
              <a:rPr lang="pt-BR" b="1" dirty="0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Viária</a:t>
            </a:r>
            <a:endParaRPr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" name="Google Shape;136;p26"/>
          <p:cNvSpPr txBox="1"/>
          <p:nvPr/>
        </p:nvSpPr>
        <p:spPr>
          <a:xfrm>
            <a:off x="1101989" y="2406640"/>
            <a:ext cx="26193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 smtClean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 smtClean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A Caminho da Escola 2.0</a:t>
            </a:r>
            <a:endParaRPr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136;p26"/>
          <p:cNvSpPr txBox="1"/>
          <p:nvPr/>
        </p:nvSpPr>
        <p:spPr>
          <a:xfrm>
            <a:off x="5838282" y="530545"/>
            <a:ext cx="2993484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 smtClean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 smtClean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Projetos de Segurança Viária</a:t>
            </a:r>
            <a:endParaRPr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" name="Google Shape;136;p26"/>
          <p:cNvSpPr txBox="1"/>
          <p:nvPr/>
        </p:nvSpPr>
        <p:spPr>
          <a:xfrm>
            <a:off x="5421970" y="2468241"/>
            <a:ext cx="3826108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 smtClean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 smtClean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Plano para </a:t>
            </a:r>
            <a:r>
              <a:rPr lang="pt-BR" b="1" dirty="0" err="1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pt-BR" b="1" dirty="0" err="1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calmamento</a:t>
            </a:r>
            <a:r>
              <a:rPr lang="pt-BR" b="1" dirty="0" smtClean="0">
                <a:solidFill>
                  <a:srgbClr val="004A80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 de Trânsito</a:t>
            </a:r>
            <a:endParaRPr b="1" dirty="0">
              <a:solidFill>
                <a:srgbClr val="004A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9828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/>
        </p:nvSpPr>
        <p:spPr>
          <a:xfrm>
            <a:off x="551500" y="631425"/>
            <a:ext cx="47667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PPA 2022-2025 e LOA 2022</a:t>
            </a:r>
            <a:endParaRPr sz="23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dirty="0">
                <a:solidFill>
                  <a:schemeClr val="lt1"/>
                </a:solidFill>
                <a:highlight>
                  <a:srgbClr val="00C0F3"/>
                </a:highlight>
                <a:latin typeface="Open Sans"/>
                <a:ea typeface="Open Sans"/>
                <a:cs typeface="Open Sans"/>
                <a:sym typeface="Open Sans"/>
              </a:rPr>
              <a:t>INICIATIVAS RELACIONADAS À META DE CONEXÕES CICLOVIÁRIAS </a:t>
            </a:r>
            <a:endParaRPr sz="2500" b="1" dirty="0">
              <a:solidFill>
                <a:schemeClr val="lt1"/>
              </a:solidFill>
              <a:highlight>
                <a:srgbClr val="00C0F3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Tema do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3659</Words>
  <Application>Microsoft Office PowerPoint</Application>
  <PresentationFormat>Apresentação na tela (16:9)</PresentationFormat>
  <Paragraphs>1285</Paragraphs>
  <Slides>55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55</vt:i4>
      </vt:variant>
    </vt:vector>
  </HeadingPairs>
  <TitlesOfParts>
    <vt:vector size="61" baseType="lpstr">
      <vt:lpstr>Arial</vt:lpstr>
      <vt:lpstr>Noto Sans Symbols</vt:lpstr>
      <vt:lpstr>Calibri</vt:lpstr>
      <vt:lpstr>Open Sans</vt:lpstr>
      <vt:lpstr>Simple Light</vt:lpstr>
      <vt:lpstr>2_Tema do Office</vt:lpstr>
      <vt:lpstr>Projetos de Lei  PPA 2022-2025 e LOA 2022</vt:lpstr>
      <vt:lpstr>Apresentação do PowerPoint</vt:lpstr>
      <vt:lpstr>Apresentação do PowerPoint</vt:lpstr>
      <vt:lpstr>Metas estratégicas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PREVISÃO DO ÓRGÃO</vt:lpstr>
      <vt:lpstr>PREVISÃO POR FUNÇÃO</vt:lpstr>
      <vt:lpstr>PREVISÃO POR SUBFUNÇÃO</vt:lpstr>
      <vt:lpstr>PREVISÃO POR FONTE DE RECURSOS</vt:lpstr>
      <vt:lpstr>PREVISÃO POR GRUPOS DE DESPESA</vt:lpstr>
      <vt:lpstr>COMPOSIÇÃO DO PPA 2022-2025</vt:lpstr>
      <vt:lpstr>CET-RIO - PROGRAMAS</vt:lpstr>
      <vt:lpstr>CET-RIO - PROGRAMAS ESTRATÉGICOS</vt:lpstr>
      <vt:lpstr>PROGRAMA 0603 - QUALIDADE DO SISTEMA DE TRANSPORTES</vt:lpstr>
      <vt:lpstr>PROGRAMA 0603 - QUALIDADE DO SISTEMA DE TRANSPORTES</vt:lpstr>
      <vt:lpstr>PROGRAMA 0604 - AVENIDA BRASIL</vt:lpstr>
      <vt:lpstr>PROGRAMA 0604 - AVENIDA BRASIL</vt:lpstr>
      <vt:lpstr>PROGRAMA 0606 - TRÂNSITO E TRANSPORTE SEGUROS</vt:lpstr>
      <vt:lpstr>PROGRAMA 0606 - TRÂNSITO E TRANSPORTE SEGUROS</vt:lpstr>
      <vt:lpstr>PROGRAMA 0606 - TRÂNSITO E TRANSPORTE SEGUROS</vt:lpstr>
      <vt:lpstr>PROGRAMA 0606 - TRÂNSITO E TRANSPORTE SEGUROS</vt:lpstr>
      <vt:lpstr>PROGRAMA 0639 -  ESPAÇO PÚBLICO</vt:lpstr>
      <vt:lpstr>PROGRAMA 0639 - ESPAÇO PÚBLICO</vt:lpstr>
      <vt:lpstr>CET-RIO - PROGRAMAS COMPLEMENTARES</vt:lpstr>
      <vt:lpstr>PROGRAMA 0311 - GESTÃO DE PESSOAS</vt:lpstr>
      <vt:lpstr>PROGRAMA 0311 - GESTÃO DE PESSOAS</vt:lpstr>
      <vt:lpstr>PROGRAMA 0382 – GESTÃO ADMINISTRATIVA - COOPERAÇÃO E PAZ</vt:lpstr>
      <vt:lpstr>PROGRAMA 0382 – GESTÃO ADMINISTRATIVA - COOPERAÇÃO E PAZ</vt:lpstr>
      <vt:lpstr>PROGRAMA 0607 - SEGURANCA VIÁRIA</vt:lpstr>
      <vt:lpstr>PROGRAMA 0607 - SEGURANCA VIÁRIA</vt:lpstr>
      <vt:lpstr>PROGRAMA 0607 - SEGURANCA VIÁRIA</vt:lpstr>
      <vt:lpstr>PROGRAMA 0607 - SEGURANCA VIÁRIA</vt:lpstr>
      <vt:lpstr>PROGRAMA 0607 - SEGURANCA VIÁRIA</vt:lpstr>
      <vt:lpstr>PROGRAMA 9000 - GESTÃO DAS OPERAÇÕES ESPECIAIS</vt:lpstr>
      <vt:lpstr>ESTRUTURA PPA 2018-2021</vt:lpstr>
      <vt:lpstr>ESTRUTURA PPA 2018-2021</vt:lpstr>
      <vt:lpstr>ESTRUTURA PPA 2018-2021</vt:lpstr>
      <vt:lpstr>ESTRUTURA PPA 2018-2021</vt:lpstr>
      <vt:lpstr>ESTRUTURA PPA 2018-2021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Projetos de Lei  PPA 2022-2025 e LOA 2022</dc:title>
  <dc:creator>Conceição de Cassia Bastos Calmon</dc:creator>
  <cp:lastModifiedBy>Conceição de Cassia Bastos Calmon</cp:lastModifiedBy>
  <cp:revision>16</cp:revision>
  <dcterms:modified xsi:type="dcterms:W3CDTF">2021-11-09T21:36:21Z</dcterms:modified>
</cp:coreProperties>
</file>