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5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33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7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0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53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74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5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69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22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8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FF62-7280-4A43-951B-C6BA99C4562F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3D4A-1B00-4CEF-B99A-108264FF4B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8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"/>
          <p:cNvSpPr/>
          <p:nvPr/>
        </p:nvSpPr>
        <p:spPr>
          <a:xfrm>
            <a:off x="0" y="2348000"/>
            <a:ext cx="11943471" cy="233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Revisão do Plano Diretor do Rio de Janeiro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PLC 44/2021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2ª Audiência Pública – Câmara de Vereadores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Ordenamento Territorial</a:t>
            </a: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(17 de março de 2022)</a:t>
            </a:r>
            <a:endParaRPr sz="2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3;p19"/>
          <p:cNvPicPr preferRelativeResize="0"/>
          <p:nvPr/>
        </p:nvPicPr>
        <p:blipFill rotWithShape="1">
          <a:blip r:embed="rId2">
            <a:alphaModFix/>
          </a:blip>
          <a:srcRect l="9851" t="14679" r="8361" b="16411"/>
          <a:stretch/>
        </p:blipFill>
        <p:spPr>
          <a:xfrm>
            <a:off x="10974511" y="6105380"/>
            <a:ext cx="1089114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91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404812"/>
            <a:ext cx="11029950" cy="60483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5480"/>
            <a:ext cx="39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Plano Diretor 2011</a:t>
            </a:r>
          </a:p>
          <a:p>
            <a:r>
              <a:rPr lang="pt-BR" b="1" dirty="0"/>
              <a:t>Macrozoneamento</a:t>
            </a:r>
          </a:p>
        </p:txBody>
      </p:sp>
      <p:pic>
        <p:nvPicPr>
          <p:cNvPr id="4" name="Google Shape;13;p19"/>
          <p:cNvPicPr preferRelativeResize="0"/>
          <p:nvPr/>
        </p:nvPicPr>
        <p:blipFill rotWithShape="1">
          <a:blip r:embed="rId3">
            <a:alphaModFix/>
          </a:blip>
          <a:srcRect l="9851" t="14679" r="8361" b="16411"/>
          <a:stretch/>
        </p:blipFill>
        <p:spPr>
          <a:xfrm>
            <a:off x="10974511" y="6105380"/>
            <a:ext cx="1089114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1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10" y="0"/>
            <a:ext cx="970458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35480"/>
            <a:ext cx="39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Revisão Plano Diretor 2021</a:t>
            </a:r>
          </a:p>
          <a:p>
            <a:r>
              <a:rPr lang="pt-BR" b="1" dirty="0"/>
              <a:t>Macrozoneamento</a:t>
            </a:r>
          </a:p>
        </p:txBody>
      </p:sp>
      <p:pic>
        <p:nvPicPr>
          <p:cNvPr id="6" name="Google Shape;13;p19"/>
          <p:cNvPicPr preferRelativeResize="0"/>
          <p:nvPr/>
        </p:nvPicPr>
        <p:blipFill rotWithShape="1">
          <a:blip r:embed="rId3">
            <a:alphaModFix/>
          </a:blip>
          <a:srcRect l="9851" t="14679" r="8361" b="16411"/>
          <a:stretch/>
        </p:blipFill>
        <p:spPr>
          <a:xfrm>
            <a:off x="10974511" y="6105380"/>
            <a:ext cx="1089114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18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BD332EC-57F4-4DA9-A42A-759846FD8386}"/>
              </a:ext>
            </a:extLst>
          </p:cNvPr>
          <p:cNvSpPr txBox="1"/>
          <p:nvPr/>
        </p:nvSpPr>
        <p:spPr>
          <a:xfrm>
            <a:off x="0" y="35480"/>
            <a:ext cx="39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Plano Diretor 2011</a:t>
            </a:r>
          </a:p>
          <a:p>
            <a:r>
              <a:rPr lang="pt-BR" b="1" dirty="0" err="1"/>
              <a:t>CAs</a:t>
            </a:r>
            <a:r>
              <a:rPr lang="pt-BR" b="1" dirty="0"/>
              <a:t> Máximos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595468A6-007B-4EA4-8202-8CCE631F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40034"/>
              </p:ext>
            </p:extLst>
          </p:nvPr>
        </p:nvGraphicFramePr>
        <p:xfrm>
          <a:off x="1989786" y="1064583"/>
          <a:ext cx="8128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169560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80193551"/>
                    </a:ext>
                  </a:extLst>
                </a:gridCol>
              </a:tblGrid>
              <a:tr h="29326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Macrozona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CA Máximo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303876"/>
                  </a:ext>
                </a:extLst>
              </a:tr>
              <a:tr h="139301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Incentivada </a:t>
                      </a:r>
                    </a:p>
                    <a:p>
                      <a:pPr algn="ctr"/>
                      <a:r>
                        <a:rPr lang="pt-BR" sz="1600" dirty="0"/>
                        <a:t>(Parte AP1 / Zona Norte / AP3)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Mantidos os índices do Porto, Cidade Nova, São Cristóvão</a:t>
                      </a:r>
                      <a:br>
                        <a:rPr lang="pt-BR" sz="1600" dirty="0"/>
                      </a:br>
                      <a:br>
                        <a:rPr lang="pt-BR" sz="1600" dirty="0"/>
                      </a:br>
                      <a:r>
                        <a:rPr lang="pt-BR" sz="1600" dirty="0"/>
                        <a:t>Entre 1,5 e 4,0 nos demais bairros</a:t>
                      </a:r>
                    </a:p>
                    <a:p>
                      <a:pPr algn="ctr"/>
                      <a:endParaRPr lang="pt-BR" sz="1600" dirty="0"/>
                    </a:p>
                    <a:p>
                      <a:pPr algn="ctr"/>
                      <a:r>
                        <a:rPr lang="pt-BR" sz="1600" dirty="0"/>
                        <a:t>AEIU Engenho de Dentro – 3,5 a 4,2)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582530"/>
                  </a:ext>
                </a:extLst>
              </a:tr>
              <a:tr h="117306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Assistida</a:t>
                      </a:r>
                    </a:p>
                    <a:p>
                      <a:pPr algn="ctr"/>
                      <a:r>
                        <a:rPr lang="pt-BR" sz="1600" dirty="0"/>
                        <a:t>(Zona Oeste - Bangu a Santa Cruz)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Sepetiba</a:t>
                      </a:r>
                      <a:r>
                        <a:rPr lang="pt-BR" sz="1600" dirty="0"/>
                        <a:t> – 1,5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Paciência e Santa Cruz – 2,0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Padre Miguel, Bangu, Senadora Camará, </a:t>
                      </a:r>
                      <a:r>
                        <a:rPr lang="pt-BR" sz="1600" dirty="0" err="1"/>
                        <a:t>Gericiná</a:t>
                      </a:r>
                      <a:r>
                        <a:rPr lang="pt-BR" sz="1600" dirty="0"/>
                        <a:t> – 3,5</a:t>
                      </a:r>
                    </a:p>
                    <a:p>
                      <a:pPr algn="ctr"/>
                      <a:r>
                        <a:rPr lang="pt-BR" sz="1600" dirty="0"/>
                        <a:t>PEU Campo Grande – 1,25 a 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083836"/>
                  </a:ext>
                </a:extLst>
              </a:tr>
              <a:tr h="139301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Controlada</a:t>
                      </a:r>
                    </a:p>
                    <a:p>
                      <a:pPr algn="ctr"/>
                      <a:r>
                        <a:rPr lang="pt-BR" sz="1600" dirty="0"/>
                        <a:t>(Centro / Zona Sul)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Centro – 15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Santa Teresa, Paquetá, Urca e Alto da Boa Vista – 1,0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Rocinha – 1,5</a:t>
                      </a:r>
                    </a:p>
                    <a:p>
                      <a:pPr algn="ctr"/>
                      <a:r>
                        <a:rPr lang="pt-BR" sz="1600" dirty="0"/>
                        <a:t>Demais bairros – 3,5 e 4,0 em CB3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2598288"/>
                  </a:ext>
                </a:extLst>
              </a:tr>
              <a:tr h="51321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Condicionada</a:t>
                      </a:r>
                      <a:br>
                        <a:rPr lang="pt-BR" sz="1600" dirty="0"/>
                      </a:br>
                      <a:r>
                        <a:rPr lang="pt-BR" sz="1600" dirty="0"/>
                        <a:t>Barra da Tijuca, Jacarepaguá, Recreio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2,0 a 3,0</a:t>
                      </a:r>
                    </a:p>
                    <a:p>
                      <a:pPr algn="ctr"/>
                      <a:r>
                        <a:rPr lang="pt-BR" sz="1600" dirty="0"/>
                        <a:t>PEU Vargens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6960272"/>
                  </a:ext>
                </a:extLst>
              </a:tr>
            </a:tbl>
          </a:graphicData>
        </a:graphic>
      </p:graphicFrame>
      <p:pic>
        <p:nvPicPr>
          <p:cNvPr id="4" name="Google Shape;13;p19"/>
          <p:cNvPicPr preferRelativeResize="0"/>
          <p:nvPr/>
        </p:nvPicPr>
        <p:blipFill rotWithShape="1">
          <a:blip r:embed="rId2">
            <a:alphaModFix/>
          </a:blip>
          <a:srcRect l="9851" t="14679" r="8361" b="16411"/>
          <a:stretch/>
        </p:blipFill>
        <p:spPr>
          <a:xfrm>
            <a:off x="10974511" y="6105380"/>
            <a:ext cx="1089114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20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931" y="811369"/>
            <a:ext cx="5876270" cy="583413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BD332EC-57F4-4DA9-A42A-759846FD8386}"/>
              </a:ext>
            </a:extLst>
          </p:cNvPr>
          <p:cNvSpPr txBox="1"/>
          <p:nvPr/>
        </p:nvSpPr>
        <p:spPr>
          <a:xfrm>
            <a:off x="0" y="35480"/>
            <a:ext cx="39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Revisão Plano Diretor 2021</a:t>
            </a:r>
          </a:p>
          <a:p>
            <a:r>
              <a:rPr lang="pt-BR" b="1" dirty="0" err="1"/>
              <a:t>CAs</a:t>
            </a:r>
            <a:r>
              <a:rPr lang="pt-BR" b="1" dirty="0"/>
              <a:t> Máximos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43211" y="2627289"/>
            <a:ext cx="4319990" cy="24469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454936" y="3018839"/>
            <a:ext cx="4319990" cy="244699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438525" y="3621406"/>
            <a:ext cx="4319990" cy="68330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747757" y="4107768"/>
            <a:ext cx="72000" cy="70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8747757" y="4865082"/>
            <a:ext cx="72000" cy="70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747757" y="6241378"/>
            <a:ext cx="72000" cy="70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oogle Shape;13;p19"/>
          <p:cNvPicPr preferRelativeResize="0"/>
          <p:nvPr/>
        </p:nvPicPr>
        <p:blipFill rotWithShape="1">
          <a:blip r:embed="rId3">
            <a:alphaModFix/>
          </a:blip>
          <a:srcRect l="9851" t="14679" r="8361" b="16411"/>
          <a:stretch/>
        </p:blipFill>
        <p:spPr>
          <a:xfrm>
            <a:off x="10974511" y="6105380"/>
            <a:ext cx="1089114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008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99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ibam</dc:creator>
  <cp:lastModifiedBy>Thiago Mourthe</cp:lastModifiedBy>
  <cp:revision>11</cp:revision>
  <dcterms:created xsi:type="dcterms:W3CDTF">2022-03-16T14:35:23Z</dcterms:created>
  <dcterms:modified xsi:type="dcterms:W3CDTF">2022-03-17T17:02:28Z</dcterms:modified>
</cp:coreProperties>
</file>