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2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3.xml" ContentType="application/vnd.openxmlformats-officedocument.presentationml.notesSlid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notesSlides/notesSlide4.xml" ContentType="application/vnd.openxmlformats-officedocument.presentationml.notesSlide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notesSlides/notesSlide5.xml" ContentType="application/vnd.openxmlformats-officedocument.presentationml.notesSlide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notesSlides/notesSlide6.xml" ContentType="application/vnd.openxmlformats-officedocument.presentationml.notesSlide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notesSlides/notesSlide7.xml" ContentType="application/vnd.openxmlformats-officedocument.presentationml.notesSlide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notesSlides/notesSlide8.xml" ContentType="application/vnd.openxmlformats-officedocument.presentationml.notesSlide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notesSlides/notesSlide9.xml" ContentType="application/vnd.openxmlformats-officedocument.presentationml.notesSlide+xml"/>
  <Override PartName="/ppt/tags/tag20.xml" ContentType="application/vnd.openxmlformats-officedocument.presentationml.tags+xml"/>
  <Override PartName="/ppt/notesSlides/notesSlide10.xml" ContentType="application/vnd.openxmlformats-officedocument.presentationml.notesSlide+xml"/>
  <Override PartName="/ppt/tags/tag21.xml" ContentType="application/vnd.openxmlformats-officedocument.presentationml.tags+xml"/>
  <Override PartName="/ppt/notesSlides/notesSlide11.xml" ContentType="application/vnd.openxmlformats-officedocument.presentationml.notesSlide+xml"/>
  <Override PartName="/ppt/tags/tag22.xml" ContentType="application/vnd.openxmlformats-officedocument.presentationml.tags+xml"/>
  <Override PartName="/ppt/notesSlides/notesSlide12.xml" ContentType="application/vnd.openxmlformats-officedocument.presentationml.notesSlide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notesSlides/notesSlide13.xml" ContentType="application/vnd.openxmlformats-officedocument.presentationml.notesSlide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notesSlides/notesSlide14.xml" ContentType="application/vnd.openxmlformats-officedocument.presentationml.notesSlide+xml"/>
  <Override PartName="/ppt/tags/tag27.xml" ContentType="application/vnd.openxmlformats-officedocument.presentationml.tags+xml"/>
  <Override PartName="/ppt/notesSlides/notesSlide15.xml" ContentType="application/vnd.openxmlformats-officedocument.presentationml.notesSlide+xml"/>
  <Override PartName="/ppt/tags/tag28.xml" ContentType="application/vnd.openxmlformats-officedocument.presentationml.tags+xml"/>
  <Override PartName="/ppt/notesSlides/notesSlide16.xml" ContentType="application/vnd.openxmlformats-officedocument.presentationml.notesSlide+xml"/>
  <Override PartName="/ppt/tags/tag29.xml" ContentType="application/vnd.openxmlformats-officedocument.presentationml.tags+xml"/>
  <Override PartName="/ppt/notesSlides/notesSlide17.xml" ContentType="application/vnd.openxmlformats-officedocument.presentationml.notesSlide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notesSlides/notesSlide18.xml" ContentType="application/vnd.openxmlformats-officedocument.presentationml.notesSlide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notesSlides/notesSlide19.xml" ContentType="application/vnd.openxmlformats-officedocument.presentationml.notesSlide+xml"/>
  <Override PartName="/ppt/tags/tag34.xml" ContentType="application/vnd.openxmlformats-officedocument.presentationml.tags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97" r:id="rId2"/>
  </p:sldMasterIdLst>
  <p:notesMasterIdLst>
    <p:notesMasterId r:id="rId25"/>
  </p:notesMasterIdLst>
  <p:sldIdLst>
    <p:sldId id="257" r:id="rId3"/>
    <p:sldId id="258" r:id="rId4"/>
    <p:sldId id="546" r:id="rId5"/>
    <p:sldId id="569" r:id="rId6"/>
    <p:sldId id="591" r:id="rId7"/>
    <p:sldId id="564" r:id="rId8"/>
    <p:sldId id="573" r:id="rId9"/>
    <p:sldId id="566" r:id="rId10"/>
    <p:sldId id="570" r:id="rId11"/>
    <p:sldId id="558" r:id="rId12"/>
    <p:sldId id="567" r:id="rId13"/>
    <p:sldId id="594" r:id="rId14"/>
    <p:sldId id="595" r:id="rId15"/>
    <p:sldId id="596" r:id="rId16"/>
    <p:sldId id="592" r:id="rId17"/>
    <p:sldId id="593" r:id="rId18"/>
    <p:sldId id="601" r:id="rId19"/>
    <p:sldId id="597" r:id="rId20"/>
    <p:sldId id="598" r:id="rId21"/>
    <p:sldId id="561" r:id="rId22"/>
    <p:sldId id="559" r:id="rId23"/>
    <p:sldId id="575" r:id="rId24"/>
  </p:sldIdLst>
  <p:sldSz cx="12192000" cy="6858000"/>
  <p:notesSz cx="6797675" cy="9926638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10" y="11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 /><Relationship Id="rId13" Type="http://schemas.openxmlformats.org/officeDocument/2006/relationships/slide" Target="slides/slide11.xml" /><Relationship Id="rId18" Type="http://schemas.openxmlformats.org/officeDocument/2006/relationships/slide" Target="slides/slide16.xml" /><Relationship Id="rId26" Type="http://schemas.openxmlformats.org/officeDocument/2006/relationships/presProps" Target="presProps.xml" /><Relationship Id="rId3" Type="http://schemas.openxmlformats.org/officeDocument/2006/relationships/slide" Target="slides/slide1.xml" /><Relationship Id="rId21" Type="http://schemas.openxmlformats.org/officeDocument/2006/relationships/slide" Target="slides/slide19.xml" /><Relationship Id="rId7" Type="http://schemas.openxmlformats.org/officeDocument/2006/relationships/slide" Target="slides/slide5.xml" /><Relationship Id="rId12" Type="http://schemas.openxmlformats.org/officeDocument/2006/relationships/slide" Target="slides/slide10.xml" /><Relationship Id="rId17" Type="http://schemas.openxmlformats.org/officeDocument/2006/relationships/slide" Target="slides/slide15.xml" /><Relationship Id="rId25" Type="http://schemas.openxmlformats.org/officeDocument/2006/relationships/notesMaster" Target="notesMasters/notesMaster1.xml" /><Relationship Id="rId2" Type="http://schemas.openxmlformats.org/officeDocument/2006/relationships/slideMaster" Target="slideMasters/slideMaster2.xml" /><Relationship Id="rId16" Type="http://schemas.openxmlformats.org/officeDocument/2006/relationships/slide" Target="slides/slide14.xml" /><Relationship Id="rId20" Type="http://schemas.openxmlformats.org/officeDocument/2006/relationships/slide" Target="slides/slide18.xml" /><Relationship Id="rId29" Type="http://schemas.openxmlformats.org/officeDocument/2006/relationships/tableStyles" Target="tableStyles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4.xml" /><Relationship Id="rId11" Type="http://schemas.openxmlformats.org/officeDocument/2006/relationships/slide" Target="slides/slide9.xml" /><Relationship Id="rId24" Type="http://schemas.openxmlformats.org/officeDocument/2006/relationships/slide" Target="slides/slide22.xml" /><Relationship Id="rId5" Type="http://schemas.openxmlformats.org/officeDocument/2006/relationships/slide" Target="slides/slide3.xml" /><Relationship Id="rId15" Type="http://schemas.openxmlformats.org/officeDocument/2006/relationships/slide" Target="slides/slide13.xml" /><Relationship Id="rId23" Type="http://schemas.openxmlformats.org/officeDocument/2006/relationships/slide" Target="slides/slide21.xml" /><Relationship Id="rId28" Type="http://schemas.openxmlformats.org/officeDocument/2006/relationships/theme" Target="theme/theme1.xml" /><Relationship Id="rId10" Type="http://schemas.openxmlformats.org/officeDocument/2006/relationships/slide" Target="slides/slide8.xml" /><Relationship Id="rId19" Type="http://schemas.openxmlformats.org/officeDocument/2006/relationships/slide" Target="slides/slide17.xml" /><Relationship Id="rId4" Type="http://schemas.openxmlformats.org/officeDocument/2006/relationships/slide" Target="slides/slide2.xml" /><Relationship Id="rId9" Type="http://schemas.openxmlformats.org/officeDocument/2006/relationships/slide" Target="slides/slide7.xml" /><Relationship Id="rId14" Type="http://schemas.openxmlformats.org/officeDocument/2006/relationships/slide" Target="slides/slide12.xml" /><Relationship Id="rId22" Type="http://schemas.openxmlformats.org/officeDocument/2006/relationships/slide" Target="slides/slide20.xml" /><Relationship Id="rId27" Type="http://schemas.openxmlformats.org/officeDocument/2006/relationships/viewProps" Target="viewProps.xml" 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 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 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 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 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 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 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DE6860-AB22-439E-9FAD-B431A6F3E956}" type="datetimeFigureOut">
              <a:rPr lang="pt-BR" smtClean="0"/>
              <a:t>19/05/2021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0583D4-EF3C-458F-BBF3-A8880F45EEF9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423077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 /><Relationship Id="rId1" Type="http://schemas.openxmlformats.org/officeDocument/2006/relationships/notesMaster" Target="../notesMasters/notesMaster1.xml" 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 /><Relationship Id="rId1" Type="http://schemas.openxmlformats.org/officeDocument/2006/relationships/notesMaster" Target="../notesMasters/notesMaster1.xml" 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 /><Relationship Id="rId1" Type="http://schemas.openxmlformats.org/officeDocument/2006/relationships/notesMaster" Target="../notesMasters/notesMaster1.xml" 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 /><Relationship Id="rId1" Type="http://schemas.openxmlformats.org/officeDocument/2006/relationships/notesMaster" Target="../notesMasters/notesMaster1.xml" 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 /><Relationship Id="rId1" Type="http://schemas.openxmlformats.org/officeDocument/2006/relationships/notesMaster" Target="../notesMasters/notesMaster1.xml" 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 /><Relationship Id="rId1" Type="http://schemas.openxmlformats.org/officeDocument/2006/relationships/notesMaster" Target="../notesMasters/notesMaster1.xml" 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 /><Relationship Id="rId1" Type="http://schemas.openxmlformats.org/officeDocument/2006/relationships/notesMaster" Target="../notesMasters/notesMaster1.xml" 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 /><Relationship Id="rId1" Type="http://schemas.openxmlformats.org/officeDocument/2006/relationships/notesMaster" Target="../notesMasters/notesMaster1.xml" 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 /><Relationship Id="rId1" Type="http://schemas.openxmlformats.org/officeDocument/2006/relationships/notesMaster" Target="../notesMasters/notesMaster1.xml" 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 /><Relationship Id="rId1" Type="http://schemas.openxmlformats.org/officeDocument/2006/relationships/notesMaster" Target="../notesMasters/notesMaster1.xml" 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 /><Relationship Id="rId1" Type="http://schemas.openxmlformats.org/officeDocument/2006/relationships/notesMaster" Target="../notesMasters/notesMaster1.xml" 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 /><Relationship Id="rId1" Type="http://schemas.openxmlformats.org/officeDocument/2006/relationships/notesMaster" Target="../notesMasters/notesMaster1.xml" 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 /><Relationship Id="rId1" Type="http://schemas.openxmlformats.org/officeDocument/2006/relationships/notesMaster" Target="../notesMasters/notesMaster1.xml" 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 /><Relationship Id="rId1" Type="http://schemas.openxmlformats.org/officeDocument/2006/relationships/notesMaster" Target="../notesMasters/notesMaster1.xml" 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 /><Relationship Id="rId1" Type="http://schemas.openxmlformats.org/officeDocument/2006/relationships/notesMaster" Target="../notesMasters/notesMaster1.xml" 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 /><Relationship Id="rId1" Type="http://schemas.openxmlformats.org/officeDocument/2006/relationships/notesMaster" Target="../notesMasters/notesMaster1.xml" 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 /><Relationship Id="rId1" Type="http://schemas.openxmlformats.org/officeDocument/2006/relationships/notesMaster" Target="../notesMasters/notesMaster1.xml" 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 /><Relationship Id="rId1" Type="http://schemas.openxmlformats.org/officeDocument/2006/relationships/notesMaster" Target="../notesMasters/notesMaster1.xml" 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 /><Relationship Id="rId1" Type="http://schemas.openxmlformats.org/officeDocument/2006/relationships/notesMaster" Target="../notesMasters/notesMaster1.xml" 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DE2295F3-A95A-4DC2-8042-7FF07E1C7CC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Rectangle 3">
            <a:extLst>
              <a:ext uri="{FF2B5EF4-FFF2-40B4-BE49-F238E27FC236}">
                <a16:creationId xmlns:a16="http://schemas.microsoft.com/office/drawing/2014/main" id="{F3F78D24-C309-4598-8A4D-7909910EC6D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75349" y="5118726"/>
            <a:ext cx="5387185" cy="267536"/>
          </a:xfrm>
        </p:spPr>
        <p:txBody>
          <a:bodyPr wrap="square" numCol="1" anchor="t" anchorCtr="0" compatLnSpc="1">
            <a:prstTxWarp prst="textNoShape">
              <a:avLst/>
            </a:prstTxWarp>
            <a:normAutofit lnSpcReduction="10000"/>
          </a:bodyPr>
          <a:lstStyle/>
          <a:p>
            <a:pPr defTabSz="895350" eaLnBrk="1" hangingPunct="1">
              <a:defRPr/>
            </a:pPr>
            <a:endParaRPr lang="en-US" altLang="pt-B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E20D3CAE-39DC-4A1C-B877-BD7D11EEC1D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Rectangle 3">
            <a:extLst>
              <a:ext uri="{FF2B5EF4-FFF2-40B4-BE49-F238E27FC236}">
                <a16:creationId xmlns:a16="http://schemas.microsoft.com/office/drawing/2014/main" id="{9213ADFE-9BB8-441D-980E-3D048F145A8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75349" y="5118726"/>
            <a:ext cx="5387185" cy="267536"/>
          </a:xfrm>
        </p:spPr>
        <p:txBody>
          <a:bodyPr wrap="square" numCol="1" anchor="t" anchorCtr="0" compatLnSpc="1">
            <a:prstTxWarp prst="textNoShape">
              <a:avLst/>
            </a:prstTxWarp>
            <a:normAutofit lnSpcReduction="10000"/>
          </a:bodyPr>
          <a:lstStyle/>
          <a:p>
            <a:pPr defTabSz="895350" eaLnBrk="1" hangingPunct="1">
              <a:defRPr/>
            </a:pPr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82894672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E20D3CAE-39DC-4A1C-B877-BD7D11EEC1D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Rectangle 3">
            <a:extLst>
              <a:ext uri="{FF2B5EF4-FFF2-40B4-BE49-F238E27FC236}">
                <a16:creationId xmlns:a16="http://schemas.microsoft.com/office/drawing/2014/main" id="{9213ADFE-9BB8-441D-980E-3D048F145A8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75349" y="5118726"/>
            <a:ext cx="5387185" cy="267536"/>
          </a:xfrm>
        </p:spPr>
        <p:txBody>
          <a:bodyPr wrap="square" numCol="1" anchor="t" anchorCtr="0" compatLnSpc="1">
            <a:prstTxWarp prst="textNoShape">
              <a:avLst/>
            </a:prstTxWarp>
            <a:normAutofit lnSpcReduction="10000"/>
          </a:bodyPr>
          <a:lstStyle/>
          <a:p>
            <a:pPr defTabSz="895350" eaLnBrk="1" hangingPunct="1">
              <a:defRPr/>
            </a:pPr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355386691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E20D3CAE-39DC-4A1C-B877-BD7D11EEC1D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Rectangle 3">
            <a:extLst>
              <a:ext uri="{FF2B5EF4-FFF2-40B4-BE49-F238E27FC236}">
                <a16:creationId xmlns:a16="http://schemas.microsoft.com/office/drawing/2014/main" id="{9213ADFE-9BB8-441D-980E-3D048F145A8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75349" y="5118726"/>
            <a:ext cx="5387185" cy="267536"/>
          </a:xfrm>
        </p:spPr>
        <p:txBody>
          <a:bodyPr wrap="square" numCol="1" anchor="t" anchorCtr="0" compatLnSpc="1">
            <a:prstTxWarp prst="textNoShape">
              <a:avLst/>
            </a:prstTxWarp>
            <a:normAutofit lnSpcReduction="10000"/>
          </a:bodyPr>
          <a:lstStyle/>
          <a:p>
            <a:pPr defTabSz="895350" eaLnBrk="1" hangingPunct="1">
              <a:defRPr/>
            </a:pPr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172343776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53620E55-0759-4498-AC34-A85D5EA1129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Rectangle 3">
            <a:extLst>
              <a:ext uri="{FF2B5EF4-FFF2-40B4-BE49-F238E27FC236}">
                <a16:creationId xmlns:a16="http://schemas.microsoft.com/office/drawing/2014/main" id="{25F4EA67-4BB0-45A3-8DB0-D9CB6040B31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75349" y="5118726"/>
            <a:ext cx="5387185" cy="267536"/>
          </a:xfrm>
        </p:spPr>
        <p:txBody>
          <a:bodyPr wrap="square" numCol="1" anchor="t" anchorCtr="0" compatLnSpc="1">
            <a:prstTxWarp prst="textNoShape">
              <a:avLst/>
            </a:prstTxWarp>
            <a:normAutofit lnSpcReduction="10000"/>
          </a:bodyPr>
          <a:lstStyle/>
          <a:p>
            <a:pPr defTabSz="895350" eaLnBrk="1" hangingPunct="1">
              <a:defRPr/>
            </a:pPr>
            <a:endParaRPr lang="en-US" altLang="pt-BR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F4472DEC-16A0-4789-A13D-8E352A093EA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Rectangle 3">
            <a:extLst>
              <a:ext uri="{FF2B5EF4-FFF2-40B4-BE49-F238E27FC236}">
                <a16:creationId xmlns:a16="http://schemas.microsoft.com/office/drawing/2014/main" id="{8F3A61BD-D59B-4021-9B71-9734291BF1B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75349" y="5118726"/>
            <a:ext cx="5387185" cy="267536"/>
          </a:xfrm>
        </p:spPr>
        <p:txBody>
          <a:bodyPr wrap="square" numCol="1" anchor="t" anchorCtr="0" compatLnSpc="1">
            <a:prstTxWarp prst="textNoShape">
              <a:avLst/>
            </a:prstTxWarp>
            <a:normAutofit lnSpcReduction="10000"/>
          </a:bodyPr>
          <a:lstStyle/>
          <a:p>
            <a:pPr defTabSz="895350" eaLnBrk="1" hangingPunct="1">
              <a:defRPr/>
            </a:pPr>
            <a:endParaRPr lang="en-US" altLang="pt-BR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F4472DEC-16A0-4789-A13D-8E352A093EA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Rectangle 3">
            <a:extLst>
              <a:ext uri="{FF2B5EF4-FFF2-40B4-BE49-F238E27FC236}">
                <a16:creationId xmlns:a16="http://schemas.microsoft.com/office/drawing/2014/main" id="{8F3A61BD-D59B-4021-9B71-9734291BF1B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75349" y="5118726"/>
            <a:ext cx="5387185" cy="267536"/>
          </a:xfrm>
        </p:spPr>
        <p:txBody>
          <a:bodyPr wrap="square" numCol="1" anchor="t" anchorCtr="0" compatLnSpc="1">
            <a:prstTxWarp prst="textNoShape">
              <a:avLst/>
            </a:prstTxWarp>
            <a:normAutofit lnSpcReduction="10000"/>
          </a:bodyPr>
          <a:lstStyle/>
          <a:p>
            <a:pPr defTabSz="895350" eaLnBrk="1" hangingPunct="1">
              <a:defRPr/>
            </a:pPr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90115298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F4472DEC-16A0-4789-A13D-8E352A093EA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Rectangle 3">
            <a:extLst>
              <a:ext uri="{FF2B5EF4-FFF2-40B4-BE49-F238E27FC236}">
                <a16:creationId xmlns:a16="http://schemas.microsoft.com/office/drawing/2014/main" id="{8F3A61BD-D59B-4021-9B71-9734291BF1B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75349" y="5118726"/>
            <a:ext cx="5387185" cy="267536"/>
          </a:xfrm>
        </p:spPr>
        <p:txBody>
          <a:bodyPr wrap="square" numCol="1" anchor="t" anchorCtr="0" compatLnSpc="1">
            <a:prstTxWarp prst="textNoShape">
              <a:avLst/>
            </a:prstTxWarp>
            <a:normAutofit lnSpcReduction="10000"/>
          </a:bodyPr>
          <a:lstStyle/>
          <a:p>
            <a:pPr defTabSz="895350" eaLnBrk="1" hangingPunct="1">
              <a:defRPr/>
            </a:pPr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97454423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F4472DEC-16A0-4789-A13D-8E352A093EA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Rectangle 3">
            <a:extLst>
              <a:ext uri="{FF2B5EF4-FFF2-40B4-BE49-F238E27FC236}">
                <a16:creationId xmlns:a16="http://schemas.microsoft.com/office/drawing/2014/main" id="{8F3A61BD-D59B-4021-9B71-9734291BF1B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75349" y="5118726"/>
            <a:ext cx="5387185" cy="267536"/>
          </a:xfrm>
        </p:spPr>
        <p:txBody>
          <a:bodyPr wrap="square" numCol="1" anchor="t" anchorCtr="0" compatLnSpc="1">
            <a:prstTxWarp prst="textNoShape">
              <a:avLst/>
            </a:prstTxWarp>
            <a:normAutofit lnSpcReduction="10000"/>
          </a:bodyPr>
          <a:lstStyle/>
          <a:p>
            <a:pPr defTabSz="895350" eaLnBrk="1" hangingPunct="1">
              <a:defRPr/>
            </a:pPr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405986777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A487D483-2D1D-4E3E-9577-307753CE89B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Rectangle 3">
            <a:extLst>
              <a:ext uri="{FF2B5EF4-FFF2-40B4-BE49-F238E27FC236}">
                <a16:creationId xmlns:a16="http://schemas.microsoft.com/office/drawing/2014/main" id="{E5F2E801-02AE-4B68-8D76-96ED18BE169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75349" y="5118726"/>
            <a:ext cx="5387185" cy="267536"/>
          </a:xfrm>
        </p:spPr>
        <p:txBody>
          <a:bodyPr wrap="square" numCol="1" anchor="t" anchorCtr="0" compatLnSpc="1">
            <a:prstTxWarp prst="textNoShape">
              <a:avLst/>
            </a:prstTxWarp>
            <a:normAutofit lnSpcReduction="10000"/>
          </a:bodyPr>
          <a:lstStyle/>
          <a:p>
            <a:pPr defTabSz="895350" eaLnBrk="1" hangingPunct="1">
              <a:defRPr/>
            </a:pPr>
            <a:endParaRPr lang="en-US" altLang="pt-BR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8BF8D39F-4409-43B9-B3DC-048F17D49F8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Rectangle 3">
            <a:extLst>
              <a:ext uri="{FF2B5EF4-FFF2-40B4-BE49-F238E27FC236}">
                <a16:creationId xmlns:a16="http://schemas.microsoft.com/office/drawing/2014/main" id="{7658422F-1427-47E2-B422-A7D891D23E5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75349" y="5118726"/>
            <a:ext cx="5387185" cy="267536"/>
          </a:xfrm>
        </p:spPr>
        <p:txBody>
          <a:bodyPr wrap="square" numCol="1" anchor="t" anchorCtr="0" compatLnSpc="1">
            <a:prstTxWarp prst="textNoShape">
              <a:avLst/>
            </a:prstTxWarp>
            <a:normAutofit lnSpcReduction="10000"/>
          </a:bodyPr>
          <a:lstStyle/>
          <a:p>
            <a:pPr defTabSz="895350" eaLnBrk="1" hangingPunct="1">
              <a:defRPr/>
            </a:pPr>
            <a:endParaRPr lang="en-US" altLang="pt-B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DE2295F3-A95A-4DC2-8042-7FF07E1C7CC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Rectangle 3">
            <a:extLst>
              <a:ext uri="{FF2B5EF4-FFF2-40B4-BE49-F238E27FC236}">
                <a16:creationId xmlns:a16="http://schemas.microsoft.com/office/drawing/2014/main" id="{F3F78D24-C309-4598-8A4D-7909910EC6D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75349" y="5118726"/>
            <a:ext cx="5387185" cy="267536"/>
          </a:xfrm>
        </p:spPr>
        <p:txBody>
          <a:bodyPr wrap="square" numCol="1" anchor="t" anchorCtr="0" compatLnSpc="1">
            <a:prstTxWarp prst="textNoShape">
              <a:avLst/>
            </a:prstTxWarp>
            <a:normAutofit lnSpcReduction="10000"/>
          </a:bodyPr>
          <a:lstStyle/>
          <a:p>
            <a:pPr defTabSz="895350" eaLnBrk="1" hangingPunct="1">
              <a:defRPr/>
            </a:pPr>
            <a:endParaRPr lang="en-US" altLang="pt-BR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A487D483-2D1D-4E3E-9577-307753CE89B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Rectangle 3">
            <a:extLst>
              <a:ext uri="{FF2B5EF4-FFF2-40B4-BE49-F238E27FC236}">
                <a16:creationId xmlns:a16="http://schemas.microsoft.com/office/drawing/2014/main" id="{E5F2E801-02AE-4B68-8D76-96ED18BE169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75349" y="5118726"/>
            <a:ext cx="5387185" cy="267536"/>
          </a:xfrm>
        </p:spPr>
        <p:txBody>
          <a:bodyPr wrap="square" numCol="1" anchor="t" anchorCtr="0" compatLnSpc="1">
            <a:prstTxWarp prst="textNoShape">
              <a:avLst/>
            </a:prstTxWarp>
            <a:normAutofit lnSpcReduction="10000"/>
          </a:bodyPr>
          <a:lstStyle/>
          <a:p>
            <a:pPr defTabSz="895350" eaLnBrk="1" hangingPunct="1">
              <a:defRPr/>
            </a:pPr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34908736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DE2295F3-A95A-4DC2-8042-7FF07E1C7CC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Rectangle 3">
            <a:extLst>
              <a:ext uri="{FF2B5EF4-FFF2-40B4-BE49-F238E27FC236}">
                <a16:creationId xmlns:a16="http://schemas.microsoft.com/office/drawing/2014/main" id="{F3F78D24-C309-4598-8A4D-7909910EC6D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75349" y="5118726"/>
            <a:ext cx="5387185" cy="267536"/>
          </a:xfrm>
        </p:spPr>
        <p:txBody>
          <a:bodyPr wrap="square" numCol="1" anchor="t" anchorCtr="0" compatLnSpc="1">
            <a:prstTxWarp prst="textNoShape">
              <a:avLst/>
            </a:prstTxWarp>
            <a:normAutofit lnSpcReduction="10000"/>
          </a:bodyPr>
          <a:lstStyle/>
          <a:p>
            <a:pPr defTabSz="895350" eaLnBrk="1" hangingPunct="1">
              <a:defRPr/>
            </a:pPr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29558611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4C17277D-3CCC-4DE4-84B4-ED657E3F710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Rectangle 3">
            <a:extLst>
              <a:ext uri="{FF2B5EF4-FFF2-40B4-BE49-F238E27FC236}">
                <a16:creationId xmlns:a16="http://schemas.microsoft.com/office/drawing/2014/main" id="{81585FF1-1FD8-4D7C-AC58-A8F850EFD8B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75349" y="5118726"/>
            <a:ext cx="5387185" cy="267536"/>
          </a:xfrm>
        </p:spPr>
        <p:txBody>
          <a:bodyPr wrap="square" numCol="1" anchor="t" anchorCtr="0" compatLnSpc="1">
            <a:prstTxWarp prst="textNoShape">
              <a:avLst/>
            </a:prstTxWarp>
            <a:normAutofit lnSpcReduction="10000"/>
          </a:bodyPr>
          <a:lstStyle/>
          <a:p>
            <a:pPr defTabSz="895350" eaLnBrk="1" hangingPunct="1">
              <a:defRPr/>
            </a:pPr>
            <a:endParaRPr lang="en-US" altLang="pt-B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4C17277D-3CCC-4DE4-84B4-ED657E3F710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Rectangle 3">
            <a:extLst>
              <a:ext uri="{FF2B5EF4-FFF2-40B4-BE49-F238E27FC236}">
                <a16:creationId xmlns:a16="http://schemas.microsoft.com/office/drawing/2014/main" id="{81585FF1-1FD8-4D7C-AC58-A8F850EFD8B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75349" y="5118726"/>
            <a:ext cx="5387185" cy="267536"/>
          </a:xfrm>
        </p:spPr>
        <p:txBody>
          <a:bodyPr wrap="square" numCol="1" anchor="t" anchorCtr="0" compatLnSpc="1">
            <a:prstTxWarp prst="textNoShape">
              <a:avLst/>
            </a:prstTxWarp>
            <a:normAutofit lnSpcReduction="10000"/>
          </a:bodyPr>
          <a:lstStyle/>
          <a:p>
            <a:pPr defTabSz="895350" eaLnBrk="1" hangingPunct="1">
              <a:defRPr/>
            </a:pPr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24164743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4C17277D-3CCC-4DE4-84B4-ED657E3F710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Rectangle 3">
            <a:extLst>
              <a:ext uri="{FF2B5EF4-FFF2-40B4-BE49-F238E27FC236}">
                <a16:creationId xmlns:a16="http://schemas.microsoft.com/office/drawing/2014/main" id="{81585FF1-1FD8-4D7C-AC58-A8F850EFD8B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75349" y="5118726"/>
            <a:ext cx="5387185" cy="267536"/>
          </a:xfrm>
        </p:spPr>
        <p:txBody>
          <a:bodyPr wrap="square" numCol="1" anchor="t" anchorCtr="0" compatLnSpc="1">
            <a:prstTxWarp prst="textNoShape">
              <a:avLst/>
            </a:prstTxWarp>
            <a:normAutofit lnSpcReduction="10000"/>
          </a:bodyPr>
          <a:lstStyle/>
          <a:p>
            <a:pPr defTabSz="895350" eaLnBrk="1" hangingPunct="1">
              <a:defRPr/>
            </a:pPr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263563274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4C17277D-3CCC-4DE4-84B4-ED657E3F710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Rectangle 3">
            <a:extLst>
              <a:ext uri="{FF2B5EF4-FFF2-40B4-BE49-F238E27FC236}">
                <a16:creationId xmlns:a16="http://schemas.microsoft.com/office/drawing/2014/main" id="{81585FF1-1FD8-4D7C-AC58-A8F850EFD8B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75349" y="5118726"/>
            <a:ext cx="5387185" cy="267536"/>
          </a:xfrm>
        </p:spPr>
        <p:txBody>
          <a:bodyPr wrap="square" numCol="1" anchor="t" anchorCtr="0" compatLnSpc="1">
            <a:prstTxWarp prst="textNoShape">
              <a:avLst/>
            </a:prstTxWarp>
            <a:normAutofit lnSpcReduction="10000"/>
          </a:bodyPr>
          <a:lstStyle/>
          <a:p>
            <a:pPr defTabSz="895350" eaLnBrk="1" hangingPunct="1">
              <a:defRPr/>
            </a:pPr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10031808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E20D3CAE-39DC-4A1C-B877-BD7D11EEC1D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Rectangle 3">
            <a:extLst>
              <a:ext uri="{FF2B5EF4-FFF2-40B4-BE49-F238E27FC236}">
                <a16:creationId xmlns:a16="http://schemas.microsoft.com/office/drawing/2014/main" id="{9213ADFE-9BB8-441D-980E-3D048F145A8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75349" y="5118726"/>
            <a:ext cx="5387185" cy="267536"/>
          </a:xfrm>
        </p:spPr>
        <p:txBody>
          <a:bodyPr wrap="square" numCol="1" anchor="t" anchorCtr="0" compatLnSpc="1">
            <a:prstTxWarp prst="textNoShape">
              <a:avLst/>
            </a:prstTxWarp>
            <a:normAutofit lnSpcReduction="10000"/>
          </a:bodyPr>
          <a:lstStyle/>
          <a:p>
            <a:pPr defTabSz="895350" eaLnBrk="1" hangingPunct="1">
              <a:defRPr/>
            </a:pPr>
            <a:endParaRPr lang="en-US" altLang="pt-B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E20D3CAE-39DC-4A1C-B877-BD7D11EEC1D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Rectangle 3">
            <a:extLst>
              <a:ext uri="{FF2B5EF4-FFF2-40B4-BE49-F238E27FC236}">
                <a16:creationId xmlns:a16="http://schemas.microsoft.com/office/drawing/2014/main" id="{9213ADFE-9BB8-441D-980E-3D048F145A8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75349" y="5118726"/>
            <a:ext cx="5387185" cy="267536"/>
          </a:xfrm>
        </p:spPr>
        <p:txBody>
          <a:bodyPr wrap="square" numCol="1" anchor="t" anchorCtr="0" compatLnSpc="1">
            <a:prstTxWarp prst="textNoShape">
              <a:avLst/>
            </a:prstTxWarp>
            <a:normAutofit lnSpcReduction="10000"/>
          </a:bodyPr>
          <a:lstStyle/>
          <a:p>
            <a:pPr defTabSz="895350" eaLnBrk="1" hangingPunct="1">
              <a:defRPr/>
            </a:pPr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3716218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A6B786-64EB-4AD5-A77A-23E26A57FF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9D4A470-1C52-4E6B-98DE-71E0950569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5BF52FC-BBFF-4556-B494-984DAA0E2E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17B27-896B-4D11-AFE5-A06D8E10CAC5}" type="datetimeFigureOut">
              <a:rPr lang="pt-BR" smtClean="0"/>
              <a:t>19/05/2021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223C470-7473-43B3-9B0C-9CC7699E1D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E4CA444-AF84-47C3-A384-F533AA6387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F3B74-895F-4D64-8433-E70E2651BF43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402492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0787CD5-6A41-4EBA-B010-1841401AE9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C78E5D9E-ACE5-49DC-A12A-04A171ABB8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2DEF7DD-0C19-462E-B610-59E1AF8220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17B27-896B-4D11-AFE5-A06D8E10CAC5}" type="datetimeFigureOut">
              <a:rPr lang="pt-BR" smtClean="0"/>
              <a:t>19/05/2021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712874C-0EC5-48A3-ADF3-9D3B17B566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D0B684F-CFE1-4AD9-B5AB-2057BC8866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F3B74-895F-4D64-8433-E70E2651BF43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235851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1BB93AC6-6198-43CC-8360-78AD550CA8E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0DF5251F-28EE-45F0-86DA-C687B07649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A0B2AA4-CEFD-4C28-BC6C-DE4F85D5A3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17B27-896B-4D11-AFE5-A06D8E10CAC5}" type="datetimeFigureOut">
              <a:rPr lang="pt-BR" smtClean="0"/>
              <a:t>19/05/2021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5E9BA1C-8297-4907-86C0-D0E7499932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4474730-30F4-45BA-87E3-81D8D74C90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F3B74-895F-4D64-8433-E70E2651BF43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658238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uthor and Dat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600670" y="5929931"/>
            <a:ext cx="10985502" cy="31849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412750">
              <a:lnSpc>
                <a:spcPct val="100000"/>
              </a:lnSpc>
              <a:spcBef>
                <a:spcPts val="0"/>
              </a:spcBef>
              <a:buSzTx/>
              <a:buNone/>
              <a:defRPr sz="1800" b="1"/>
            </a:lvl1pPr>
          </a:lstStyle>
          <a:p>
            <a:r>
              <a:t>Author and Date</a:t>
            </a:r>
          </a:p>
        </p:txBody>
      </p:sp>
      <p:sp>
        <p:nvSpPr>
          <p:cNvPr id="12" name="Presentation Title"/>
          <p:cNvSpPr txBox="1">
            <a:spLocks noGrp="1"/>
          </p:cNvSpPr>
          <p:nvPr>
            <p:ph type="title" hasCustomPrompt="1"/>
          </p:nvPr>
        </p:nvSpPr>
        <p:spPr>
          <a:xfrm>
            <a:off x="603248" y="1287496"/>
            <a:ext cx="10985502" cy="2324101"/>
          </a:xfrm>
          <a:prstGeom prst="rect">
            <a:avLst/>
          </a:prstGeom>
        </p:spPr>
        <p:txBody>
          <a:bodyPr anchor="b"/>
          <a:lstStyle>
            <a:lvl1pPr>
              <a:defRPr sz="5800" spc="-116"/>
            </a:lvl1pPr>
          </a:lstStyle>
          <a:p>
            <a:r>
              <a:t>Presentation Title</a:t>
            </a:r>
          </a:p>
        </p:txBody>
      </p:sp>
      <p:sp>
        <p:nvSpPr>
          <p:cNvPr id="13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600671" y="3611595"/>
            <a:ext cx="10985501" cy="952501"/>
          </a:xfrm>
          <a:prstGeom prst="rect">
            <a:avLst/>
          </a:prstGeom>
        </p:spPr>
        <p:txBody>
          <a:bodyPr/>
          <a:lstStyle>
            <a:lvl1pPr marL="0" indent="0" defTabSz="412750">
              <a:lnSpc>
                <a:spcPct val="100000"/>
              </a:lnSpc>
              <a:spcBef>
                <a:spcPts val="0"/>
              </a:spcBef>
              <a:buSzTx/>
              <a:buNone/>
              <a:defRPr sz="2750" b="1"/>
            </a:lvl1pPr>
            <a:lvl2pPr marL="0" indent="228600" defTabSz="412750">
              <a:lnSpc>
                <a:spcPct val="100000"/>
              </a:lnSpc>
              <a:spcBef>
                <a:spcPts val="0"/>
              </a:spcBef>
              <a:buSzTx/>
              <a:buNone/>
              <a:defRPr sz="2750" b="1"/>
            </a:lvl2pPr>
            <a:lvl3pPr marL="0" indent="457200" defTabSz="412750">
              <a:lnSpc>
                <a:spcPct val="100000"/>
              </a:lnSpc>
              <a:spcBef>
                <a:spcPts val="0"/>
              </a:spcBef>
              <a:buSzTx/>
              <a:buNone/>
              <a:defRPr sz="2750" b="1"/>
            </a:lvl3pPr>
            <a:lvl4pPr marL="0" indent="685800" defTabSz="412750">
              <a:lnSpc>
                <a:spcPct val="100000"/>
              </a:lnSpc>
              <a:spcBef>
                <a:spcPts val="0"/>
              </a:spcBef>
              <a:buSzTx/>
              <a:buNone/>
              <a:defRPr sz="2750" b="1"/>
            </a:lvl4pPr>
            <a:lvl5pPr marL="0" indent="914400" defTabSz="412750">
              <a:lnSpc>
                <a:spcPct val="100000"/>
              </a:lnSpc>
              <a:spcBef>
                <a:spcPts val="0"/>
              </a:spcBef>
              <a:buSzTx/>
              <a:buNone/>
              <a:defRPr sz="2750" b="1"/>
            </a:lvl5pPr>
          </a:lstStyle>
          <a:p>
            <a:r>
              <a:t>Presentation Subtitle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50154746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  <p:extLst>
      <p:ext uri="{BB962C8B-B14F-4D97-AF65-F5344CB8AC3E}">
        <p14:creationId xmlns:p14="http://schemas.microsoft.com/office/powerpoint/2010/main" val="18938323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</p:spTree>
    <p:extLst>
      <p:ext uri="{BB962C8B-B14F-4D97-AF65-F5344CB8AC3E}">
        <p14:creationId xmlns:p14="http://schemas.microsoft.com/office/powerpoint/2010/main" val="9791800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31801" y="1412876"/>
            <a:ext cx="5611284" cy="5184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246284" y="1412876"/>
            <a:ext cx="5611283" cy="5184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  <p:extLst>
      <p:ext uri="{BB962C8B-B14F-4D97-AF65-F5344CB8AC3E}">
        <p14:creationId xmlns:p14="http://schemas.microsoft.com/office/powerpoint/2010/main" val="1390468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  <p:extLst>
      <p:ext uri="{BB962C8B-B14F-4D97-AF65-F5344CB8AC3E}">
        <p14:creationId xmlns:p14="http://schemas.microsoft.com/office/powerpoint/2010/main" val="31768268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</p:spTree>
    <p:extLst>
      <p:ext uri="{BB962C8B-B14F-4D97-AF65-F5344CB8AC3E}">
        <p14:creationId xmlns:p14="http://schemas.microsoft.com/office/powerpoint/2010/main" val="303622928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814999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</p:spTree>
    <p:extLst>
      <p:ext uri="{BB962C8B-B14F-4D97-AF65-F5344CB8AC3E}">
        <p14:creationId xmlns:p14="http://schemas.microsoft.com/office/powerpoint/2010/main" val="1698500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5DDE30F-367C-41B1-93DD-F54EF6CC85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7248603-BFF8-4B7D-9E33-C87695D89F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70B007B-865B-466D-8670-EAF7EFD48B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17B27-896B-4D11-AFE5-A06D8E10CAC5}" type="datetimeFigureOut">
              <a:rPr lang="pt-BR" smtClean="0"/>
              <a:t>19/05/2021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68F4678-98BA-4FCD-8565-E0B977264E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64C3ACD-6B22-452B-BF00-1037AF9474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F3B74-895F-4D64-8433-E70E2651BF43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5955433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lIns="91440" tIns="45720" rIns="91440" bIns="4572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</p:spTree>
    <p:extLst>
      <p:ext uri="{BB962C8B-B14F-4D97-AF65-F5344CB8AC3E}">
        <p14:creationId xmlns:p14="http://schemas.microsoft.com/office/powerpoint/2010/main" val="21226138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  <p:extLst>
      <p:ext uri="{BB962C8B-B14F-4D97-AF65-F5344CB8AC3E}">
        <p14:creationId xmlns:p14="http://schemas.microsoft.com/office/powerpoint/2010/main" val="303177790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9002185" y="71438"/>
            <a:ext cx="2855383" cy="6526212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31800" y="71438"/>
            <a:ext cx="8367184" cy="6526212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  <p:extLst>
      <p:ext uri="{BB962C8B-B14F-4D97-AF65-F5344CB8AC3E}">
        <p14:creationId xmlns:p14="http://schemas.microsoft.com/office/powerpoint/2010/main" val="236071645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ítulo e tabe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639484" y="71439"/>
            <a:ext cx="9218083" cy="981075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abela 2"/>
          <p:cNvSpPr>
            <a:spLocks noGrp="1"/>
          </p:cNvSpPr>
          <p:nvPr>
            <p:ph type="tbl" idx="1"/>
          </p:nvPr>
        </p:nvSpPr>
        <p:spPr>
          <a:xfrm>
            <a:off x="431801" y="1412876"/>
            <a:ext cx="11425767" cy="5184775"/>
          </a:xfrm>
        </p:spPr>
        <p:txBody>
          <a:bodyPr/>
          <a:lstStyle/>
          <a:p>
            <a:pPr lvl="0"/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382676326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8521481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ítulo, text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639484" y="71439"/>
            <a:ext cx="9218083" cy="981075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half" idx="1"/>
          </p:nvPr>
        </p:nvSpPr>
        <p:spPr>
          <a:xfrm>
            <a:off x="431801" y="1412876"/>
            <a:ext cx="5611284" cy="5184775"/>
          </a:xfrm>
        </p:spPr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246284" y="1412876"/>
            <a:ext cx="5611283" cy="5184775"/>
          </a:xfrm>
        </p:spPr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  <p:extLst>
      <p:ext uri="{BB962C8B-B14F-4D97-AF65-F5344CB8AC3E}">
        <p14:creationId xmlns:p14="http://schemas.microsoft.com/office/powerpoint/2010/main" val="2345863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B4DCDE0-7E04-4151-944B-349F046534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65EAB1FB-7E4C-48F4-9CCC-2E7E657574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F955D8D-0A8A-433A-84F8-25E4316DCA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17B27-896B-4D11-AFE5-A06D8E10CAC5}" type="datetimeFigureOut">
              <a:rPr lang="pt-BR" smtClean="0"/>
              <a:t>19/05/2021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060902A-F312-4E05-923D-4B5A483E73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D8BB35D-FE26-4F6A-AFB3-C1931E977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F3B74-895F-4D64-8433-E70E2651BF43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35591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8E98B29-2D8D-4118-B870-83D808AC9F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9FE98C0-B1C2-4701-B25A-56044BED1B6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29F6D714-6635-43E4-9EA4-BC5C18CCB1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34647DC2-ED4B-4E08-8CB6-8B0FB04C4F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17B27-896B-4D11-AFE5-A06D8E10CAC5}" type="datetimeFigureOut">
              <a:rPr lang="pt-BR" smtClean="0"/>
              <a:t>19/05/2021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D4D011E2-4C28-484A-8223-C17376C058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B16FD8D6-48AA-4C52-A236-EBB7A98A57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F3B74-895F-4D64-8433-E70E2651BF43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598324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D45189D-8CC1-43BF-B141-2976C4F1B1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528F0CD4-45F1-489B-B377-8280C6B208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DF1CE447-DE74-4C56-835C-E1DA7E2C37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36FF87D0-E781-4AEA-9772-779750C34BB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39DD0E47-0789-4615-BD16-AE3076FBFED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1ABE86A0-7C9E-4903-88A3-0E714BFD0F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17B27-896B-4D11-AFE5-A06D8E10CAC5}" type="datetimeFigureOut">
              <a:rPr lang="pt-BR" smtClean="0"/>
              <a:t>19/05/2021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354D4A68-F790-4497-A06C-0F99636FC7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C5D019B7-0FE8-4CDC-B603-295857580E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F3B74-895F-4D64-8433-E70E2651BF43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551037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9B2CD93-1B40-4AF6-A633-4BAD56DE2C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5EF4B867-50C3-4E92-B269-21638657F0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17B27-896B-4D11-AFE5-A06D8E10CAC5}" type="datetimeFigureOut">
              <a:rPr lang="pt-BR" smtClean="0"/>
              <a:t>19/05/2021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5EAE988E-279C-4517-9620-3341606A2B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D9A6C86F-9349-44C0-A715-CF572394FF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F3B74-895F-4D64-8433-E70E2651BF43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065502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CEBA5A67-7854-452C-AAAF-B654122A87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17B27-896B-4D11-AFE5-A06D8E10CAC5}" type="datetimeFigureOut">
              <a:rPr lang="pt-BR" smtClean="0"/>
              <a:t>19/05/2021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F39312F0-938D-4D68-90F8-77A85F4952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93463B53-A96F-47D6-88DC-A5B10960A9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F3B74-895F-4D64-8433-E70E2651BF43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880844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932D035-64EE-4605-A54B-7B5CD54844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12145FD-7F74-4089-B60A-E24D49C5FD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509167B8-7A4F-4502-966C-CD05F16C83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5560C92E-FBE4-48B5-9012-DA60BA9831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17B27-896B-4D11-AFE5-A06D8E10CAC5}" type="datetimeFigureOut">
              <a:rPr lang="pt-BR" smtClean="0"/>
              <a:t>19/05/2021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855DBF85-3D10-4679-A838-F3E22D0DF7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50508EDE-259B-4792-93C9-2ED2474FFA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F3B74-895F-4D64-8433-E70E2651BF43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257865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42D1821-C784-4AC9-839E-053D298BB1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F1125947-6D3D-4EBB-B295-A323F53294D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5F6D36DE-26E1-47BA-9E19-936ADEA200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108B3BA8-5BE8-4F86-857A-199066B1C1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17B27-896B-4D11-AFE5-A06D8E10CAC5}" type="datetimeFigureOut">
              <a:rPr lang="pt-BR" smtClean="0"/>
              <a:t>19/05/2021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14C4AF5D-02F8-48F3-BCD6-067E5E4C32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1D11FEF7-1C1B-4B20-8E56-BDBBD39AF2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F3B74-895F-4D64-8433-E70E2651BF43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785216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theme" Target="../theme/theme1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slideLayout" Target="../slideLayouts/slideLayout12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 /><Relationship Id="rId13" Type="http://schemas.openxmlformats.org/officeDocument/2006/relationships/slideLayout" Target="../slideLayouts/slideLayout25.xml" /><Relationship Id="rId3" Type="http://schemas.openxmlformats.org/officeDocument/2006/relationships/slideLayout" Target="../slideLayouts/slideLayout15.xml" /><Relationship Id="rId7" Type="http://schemas.openxmlformats.org/officeDocument/2006/relationships/slideLayout" Target="../slideLayouts/slideLayout19.xml" /><Relationship Id="rId12" Type="http://schemas.openxmlformats.org/officeDocument/2006/relationships/slideLayout" Target="../slideLayouts/slideLayout24.xml" /><Relationship Id="rId2" Type="http://schemas.openxmlformats.org/officeDocument/2006/relationships/slideLayout" Target="../slideLayouts/slideLayout14.xml" /><Relationship Id="rId1" Type="http://schemas.openxmlformats.org/officeDocument/2006/relationships/slideLayout" Target="../slideLayouts/slideLayout13.xml" /><Relationship Id="rId6" Type="http://schemas.openxmlformats.org/officeDocument/2006/relationships/slideLayout" Target="../slideLayouts/slideLayout18.xml" /><Relationship Id="rId11" Type="http://schemas.openxmlformats.org/officeDocument/2006/relationships/slideLayout" Target="../slideLayouts/slideLayout23.xml" /><Relationship Id="rId5" Type="http://schemas.openxmlformats.org/officeDocument/2006/relationships/slideLayout" Target="../slideLayouts/slideLayout17.xml" /><Relationship Id="rId15" Type="http://schemas.openxmlformats.org/officeDocument/2006/relationships/image" Target="../media/image1.wmf" /><Relationship Id="rId10" Type="http://schemas.openxmlformats.org/officeDocument/2006/relationships/slideLayout" Target="../slideLayouts/slideLayout22.xml" /><Relationship Id="rId4" Type="http://schemas.openxmlformats.org/officeDocument/2006/relationships/slideLayout" Target="../slideLayouts/slideLayout16.xml" /><Relationship Id="rId9" Type="http://schemas.openxmlformats.org/officeDocument/2006/relationships/slideLayout" Target="../slideLayouts/slideLayout21.xml" /><Relationship Id="rId14" Type="http://schemas.openxmlformats.org/officeDocument/2006/relationships/theme" Target="../theme/theme2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D0791D50-3679-4EAA-B286-6DC5B1C09E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C7CCA6E5-DE29-4D99-98B8-A284CA17B6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92402CB-C694-4EDD-BD31-944745CBB1E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417B27-896B-4D11-AFE5-A06D8E10CAC5}" type="datetimeFigureOut">
              <a:rPr lang="pt-BR" smtClean="0"/>
              <a:t>19/05/2021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81D4B42-4D37-41DB-BDBC-5024C61C580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F074456-5DEB-4588-B633-74B6D62000F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2F3B74-895F-4D64-8433-E70E2651BF43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56264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7">
            <a:extLst>
              <a:ext uri="{FF2B5EF4-FFF2-40B4-BE49-F238E27FC236}">
                <a16:creationId xmlns:a16="http://schemas.microsoft.com/office/drawing/2014/main" id="{4E2176BC-01B4-467D-A8C4-BC8B1BC0CBF8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2192000" cy="1169988"/>
          </a:xfrm>
          <a:prstGeom prst="rect">
            <a:avLst/>
          </a:prstGeom>
          <a:gradFill rotWithShape="1">
            <a:gsLst>
              <a:gs pos="0">
                <a:srgbClr val="006EB5"/>
              </a:gs>
              <a:gs pos="100000">
                <a:srgbClr val="003659"/>
              </a:gs>
            </a:gsLst>
            <a:lin ang="5400000" scaled="1"/>
          </a:gradFill>
          <a:ln>
            <a:noFill/>
          </a:ln>
        </p:spPr>
        <p:txBody>
          <a:bodyPr wrap="none" lIns="91363" tIns="45681" rIns="91363" bIns="45681" anchor="ctr"/>
          <a:lstStyle>
            <a:lvl1pPr defTabSz="9128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128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128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128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128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pt-BR" altLang="pt-BR" sz="1800"/>
          </a:p>
        </p:txBody>
      </p:sp>
      <p:sp>
        <p:nvSpPr>
          <p:cNvPr id="1027" name="Rectangle 2">
            <a:extLst>
              <a:ext uri="{FF2B5EF4-FFF2-40B4-BE49-F238E27FC236}">
                <a16:creationId xmlns:a16="http://schemas.microsoft.com/office/drawing/2014/main" id="{CFB6135E-1384-44CE-A561-99010AF2AE8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2639484" y="71439"/>
            <a:ext cx="9218083" cy="98107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363" tIns="89923" rIns="91363" bIns="8992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 estilo do título mestre</a:t>
            </a:r>
          </a:p>
        </p:txBody>
      </p:sp>
      <p:sp>
        <p:nvSpPr>
          <p:cNvPr id="1028" name="Rectangle 3">
            <a:extLst>
              <a:ext uri="{FF2B5EF4-FFF2-40B4-BE49-F238E27FC236}">
                <a16:creationId xmlns:a16="http://schemas.microsoft.com/office/drawing/2014/main" id="{BE988E1C-8372-4D4A-A742-D970B424A66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31801" y="1412876"/>
            <a:ext cx="11425767" cy="51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363" tIns="45681" rIns="91363" bIns="4568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os estilos do texto mestre</a:t>
            </a:r>
          </a:p>
          <a:p>
            <a:pPr lvl="1"/>
            <a:r>
              <a:rPr lang="pt-BR" altLang="pt-BR"/>
              <a:t>Segundo nível</a:t>
            </a:r>
          </a:p>
          <a:p>
            <a:pPr lvl="2"/>
            <a:r>
              <a:rPr lang="pt-BR" altLang="pt-BR"/>
              <a:t>Terceiro nível</a:t>
            </a:r>
          </a:p>
          <a:p>
            <a:pPr lvl="3"/>
            <a:r>
              <a:rPr lang="pt-BR" altLang="pt-BR"/>
              <a:t>Quarto nível</a:t>
            </a:r>
          </a:p>
          <a:p>
            <a:pPr lvl="4"/>
            <a:r>
              <a:rPr lang="pt-BR" altLang="pt-BR"/>
              <a:t>Quinto nível</a:t>
            </a:r>
          </a:p>
        </p:txBody>
      </p:sp>
      <p:pic>
        <p:nvPicPr>
          <p:cNvPr id="1029" name="Picture 7" descr="fazendaCor">
            <a:extLst>
              <a:ext uri="{FF2B5EF4-FFF2-40B4-BE49-F238E27FC236}">
                <a16:creationId xmlns:a16="http://schemas.microsoft.com/office/drawing/2014/main" id="{7D98347B-D5B6-4088-9644-C730ADA58B7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26988"/>
            <a:ext cx="2256367" cy="12096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54278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  <p:sldLayoutId id="2147483709" r:id="rId12"/>
    <p:sldLayoutId id="2147483710" r:id="rId13"/>
  </p:sldLayoutIdLst>
  <p:txStyles>
    <p:titleStyle>
      <a:lvl1pPr algn="l" defTabSz="912813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+mj-lt"/>
          <a:ea typeface="+mj-ea"/>
          <a:cs typeface="+mj-cs"/>
        </a:defRPr>
      </a:lvl1pPr>
      <a:lvl2pPr algn="l" defTabSz="912813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Helvetica" pitchFamily="34" charset="0"/>
        </a:defRPr>
      </a:lvl2pPr>
      <a:lvl3pPr algn="l" defTabSz="912813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Helvetica" pitchFamily="34" charset="0"/>
        </a:defRPr>
      </a:lvl3pPr>
      <a:lvl4pPr algn="l" defTabSz="912813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Helvetica" pitchFamily="34" charset="0"/>
        </a:defRPr>
      </a:lvl4pPr>
      <a:lvl5pPr algn="l" defTabSz="912813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Helvetic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Helvetic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Helvetic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Helvetic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Helvetica" pitchFamily="34" charset="0"/>
        </a:defRPr>
      </a:lvl9pPr>
    </p:titleStyle>
    <p:bodyStyle>
      <a:lvl1pPr marL="450850" indent="-450850" algn="l" defTabSz="912813" rtl="0" eaLnBrk="0" fontAlgn="base" hangingPunct="0">
        <a:spcBef>
          <a:spcPct val="0"/>
        </a:spcBef>
        <a:spcAft>
          <a:spcPct val="50000"/>
        </a:spcAft>
        <a:buFont typeface="Webdings" panose="05030102010509060703" pitchFamily="18" charset="2"/>
        <a:buChar char="4"/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912813" indent="-282575" algn="l" defTabSz="912813" rtl="0" eaLnBrk="0" fontAlgn="base" hangingPunct="0">
        <a:spcBef>
          <a:spcPct val="0"/>
        </a:spcBef>
        <a:spcAft>
          <a:spcPct val="50000"/>
        </a:spcAft>
        <a:buClr>
          <a:schemeClr val="bg2"/>
        </a:buClr>
        <a:buFont typeface="Wingdings" panose="05000000000000000000" pitchFamily="2" charset="2"/>
        <a:buChar char="§"/>
        <a:defRPr sz="2800">
          <a:solidFill>
            <a:schemeClr val="tx1"/>
          </a:solidFill>
          <a:latin typeface="+mn-lt"/>
        </a:defRPr>
      </a:lvl2pPr>
      <a:lvl3pPr marL="1323975" indent="-228600" algn="l" defTabSz="912813" rtl="0" eaLnBrk="0" fontAlgn="base" hangingPunct="0">
        <a:spcBef>
          <a:spcPct val="0"/>
        </a:spcBef>
        <a:spcAft>
          <a:spcPct val="50000"/>
        </a:spcAft>
        <a:buChar char="•"/>
        <a:defRPr sz="2600">
          <a:solidFill>
            <a:schemeClr val="tx1"/>
          </a:solidFill>
          <a:latin typeface="+mn-lt"/>
        </a:defRPr>
      </a:lvl3pPr>
      <a:lvl4pPr marL="1731963" indent="-228600" algn="l" defTabSz="912813" rtl="0" eaLnBrk="0" fontAlgn="base" hangingPunct="0">
        <a:spcBef>
          <a:spcPct val="0"/>
        </a:spcBef>
        <a:spcAft>
          <a:spcPct val="50000"/>
        </a:spcAft>
        <a:buChar char="–"/>
        <a:defRPr sz="2600">
          <a:solidFill>
            <a:schemeClr val="tx1"/>
          </a:solidFill>
          <a:latin typeface="+mn-lt"/>
        </a:defRPr>
      </a:lvl4pPr>
      <a:lvl5pPr marL="2139950" indent="-228600" algn="l" defTabSz="912813" rtl="0" eaLnBrk="0" fontAlgn="base" hangingPunct="0">
        <a:spcBef>
          <a:spcPct val="0"/>
        </a:spcBef>
        <a:spcAft>
          <a:spcPct val="50000"/>
        </a:spcAft>
        <a:buChar char="»"/>
        <a:defRPr sz="2600">
          <a:solidFill>
            <a:schemeClr val="tx1"/>
          </a:solidFill>
          <a:latin typeface="+mn-lt"/>
        </a:defRPr>
      </a:lvl5pPr>
      <a:lvl6pPr marL="2597150" indent="-228600" algn="l" rtl="0" fontAlgn="base">
        <a:spcBef>
          <a:spcPct val="0"/>
        </a:spcBef>
        <a:spcAft>
          <a:spcPct val="50000"/>
        </a:spcAft>
        <a:buChar char="»"/>
        <a:defRPr sz="2600">
          <a:solidFill>
            <a:schemeClr val="tx1"/>
          </a:solidFill>
          <a:latin typeface="+mn-lt"/>
        </a:defRPr>
      </a:lvl6pPr>
      <a:lvl7pPr marL="3054350" indent="-228600" algn="l" rtl="0" fontAlgn="base">
        <a:spcBef>
          <a:spcPct val="0"/>
        </a:spcBef>
        <a:spcAft>
          <a:spcPct val="50000"/>
        </a:spcAft>
        <a:buChar char="»"/>
        <a:defRPr sz="2600">
          <a:solidFill>
            <a:schemeClr val="tx1"/>
          </a:solidFill>
          <a:latin typeface="+mn-lt"/>
        </a:defRPr>
      </a:lvl7pPr>
      <a:lvl8pPr marL="3511550" indent="-228600" algn="l" rtl="0" fontAlgn="base">
        <a:spcBef>
          <a:spcPct val="0"/>
        </a:spcBef>
        <a:spcAft>
          <a:spcPct val="50000"/>
        </a:spcAft>
        <a:buChar char="»"/>
        <a:defRPr sz="2600">
          <a:solidFill>
            <a:schemeClr val="tx1"/>
          </a:solidFill>
          <a:latin typeface="+mn-lt"/>
        </a:defRPr>
      </a:lvl8pPr>
      <a:lvl9pPr marL="3968750" indent="-228600" algn="l" rtl="0" fontAlgn="base">
        <a:spcBef>
          <a:spcPct val="0"/>
        </a:spcBef>
        <a:spcAft>
          <a:spcPct val="50000"/>
        </a:spcAft>
        <a:buChar char="»"/>
        <a:defRPr sz="26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 /><Relationship Id="rId1" Type="http://schemas.openxmlformats.org/officeDocument/2006/relationships/slideLayout" Target="../slideLayouts/slideLayout12.xml" 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8.xml" /><Relationship Id="rId2" Type="http://schemas.openxmlformats.org/officeDocument/2006/relationships/tags" Target="../tags/tag17.xml" /><Relationship Id="rId1" Type="http://schemas.openxmlformats.org/officeDocument/2006/relationships/tags" Target="../tags/tag16.xml" /><Relationship Id="rId4" Type="http://schemas.openxmlformats.org/officeDocument/2006/relationships/notesSlide" Target="../notesSlides/notesSlide8.xml" 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8.xml" /><Relationship Id="rId2" Type="http://schemas.openxmlformats.org/officeDocument/2006/relationships/tags" Target="../tags/tag19.xml" /><Relationship Id="rId1" Type="http://schemas.openxmlformats.org/officeDocument/2006/relationships/tags" Target="../tags/tag18.xml" /><Relationship Id="rId4" Type="http://schemas.openxmlformats.org/officeDocument/2006/relationships/notesSlide" Target="../notesSlides/notesSlide9.xml" 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8.xml" /><Relationship Id="rId2" Type="http://schemas.openxmlformats.org/officeDocument/2006/relationships/tags" Target="../tags/tag20.xml" /><Relationship Id="rId1" Type="http://schemas.openxmlformats.org/officeDocument/2006/relationships/vmlDrawing" Target="../drawings/vmlDrawing1.vml" /><Relationship Id="rId6" Type="http://schemas.openxmlformats.org/officeDocument/2006/relationships/image" Target="../media/image5.emf" /><Relationship Id="rId5" Type="http://schemas.openxmlformats.org/officeDocument/2006/relationships/oleObject" Target="../embeddings/oleObject1.bin" /><Relationship Id="rId4" Type="http://schemas.openxmlformats.org/officeDocument/2006/relationships/notesSlide" Target="../notesSlides/notesSlide10.xml" 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8.xml" /><Relationship Id="rId2" Type="http://schemas.openxmlformats.org/officeDocument/2006/relationships/tags" Target="../tags/tag21.xml" /><Relationship Id="rId1" Type="http://schemas.openxmlformats.org/officeDocument/2006/relationships/vmlDrawing" Target="../drawings/vmlDrawing2.vml" /><Relationship Id="rId6" Type="http://schemas.openxmlformats.org/officeDocument/2006/relationships/image" Target="../media/image6.emf" /><Relationship Id="rId5" Type="http://schemas.openxmlformats.org/officeDocument/2006/relationships/oleObject" Target="../embeddings/oleObject2.bin" /><Relationship Id="rId4" Type="http://schemas.openxmlformats.org/officeDocument/2006/relationships/notesSlide" Target="../notesSlides/notesSlide11.xml" 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8.xml" /><Relationship Id="rId2" Type="http://schemas.openxmlformats.org/officeDocument/2006/relationships/tags" Target="../tags/tag22.xml" /><Relationship Id="rId1" Type="http://schemas.openxmlformats.org/officeDocument/2006/relationships/vmlDrawing" Target="../drawings/vmlDrawing3.vml" /><Relationship Id="rId6" Type="http://schemas.openxmlformats.org/officeDocument/2006/relationships/image" Target="../media/image7.emf" /><Relationship Id="rId5" Type="http://schemas.openxmlformats.org/officeDocument/2006/relationships/oleObject" Target="../embeddings/oleObject3.bin" /><Relationship Id="rId4" Type="http://schemas.openxmlformats.org/officeDocument/2006/relationships/notesSlide" Target="../notesSlides/notesSlide12.xml" 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8.xml" /><Relationship Id="rId2" Type="http://schemas.openxmlformats.org/officeDocument/2006/relationships/tags" Target="../tags/tag24.xml" /><Relationship Id="rId1" Type="http://schemas.openxmlformats.org/officeDocument/2006/relationships/tags" Target="../tags/tag23.xml" /><Relationship Id="rId4" Type="http://schemas.openxmlformats.org/officeDocument/2006/relationships/notesSlide" Target="../notesSlides/notesSlide13.xml" 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8.xml" /><Relationship Id="rId2" Type="http://schemas.openxmlformats.org/officeDocument/2006/relationships/tags" Target="../tags/tag26.xml" /><Relationship Id="rId1" Type="http://schemas.openxmlformats.org/officeDocument/2006/relationships/tags" Target="../tags/tag25.xml" /><Relationship Id="rId4" Type="http://schemas.openxmlformats.org/officeDocument/2006/relationships/notesSlide" Target="../notesSlides/notesSlide14.xml" 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8.xml" /><Relationship Id="rId2" Type="http://schemas.openxmlformats.org/officeDocument/2006/relationships/tags" Target="../tags/tag27.xml" /><Relationship Id="rId1" Type="http://schemas.openxmlformats.org/officeDocument/2006/relationships/vmlDrawing" Target="../drawings/vmlDrawing4.vml" /><Relationship Id="rId6" Type="http://schemas.openxmlformats.org/officeDocument/2006/relationships/image" Target="../media/image8.emf" /><Relationship Id="rId5" Type="http://schemas.openxmlformats.org/officeDocument/2006/relationships/oleObject" Target="../embeddings/oleObject4.bin" /><Relationship Id="rId4" Type="http://schemas.openxmlformats.org/officeDocument/2006/relationships/notesSlide" Target="../notesSlides/notesSlide15.xml" 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8.xml" /><Relationship Id="rId2" Type="http://schemas.openxmlformats.org/officeDocument/2006/relationships/tags" Target="../tags/tag28.xml" /><Relationship Id="rId1" Type="http://schemas.openxmlformats.org/officeDocument/2006/relationships/vmlDrawing" Target="../drawings/vmlDrawing5.vml" /><Relationship Id="rId6" Type="http://schemas.openxmlformats.org/officeDocument/2006/relationships/image" Target="../media/image9.emf" /><Relationship Id="rId5" Type="http://schemas.openxmlformats.org/officeDocument/2006/relationships/oleObject" Target="../embeddings/oleObject5.bin" /><Relationship Id="rId4" Type="http://schemas.openxmlformats.org/officeDocument/2006/relationships/notesSlide" Target="../notesSlides/notesSlide16.xml" 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8.xml" /><Relationship Id="rId2" Type="http://schemas.openxmlformats.org/officeDocument/2006/relationships/tags" Target="../tags/tag29.xml" /><Relationship Id="rId1" Type="http://schemas.openxmlformats.org/officeDocument/2006/relationships/vmlDrawing" Target="../drawings/vmlDrawing6.vml" /><Relationship Id="rId6" Type="http://schemas.openxmlformats.org/officeDocument/2006/relationships/image" Target="../media/image10.emf" /><Relationship Id="rId5" Type="http://schemas.openxmlformats.org/officeDocument/2006/relationships/oleObject" Target="../embeddings/oleObject6.bin" /><Relationship Id="rId4" Type="http://schemas.openxmlformats.org/officeDocument/2006/relationships/notesSlide" Target="../notesSlides/notesSlide17.xml" 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 /><Relationship Id="rId2" Type="http://schemas.openxmlformats.org/officeDocument/2006/relationships/image" Target="../media/image2.png" /><Relationship Id="rId1" Type="http://schemas.openxmlformats.org/officeDocument/2006/relationships/slideLayout" Target="../slideLayouts/slideLayout12.xml" 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8.xml" /><Relationship Id="rId2" Type="http://schemas.openxmlformats.org/officeDocument/2006/relationships/tags" Target="../tags/tag31.xml" /><Relationship Id="rId1" Type="http://schemas.openxmlformats.org/officeDocument/2006/relationships/tags" Target="../tags/tag30.xml" /><Relationship Id="rId4" Type="http://schemas.openxmlformats.org/officeDocument/2006/relationships/notesSlide" Target="../notesSlides/notesSlide18.xml" 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8.xml" /><Relationship Id="rId2" Type="http://schemas.openxmlformats.org/officeDocument/2006/relationships/tags" Target="../tags/tag33.xml" /><Relationship Id="rId1" Type="http://schemas.openxmlformats.org/officeDocument/2006/relationships/tags" Target="../tags/tag32.xml" /><Relationship Id="rId4" Type="http://schemas.openxmlformats.org/officeDocument/2006/relationships/notesSlide" Target="../notesSlides/notesSlide19.xml" 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8.xml" /><Relationship Id="rId2" Type="http://schemas.openxmlformats.org/officeDocument/2006/relationships/tags" Target="../tags/tag34.xml" /><Relationship Id="rId1" Type="http://schemas.openxmlformats.org/officeDocument/2006/relationships/vmlDrawing" Target="../drawings/vmlDrawing7.vml" /><Relationship Id="rId6" Type="http://schemas.openxmlformats.org/officeDocument/2006/relationships/image" Target="../media/image11.emf" /><Relationship Id="rId5" Type="http://schemas.openxmlformats.org/officeDocument/2006/relationships/oleObject" Target="../embeddings/oleObject7.bin" /><Relationship Id="rId4" Type="http://schemas.openxmlformats.org/officeDocument/2006/relationships/notesSlide" Target="../notesSlides/notesSlide20.xml" 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8.xml" /><Relationship Id="rId2" Type="http://schemas.openxmlformats.org/officeDocument/2006/relationships/tags" Target="../tags/tag2.xml" /><Relationship Id="rId1" Type="http://schemas.openxmlformats.org/officeDocument/2006/relationships/tags" Target="../tags/tag1.xml" /><Relationship Id="rId4" Type="http://schemas.openxmlformats.org/officeDocument/2006/relationships/notesSlide" Target="../notesSlides/notesSlide1.xml" 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8.xml" /><Relationship Id="rId2" Type="http://schemas.openxmlformats.org/officeDocument/2006/relationships/tags" Target="../tags/tag4.xml" /><Relationship Id="rId1" Type="http://schemas.openxmlformats.org/officeDocument/2006/relationships/tags" Target="../tags/tag3.xml" /><Relationship Id="rId4" Type="http://schemas.openxmlformats.org/officeDocument/2006/relationships/notesSlide" Target="../notesSlides/notesSlide2.xml" 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5.xml" /><Relationship Id="rId2" Type="http://schemas.openxmlformats.org/officeDocument/2006/relationships/tags" Target="../tags/tag6.xml" /><Relationship Id="rId1" Type="http://schemas.openxmlformats.org/officeDocument/2006/relationships/tags" Target="../tags/tag5.xml" /><Relationship Id="rId4" Type="http://schemas.openxmlformats.org/officeDocument/2006/relationships/notesSlide" Target="../notesSlides/notesSlide3.xml" 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8.xml" /><Relationship Id="rId2" Type="http://schemas.openxmlformats.org/officeDocument/2006/relationships/tags" Target="../tags/tag8.xml" /><Relationship Id="rId1" Type="http://schemas.openxmlformats.org/officeDocument/2006/relationships/tags" Target="../tags/tag7.xml" /><Relationship Id="rId4" Type="http://schemas.openxmlformats.org/officeDocument/2006/relationships/notesSlide" Target="../notesSlides/notesSlide4.xml" 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11.xml" /><Relationship Id="rId2" Type="http://schemas.openxmlformats.org/officeDocument/2006/relationships/tags" Target="../tags/tag10.xml" /><Relationship Id="rId1" Type="http://schemas.openxmlformats.org/officeDocument/2006/relationships/tags" Target="../tags/tag9.xml" /><Relationship Id="rId5" Type="http://schemas.openxmlformats.org/officeDocument/2006/relationships/notesSlide" Target="../notesSlides/notesSlide5.xml" /><Relationship Id="rId4" Type="http://schemas.openxmlformats.org/officeDocument/2006/relationships/slideLayout" Target="../slideLayouts/slideLayout18.xml" 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8.xml" /><Relationship Id="rId2" Type="http://schemas.openxmlformats.org/officeDocument/2006/relationships/tags" Target="../tags/tag13.xml" /><Relationship Id="rId1" Type="http://schemas.openxmlformats.org/officeDocument/2006/relationships/tags" Target="../tags/tag12.xml" /><Relationship Id="rId5" Type="http://schemas.openxmlformats.org/officeDocument/2006/relationships/image" Target="../media/image4.emf" /><Relationship Id="rId4" Type="http://schemas.openxmlformats.org/officeDocument/2006/relationships/notesSlide" Target="../notesSlides/notesSlide6.xml" 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8.xml" /><Relationship Id="rId2" Type="http://schemas.openxmlformats.org/officeDocument/2006/relationships/tags" Target="../tags/tag15.xml" /><Relationship Id="rId1" Type="http://schemas.openxmlformats.org/officeDocument/2006/relationships/tags" Target="../tags/tag14.xml" /><Relationship Id="rId4" Type="http://schemas.openxmlformats.org/officeDocument/2006/relationships/notesSlide" Target="../notesSlides/notesSlide7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" name="Rectangle"/>
          <p:cNvSpPr/>
          <p:nvPr/>
        </p:nvSpPr>
        <p:spPr>
          <a:xfrm>
            <a:off x="-23070" y="-30330"/>
            <a:ext cx="12238140" cy="6918660"/>
          </a:xfrm>
          <a:prstGeom prst="rect">
            <a:avLst/>
          </a:prstGeom>
          <a:solidFill>
            <a:srgbClr val="124A80"/>
          </a:solidFill>
          <a:ln w="12700">
            <a:miter lim="400000"/>
          </a:ln>
        </p:spPr>
        <p:txBody>
          <a:bodyPr lIns="25400" tIns="25400" rIns="25400" bIns="25400" anchor="ctr"/>
          <a:lstStyle/>
          <a:p>
            <a:pPr defTabSz="825500">
              <a:defRPr sz="64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3200"/>
          </a:p>
        </p:txBody>
      </p:sp>
      <p:pic>
        <p:nvPicPr>
          <p:cNvPr id="346" name="Image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97714" y="2652203"/>
            <a:ext cx="6796572" cy="1553595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>
            <a:extLst>
              <a:ext uri="{FF2B5EF4-FFF2-40B4-BE49-F238E27FC236}">
                <a16:creationId xmlns:a16="http://schemas.microsoft.com/office/drawing/2014/main" id="{192F7C62-A3A2-48A9-899B-22DFA0ABD6A0}"/>
              </a:ext>
            </a:extLst>
          </p:cNvPr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248621" y="169632"/>
            <a:ext cx="9597016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>
            <a:lvl1pPr defTabSz="8953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8953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8953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8953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8953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pt-BR" altLang="pt-BR" sz="2800" b="1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IV - Simplificação da legislação e de procedimentos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pt-BR" altLang="pt-BR" sz="2800" b="1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Revisão das Regras de Retenção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72BA41BD-FC16-4608-BCAA-FA18DA019C63}"/>
              </a:ext>
            </a:extLst>
          </p:cNvPr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015107" y="2032916"/>
            <a:ext cx="10066713" cy="3813865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>
            <a:spAutoFit/>
          </a:bodyPr>
          <a:lstStyle>
            <a:lvl1pPr marL="304800" indent="-304800" defTabSz="1100138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644525" indent="-133350" defTabSz="1100138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100138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100138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100138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100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100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100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100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algn="just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pt-BR" altLang="pt-BR" sz="1600" b="1" dirty="0"/>
              <a:t>Contexto</a:t>
            </a:r>
            <a:r>
              <a:rPr lang="pt-BR" altLang="pt-BR" sz="1600" dirty="0"/>
              <a:t>: </a:t>
            </a:r>
          </a:p>
          <a:p>
            <a:pPr marL="342900" indent="-342900" algn="just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pt-BR" altLang="pt-BR" sz="1600" dirty="0"/>
              <a:t>Atualmente as regras de retenção do ISS pelos tomadores de serviços são confusas e dispersas (estão estabelecidas em 22 incisos do art. 14 da Lei 691/84, mais as Leis 1.044/1987 e 2.538/1997)</a:t>
            </a:r>
          </a:p>
          <a:p>
            <a:pPr marL="342900" indent="-342900" algn="just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endParaRPr lang="pt-BR" altLang="pt-BR" sz="1600" dirty="0"/>
          </a:p>
          <a:p>
            <a:pPr marL="0" indent="0" algn="just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pt-BR" altLang="pt-BR" sz="1600" b="1" dirty="0"/>
              <a:t>Objetivos</a:t>
            </a:r>
            <a:r>
              <a:rPr lang="pt-BR" altLang="pt-BR" sz="1600" dirty="0"/>
              <a:t>: </a:t>
            </a:r>
          </a:p>
          <a:p>
            <a:pPr marL="342900" indent="-342900" algn="just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pt-BR" altLang="pt-BR" sz="1600" dirty="0"/>
              <a:t>Simplificar regras e reduzir de custos operacionais</a:t>
            </a:r>
          </a:p>
          <a:p>
            <a:pPr marL="342900" indent="-342900" algn="just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endParaRPr lang="pt-BR" altLang="pt-BR" sz="1600" dirty="0"/>
          </a:p>
          <a:p>
            <a:pPr marL="0" indent="0" algn="just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pt-BR" altLang="pt-BR" sz="1600" b="1" dirty="0"/>
              <a:t>Aplicação</a:t>
            </a:r>
            <a:r>
              <a:rPr lang="pt-BR" altLang="pt-BR" sz="1600" dirty="0"/>
              <a:t>: </a:t>
            </a:r>
          </a:p>
          <a:p>
            <a:pPr marL="342900" indent="-342900" algn="just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pt-BR" altLang="pt-BR" sz="1600" dirty="0"/>
              <a:t>Revoga diversas hipóteses de retenção e consolida todas as regras num único artigo do CTM</a:t>
            </a:r>
          </a:p>
          <a:p>
            <a:pPr marL="342900" indent="-342900" algn="just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pt-BR" altLang="pt-BR" sz="1600" dirty="0"/>
              <a:t>Automação das novas regras no sistema da Nota Carioca, de forma a evitar erros de preenchimento por parte dos contribuintes</a:t>
            </a:r>
          </a:p>
          <a:p>
            <a:pPr marL="342900" indent="-342900" algn="just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endParaRPr lang="pt-BR" altLang="pt-BR" sz="1600" b="1" dirty="0"/>
          </a:p>
          <a:p>
            <a:pPr marL="0" indent="0" algn="just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pt-BR" altLang="pt-BR" sz="1600" b="1" dirty="0"/>
              <a:t>Potencial impacto na receita do município</a:t>
            </a:r>
            <a:r>
              <a:rPr lang="pt-BR" altLang="pt-BR" sz="1600" dirty="0"/>
              <a:t>: R$ 400 mi nos próximos 4 anos (R$ 100 mi ao ano)</a:t>
            </a: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>
            <a:extLst>
              <a:ext uri="{FF2B5EF4-FFF2-40B4-BE49-F238E27FC236}">
                <a16:creationId xmlns:a16="http://schemas.microsoft.com/office/drawing/2014/main" id="{192F7C62-A3A2-48A9-899B-22DFA0ABD6A0}"/>
              </a:ext>
            </a:extLst>
          </p:cNvPr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419004" y="169633"/>
            <a:ext cx="9368443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>
            <a:lvl1pPr defTabSz="8953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8953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8953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8953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8953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pt-BR" altLang="pt-BR" sz="2800" b="1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IV - Simplificação da legislação e de procedimentos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pt-BR" altLang="pt-BR" sz="2800" b="1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Simplificação das Regras das Taxas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2BA41BD-FC16-4608-BCAA-FA18DA019C63}"/>
              </a:ext>
            </a:extLst>
          </p:cNvPr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062643" y="1631134"/>
            <a:ext cx="10066713" cy="4607928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>
            <a:spAutoFit/>
          </a:bodyPr>
          <a:lstStyle>
            <a:lvl1pPr marL="304800" indent="-304800" defTabSz="1100138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644525" indent="-133350" defTabSz="1100138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100138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100138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100138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100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100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100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100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algn="just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pt-BR" altLang="pt-BR" sz="1600" b="1" dirty="0"/>
              <a:t>Contexto</a:t>
            </a:r>
            <a:r>
              <a:rPr lang="pt-BR" altLang="pt-BR" sz="1600" dirty="0"/>
              <a:t>: </a:t>
            </a:r>
          </a:p>
          <a:p>
            <a:pPr algn="just" fontAlgn="base"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pt-BR" altLang="pt-BR" sz="1600" dirty="0"/>
              <a:t>O atual procedimento de cobrança de taxas é complexo e gera custos operacionais de cobrança do contribuinte </a:t>
            </a:r>
            <a:r>
              <a:rPr lang="pt-BR" altLang="pt-BR" sz="1600" i="1" dirty="0"/>
              <a:t>a posteriori</a:t>
            </a:r>
            <a:r>
              <a:rPr lang="pt-BR" altLang="pt-BR" sz="1600" dirty="0"/>
              <a:t>, possibilitando inadimplências. Esta simplificação nas regras seguirá o mesmo caminho que casos de sucesso operacional do Governo Federal (emissão de passaportes) e Estadual (vistoria de veículos), nos quais não há sequer o agendamento do serviço sem pagamento prévio da taxa.</a:t>
            </a:r>
          </a:p>
          <a:p>
            <a:pPr marL="0" indent="0" algn="just" fontAlgn="base">
              <a:spcBef>
                <a:spcPts val="600"/>
              </a:spcBef>
              <a:spcAft>
                <a:spcPct val="0"/>
              </a:spcAft>
            </a:pPr>
            <a:endParaRPr lang="pt-BR" altLang="pt-BR" sz="1600" dirty="0"/>
          </a:p>
          <a:p>
            <a:pPr marL="0" indent="0" algn="just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pt-BR" altLang="pt-BR" sz="1600" b="1" dirty="0"/>
              <a:t>Objetivos</a:t>
            </a:r>
            <a:r>
              <a:rPr lang="pt-BR" altLang="pt-BR" sz="1600" dirty="0"/>
              <a:t>: </a:t>
            </a:r>
          </a:p>
          <a:p>
            <a:pPr marL="342900" indent="-342900" algn="just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pt-BR" altLang="pt-BR" sz="1600" dirty="0"/>
              <a:t>Simplificar as regras de cobrança das taxas de poder de polícia, sem aumento da carga tributária, fixando em Lei a necessidade do pagamento prévio.</a:t>
            </a:r>
          </a:p>
          <a:p>
            <a:pPr marL="342900" indent="-342900" algn="just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endParaRPr lang="pt-BR" altLang="pt-BR" sz="1600" dirty="0"/>
          </a:p>
          <a:p>
            <a:pPr marL="0" indent="0" algn="just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pt-BR" altLang="pt-BR" sz="1600" b="1" dirty="0"/>
              <a:t>Aplicação</a:t>
            </a:r>
            <a:r>
              <a:rPr lang="pt-BR" altLang="pt-BR" sz="1600" dirty="0"/>
              <a:t>: </a:t>
            </a:r>
          </a:p>
          <a:p>
            <a:pPr marL="342900" indent="-342900" algn="just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pt-BR" altLang="pt-BR" sz="1600" dirty="0"/>
              <a:t>Contribuinte paga a taxa previamente e não haverá mais desdobramentos de cobrança</a:t>
            </a:r>
          </a:p>
          <a:p>
            <a:pPr marL="342900" indent="-342900" algn="just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pt-BR" altLang="pt-BR" sz="1600" dirty="0"/>
              <a:t>Arrecadação poderá ser beneficiada por ações de fiscalização e multas aplicadas aos contribuintes não licenciados ou não autorizados</a:t>
            </a:r>
          </a:p>
          <a:p>
            <a:pPr marL="0" indent="0" algn="just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pt-BR" altLang="pt-BR" sz="1600" b="1" dirty="0"/>
          </a:p>
          <a:p>
            <a:pPr marL="0" indent="0" algn="just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pt-BR" altLang="pt-BR" sz="1600" b="1" dirty="0"/>
              <a:t>Potencial impacto na receita do município</a:t>
            </a:r>
            <a:r>
              <a:rPr lang="pt-BR" altLang="pt-BR" sz="1600" dirty="0"/>
              <a:t>: R$ 20 mi nos próximos 4 anos (R$ 5 mi ao ano)</a:t>
            </a:r>
          </a:p>
        </p:txBody>
      </p:sp>
    </p:spTree>
    <p:extLst>
      <p:ext uri="{BB962C8B-B14F-4D97-AF65-F5344CB8AC3E}">
        <p14:creationId xmlns:p14="http://schemas.microsoft.com/office/powerpoint/2010/main" val="1212171562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>
            <a:extLst>
              <a:ext uri="{FF2B5EF4-FFF2-40B4-BE49-F238E27FC236}">
                <a16:creationId xmlns:a16="http://schemas.microsoft.com/office/drawing/2014/main" id="{192F7C62-A3A2-48A9-899B-22DFA0ABD6A0}"/>
              </a:ext>
            </a:extLst>
          </p:cNvPr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419004" y="169633"/>
            <a:ext cx="9368443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>
            <a:lvl1pPr defTabSz="8953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8953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8953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8953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8953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pt-BR" altLang="pt-BR" sz="2800" b="1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IV - Simplificação da legislação e de procedimentos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pt-BR" altLang="pt-BR" sz="2800" b="1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Simplificação das Regras das Taxas</a:t>
            </a:r>
          </a:p>
        </p:txBody>
      </p:sp>
      <p:graphicFrame>
        <p:nvGraphicFramePr>
          <p:cNvPr id="2" name="Objeto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5658832"/>
              </p:ext>
            </p:extLst>
          </p:nvPr>
        </p:nvGraphicFramePr>
        <p:xfrm>
          <a:off x="1201320" y="1369763"/>
          <a:ext cx="9874998" cy="50863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" name="Planilha" r:id="rId5" imgW="11687175" imgH="6019800" progId="Excel.Sheet.12">
                  <p:embed/>
                </p:oleObj>
              </mc:Choice>
              <mc:Fallback>
                <p:oleObj name="Planilha" r:id="rId5" imgW="11687175" imgH="6019800" progId="Excel.Sheet.12">
                  <p:embed/>
                  <p:pic>
                    <p:nvPicPr>
                      <p:cNvPr id="2" name="Objeto 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201320" y="1369763"/>
                        <a:ext cx="9874998" cy="508638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58863612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>
            <a:extLst>
              <a:ext uri="{FF2B5EF4-FFF2-40B4-BE49-F238E27FC236}">
                <a16:creationId xmlns:a16="http://schemas.microsoft.com/office/drawing/2014/main" id="{192F7C62-A3A2-48A9-899B-22DFA0ABD6A0}"/>
              </a:ext>
            </a:extLst>
          </p:cNvPr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419004" y="169633"/>
            <a:ext cx="9368443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>
            <a:lvl1pPr defTabSz="8953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8953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8953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8953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8953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pt-BR" altLang="pt-BR" sz="2800" b="1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IV - Simplificação da legislação e de procedimentos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pt-BR" altLang="pt-BR" sz="2800" b="1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Simplificação das Regras das Taxas</a:t>
            </a:r>
          </a:p>
        </p:txBody>
      </p:sp>
      <p:graphicFrame>
        <p:nvGraphicFramePr>
          <p:cNvPr id="3" name="Obje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48223128"/>
              </p:ext>
            </p:extLst>
          </p:nvPr>
        </p:nvGraphicFramePr>
        <p:xfrm>
          <a:off x="1468738" y="1396295"/>
          <a:ext cx="9728349" cy="53279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" name="Planilha" r:id="rId5" imgW="11687175" imgH="6400800" progId="Excel.Sheet.12">
                  <p:embed/>
                </p:oleObj>
              </mc:Choice>
              <mc:Fallback>
                <p:oleObj name="Planilha" r:id="rId5" imgW="11687175" imgH="6400800" progId="Excel.Sheet.12">
                  <p:embed/>
                  <p:pic>
                    <p:nvPicPr>
                      <p:cNvPr id="3" name="Objeto 2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468738" y="1396295"/>
                        <a:ext cx="9728349" cy="532799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00165439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>
            <a:extLst>
              <a:ext uri="{FF2B5EF4-FFF2-40B4-BE49-F238E27FC236}">
                <a16:creationId xmlns:a16="http://schemas.microsoft.com/office/drawing/2014/main" id="{192F7C62-A3A2-48A9-899B-22DFA0ABD6A0}"/>
              </a:ext>
            </a:extLst>
          </p:cNvPr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419004" y="169633"/>
            <a:ext cx="9368443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>
            <a:lvl1pPr defTabSz="8953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8953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8953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8953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8953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pt-BR" altLang="pt-BR" sz="2800" b="1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IV - Simplificação da legislação e de procedimentos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pt-BR" altLang="pt-BR" sz="2800" b="1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Simplificação das Regras das Taxas</a:t>
            </a:r>
          </a:p>
        </p:txBody>
      </p:sp>
      <p:graphicFrame>
        <p:nvGraphicFramePr>
          <p:cNvPr id="2" name="Objeto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12999472"/>
              </p:ext>
            </p:extLst>
          </p:nvPr>
        </p:nvGraphicFramePr>
        <p:xfrm>
          <a:off x="1572255" y="1391179"/>
          <a:ext cx="9521315" cy="52534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3" name="Planilha" r:id="rId5" imgW="11687175" imgH="6448425" progId="Excel.Sheet.12">
                  <p:embed/>
                </p:oleObj>
              </mc:Choice>
              <mc:Fallback>
                <p:oleObj name="Planilha" r:id="rId5" imgW="11687175" imgH="6448425" progId="Excel.Sheet.12">
                  <p:embed/>
                  <p:pic>
                    <p:nvPicPr>
                      <p:cNvPr id="2" name="Objeto 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72255" y="1391179"/>
                        <a:ext cx="9521315" cy="525340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31978862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>
            <a:extLst>
              <a:ext uri="{FF2B5EF4-FFF2-40B4-BE49-F238E27FC236}">
                <a16:creationId xmlns:a16="http://schemas.microsoft.com/office/drawing/2014/main" id="{145340A9-E876-4A68-A81A-AA7DD4A2D02F}"/>
              </a:ext>
            </a:extLst>
          </p:cNvPr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287714" y="385763"/>
            <a:ext cx="7272337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>
            <a:lvl1pPr defTabSz="8953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8953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8953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8953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8953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pt-BR" altLang="pt-BR" sz="2800" b="1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V - Revisão dos Benefícios Fiscais de ISS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2BA41BD-FC16-4608-BCAA-FA18DA019C63}"/>
              </a:ext>
            </a:extLst>
          </p:cNvPr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062643" y="1728116"/>
            <a:ext cx="10066713" cy="4607928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>
            <a:spAutoFit/>
          </a:bodyPr>
          <a:lstStyle>
            <a:lvl1pPr marL="304800" indent="-304800" defTabSz="1100138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644525" indent="-133350" defTabSz="1100138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100138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100138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100138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100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100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100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100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algn="just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pt-BR" altLang="pt-BR" sz="1600" b="1" dirty="0"/>
              <a:t>Contexto</a:t>
            </a:r>
            <a:r>
              <a:rPr lang="pt-BR" altLang="pt-BR" sz="1600" dirty="0"/>
              <a:t>: </a:t>
            </a:r>
          </a:p>
          <a:p>
            <a:pPr algn="just" fontAlgn="base"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pt-BR" altLang="pt-BR" sz="1600" dirty="0"/>
              <a:t>O CTM contém benefícios fiscais estabelecidos desde o início de sua vigência que jamais foram reavaliados, gerando renúncia de receitas que não se justificam, sem contrapartida para os munícipes e para os cofres públicos. Além disso, os benefícios fiscais a serem revistos </a:t>
            </a:r>
            <a:r>
              <a:rPr lang="pt-BR" altLang="pt-BR" sz="1600" b="1" dirty="0"/>
              <a:t>não podem ser usufruídos pelos optantes do Simples Nacional, que representam 70% dos contribuintes do ISS</a:t>
            </a:r>
            <a:r>
              <a:rPr lang="pt-BR" altLang="pt-BR" sz="1600" dirty="0"/>
              <a:t> do MRJ.</a:t>
            </a:r>
          </a:p>
          <a:p>
            <a:pPr algn="just" fontAlgn="base"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pt-BR" altLang="pt-BR" sz="1600" dirty="0"/>
          </a:p>
          <a:p>
            <a:pPr marL="0" indent="0" algn="just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pt-BR" altLang="pt-BR" sz="1600" b="1" dirty="0"/>
              <a:t>Objetivos</a:t>
            </a:r>
            <a:r>
              <a:rPr lang="pt-BR" altLang="pt-BR" sz="1600" dirty="0"/>
              <a:t>: </a:t>
            </a:r>
          </a:p>
          <a:p>
            <a:pPr marL="342900" indent="-342900" algn="just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pt-BR" altLang="pt-BR" sz="1600" dirty="0"/>
              <a:t>Reduzir em 20% as renúncias fiscais do ISS.</a:t>
            </a:r>
          </a:p>
          <a:p>
            <a:pPr marL="342900" indent="-342900" algn="just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endParaRPr lang="pt-BR" altLang="pt-BR" sz="1600" dirty="0"/>
          </a:p>
          <a:p>
            <a:pPr marL="0" indent="0" algn="just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pt-BR" altLang="pt-BR" sz="1600" b="1" dirty="0"/>
              <a:t>Aplicação</a:t>
            </a:r>
            <a:r>
              <a:rPr lang="pt-BR" altLang="pt-BR" sz="1600" dirty="0"/>
              <a:t>: </a:t>
            </a:r>
          </a:p>
          <a:p>
            <a:pPr marL="342900" indent="-342900" algn="just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pt-BR" altLang="pt-BR" sz="1600" dirty="0"/>
              <a:t>Os benefícios revistos ocorrem por redução de alíquota no art. 33, II, da Lei 691/1984 ou através de Leis específicas.</a:t>
            </a:r>
          </a:p>
          <a:p>
            <a:pPr marL="342900" indent="-342900" algn="just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endParaRPr lang="pt-BR" altLang="pt-BR" sz="1600" b="1" dirty="0"/>
          </a:p>
          <a:p>
            <a:pPr marL="0" indent="0" algn="just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pt-BR" altLang="pt-BR" sz="1600" b="1" dirty="0"/>
              <a:t>Potencial impacto na receita do município</a:t>
            </a:r>
            <a:r>
              <a:rPr lang="pt-BR" altLang="pt-BR" sz="1600" dirty="0"/>
              <a:t>: R$ 206 mi ao ano para a redução de renúncias nas alíquotas, R$17 mi ao ano para a revogação das compensações de ISS e R$ 7,6 mi ao ano com a revogação das isenções.</a:t>
            </a:r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2BA41BD-FC16-4608-BCAA-FA18DA019C63}"/>
              </a:ext>
            </a:extLst>
          </p:cNvPr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998482" y="1633905"/>
            <a:ext cx="10066713" cy="3579954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>
            <a:spAutoFit/>
          </a:bodyPr>
          <a:lstStyle>
            <a:lvl1pPr marL="304800" indent="-304800" defTabSz="1100138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644525" indent="-133350" defTabSz="1100138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100138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100138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100138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100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100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100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100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algn="just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pt-BR" altLang="pt-BR" sz="1600" b="1" dirty="0"/>
              <a:t>Contexto</a:t>
            </a:r>
            <a:r>
              <a:rPr lang="pt-BR" altLang="pt-BR" sz="1600" dirty="0"/>
              <a:t>: </a:t>
            </a:r>
          </a:p>
          <a:p>
            <a:pPr marL="342900" indent="-342900" algn="just" fontAlgn="base">
              <a:spcBef>
                <a:spcPct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pt-BR" sz="1600" dirty="0"/>
              <a:t>Linearmente, as atividades que usufruem de alíquota inferior a 5% terão o benefício reduzido em 20%. Assim, atividades tributadas a 2% passarão para 2,6% e atividades tributadas a 3% passarão a ser tributadas a 3,4%.</a:t>
            </a:r>
          </a:p>
          <a:p>
            <a:pPr marL="0" indent="0" algn="just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pt-BR" altLang="pt-BR" sz="1600" b="1" dirty="0"/>
              <a:t>Objetivos</a:t>
            </a:r>
            <a:r>
              <a:rPr lang="pt-BR" altLang="pt-BR" sz="1600" dirty="0"/>
              <a:t>: </a:t>
            </a:r>
          </a:p>
          <a:p>
            <a:pPr marL="342900" indent="-342900" algn="just" fontAlgn="base">
              <a:spcBef>
                <a:spcPct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pt-BR" sz="1600" dirty="0"/>
              <a:t>Aumento da arrecadação sem penalizar diretamente nenhuma atividade. Posteriormente, cada alíquota beneficiada será reavaliada. </a:t>
            </a:r>
          </a:p>
          <a:p>
            <a:pPr marL="342900" indent="-342900" algn="just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endParaRPr lang="pt-BR" altLang="pt-BR" sz="1600" dirty="0"/>
          </a:p>
          <a:p>
            <a:pPr marL="0" indent="0" algn="just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pt-BR" altLang="pt-BR" sz="1600" b="1" dirty="0"/>
              <a:t>Aplicação</a:t>
            </a:r>
            <a:r>
              <a:rPr lang="pt-BR" altLang="pt-BR" sz="1600" dirty="0"/>
              <a:t>: </a:t>
            </a:r>
          </a:p>
          <a:p>
            <a:pPr marL="342900" indent="-342900" algn="just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pt-BR" altLang="pt-BR" sz="1600" dirty="0"/>
              <a:t>Os benefícios padronizados ocorrem por alteração de alíquotas no art. 33, II, da Lei 691/1984</a:t>
            </a:r>
          </a:p>
          <a:p>
            <a:pPr marL="342900" indent="-342900" algn="just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endParaRPr lang="pt-BR" altLang="pt-BR" sz="1600" b="1" dirty="0"/>
          </a:p>
          <a:p>
            <a:pPr marL="0" indent="0" algn="just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pt-BR" altLang="pt-BR" sz="1600" b="1" dirty="0"/>
              <a:t>Potencial impacto na receita do município</a:t>
            </a:r>
            <a:r>
              <a:rPr lang="pt-BR" altLang="pt-BR" sz="1600" dirty="0"/>
              <a:t>: R$ 206 mi/ano</a:t>
            </a: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5E3CE6C7-11FC-47A7-88F3-9DB43DC112EA}"/>
              </a:ext>
            </a:extLst>
          </p:cNvPr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345903" y="153007"/>
            <a:ext cx="7272337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>
            <a:lvl1pPr defTabSz="8953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8953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8953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8953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8953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pt-BR" altLang="pt-BR" sz="2800" b="1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V - Revisão dos Benefícios Fiscais de ISS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pt-BR" altLang="pt-BR" sz="2800" b="1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Redução no Benefício das Alíquotas</a:t>
            </a:r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>
            <a:extLst>
              <a:ext uri="{FF2B5EF4-FFF2-40B4-BE49-F238E27FC236}">
                <a16:creationId xmlns:a16="http://schemas.microsoft.com/office/drawing/2014/main" id="{5E3CE6C7-11FC-47A7-88F3-9DB43DC112EA}"/>
              </a:ext>
            </a:extLst>
          </p:cNvPr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345903" y="153007"/>
            <a:ext cx="7272337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>
            <a:lvl1pPr defTabSz="8953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8953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8953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8953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8953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pt-BR" altLang="pt-BR" sz="2800" b="1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V - Revisão dos Benefícios Fiscais de ISS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pt-BR" altLang="pt-BR" sz="2800" b="1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Redução no Benefício das Alíquotas</a:t>
            </a:r>
          </a:p>
        </p:txBody>
      </p:sp>
      <p:graphicFrame>
        <p:nvGraphicFramePr>
          <p:cNvPr id="5" name="Obje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3034676"/>
              </p:ext>
            </p:extLst>
          </p:nvPr>
        </p:nvGraphicFramePr>
        <p:xfrm>
          <a:off x="171616" y="1685267"/>
          <a:ext cx="11935633" cy="45084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7" name="Planilha" r:id="rId5" imgW="31642050" imgH="11953875" progId="Excel.Sheet.12">
                  <p:embed/>
                </p:oleObj>
              </mc:Choice>
              <mc:Fallback>
                <p:oleObj name="Planilha" r:id="rId5" imgW="31642050" imgH="11953875" progId="Excel.Sheet.12">
                  <p:embed/>
                  <p:pic>
                    <p:nvPicPr>
                      <p:cNvPr id="5" name="Objeto 4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71616" y="1685267"/>
                        <a:ext cx="11935633" cy="450849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52438856"/>
      </p:ext>
    </p:extLst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>
            <a:extLst>
              <a:ext uri="{FF2B5EF4-FFF2-40B4-BE49-F238E27FC236}">
                <a16:creationId xmlns:a16="http://schemas.microsoft.com/office/drawing/2014/main" id="{5E3CE6C7-11FC-47A7-88F3-9DB43DC112EA}"/>
              </a:ext>
            </a:extLst>
          </p:cNvPr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345903" y="153007"/>
            <a:ext cx="7272337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>
            <a:lvl1pPr defTabSz="8953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8953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8953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8953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8953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pt-BR" altLang="pt-BR" sz="2800" b="1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V - Revisão dos Benefícios Fiscais de ISS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pt-BR" altLang="pt-BR" sz="2800" b="1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Redução no Benefício das Alíquotas</a:t>
            </a:r>
          </a:p>
        </p:txBody>
      </p:sp>
      <p:graphicFrame>
        <p:nvGraphicFramePr>
          <p:cNvPr id="9" name="Objeto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29094216"/>
              </p:ext>
            </p:extLst>
          </p:nvPr>
        </p:nvGraphicFramePr>
        <p:xfrm>
          <a:off x="159136" y="1735797"/>
          <a:ext cx="11929806" cy="42336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1" name="Planilha" r:id="rId5" imgW="31642050" imgH="11229975" progId="Excel.Sheet.12">
                  <p:embed/>
                </p:oleObj>
              </mc:Choice>
              <mc:Fallback>
                <p:oleObj name="Planilha" r:id="rId5" imgW="31642050" imgH="11229975" progId="Excel.Sheet.12">
                  <p:embed/>
                  <p:pic>
                    <p:nvPicPr>
                      <p:cNvPr id="9" name="Objeto 8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9136" y="1735797"/>
                        <a:ext cx="11929806" cy="423368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37057697"/>
      </p:ext>
    </p:extLst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>
            <a:extLst>
              <a:ext uri="{FF2B5EF4-FFF2-40B4-BE49-F238E27FC236}">
                <a16:creationId xmlns:a16="http://schemas.microsoft.com/office/drawing/2014/main" id="{5E3CE6C7-11FC-47A7-88F3-9DB43DC112EA}"/>
              </a:ext>
            </a:extLst>
          </p:cNvPr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345903" y="153007"/>
            <a:ext cx="7272337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>
            <a:lvl1pPr defTabSz="8953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8953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8953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8953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8953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pt-BR" altLang="pt-BR" sz="2800" b="1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V - Revisão dos Benefícios Fiscais de ISS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pt-BR" altLang="pt-BR" sz="2800" b="1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Redução no Benefício das Alíquotas</a:t>
            </a:r>
          </a:p>
        </p:txBody>
      </p:sp>
      <p:graphicFrame>
        <p:nvGraphicFramePr>
          <p:cNvPr id="5" name="Obje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55397537"/>
              </p:ext>
            </p:extLst>
          </p:nvPr>
        </p:nvGraphicFramePr>
        <p:xfrm>
          <a:off x="374121" y="2125663"/>
          <a:ext cx="11723748" cy="37575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5" name="Planilha" r:id="rId5" imgW="31642050" imgH="10144125" progId="Excel.Sheet.12">
                  <p:embed/>
                </p:oleObj>
              </mc:Choice>
              <mc:Fallback>
                <p:oleObj name="Planilha" r:id="rId5" imgW="31642050" imgH="10144125" progId="Excel.Sheet.12">
                  <p:embed/>
                  <p:pic>
                    <p:nvPicPr>
                      <p:cNvPr id="5" name="Objeto 4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74121" y="2125663"/>
                        <a:ext cx="11723748" cy="375755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03940088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" name="Rectangle"/>
          <p:cNvSpPr/>
          <p:nvPr/>
        </p:nvSpPr>
        <p:spPr>
          <a:xfrm>
            <a:off x="-23070" y="-30330"/>
            <a:ext cx="12238140" cy="6918660"/>
          </a:xfrm>
          <a:prstGeom prst="rect">
            <a:avLst/>
          </a:prstGeom>
          <a:solidFill>
            <a:srgbClr val="124A80"/>
          </a:solidFill>
          <a:ln w="12700">
            <a:miter lim="400000"/>
          </a:ln>
        </p:spPr>
        <p:txBody>
          <a:bodyPr lIns="25400" tIns="25400" rIns="25400" bIns="25400" anchor="ctr"/>
          <a:lstStyle/>
          <a:p>
            <a:pPr defTabSz="825500">
              <a:defRPr sz="64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3200"/>
          </a:p>
        </p:txBody>
      </p:sp>
      <p:sp>
        <p:nvSpPr>
          <p:cNvPr id="349" name="Ações de Recuperação…"/>
          <p:cNvSpPr txBox="1">
            <a:spLocks noGrp="1"/>
          </p:cNvSpPr>
          <p:nvPr>
            <p:ph type="title"/>
          </p:nvPr>
        </p:nvSpPr>
        <p:spPr>
          <a:xfrm>
            <a:off x="5147981" y="2609586"/>
            <a:ext cx="6523088" cy="1498348"/>
          </a:xfrm>
          <a:prstGeom prst="rect">
            <a:avLst/>
          </a:prstGeom>
        </p:spPr>
        <p:txBody>
          <a:bodyPr vert="horz" lIns="45719" tIns="45719" rIns="45719" bIns="45719" rtlCol="0" anchor="t">
            <a:noAutofit/>
          </a:bodyPr>
          <a:lstStyle/>
          <a:p>
            <a:pPr lvl="1" defTabSz="841248">
              <a:defRPr sz="7084" b="0" spc="141">
                <a:solidFill>
                  <a:srgbClr val="FFFFFF"/>
                </a:solidFill>
                <a:latin typeface="Cera Pro Medium"/>
                <a:ea typeface="Cera Pro Medium"/>
                <a:cs typeface="Cera Pro Medium"/>
                <a:sym typeface="Cera Pro Medium"/>
              </a:defRPr>
            </a:pPr>
            <a:r>
              <a:rPr lang="pt-BR" sz="4800" dirty="0"/>
              <a:t>Proposta de Reforma Tributária Municipal</a:t>
            </a:r>
            <a:endParaRPr sz="4800" dirty="0"/>
          </a:p>
        </p:txBody>
      </p:sp>
      <p:grpSp>
        <p:nvGrpSpPr>
          <p:cNvPr id="355" name="Group"/>
          <p:cNvGrpSpPr/>
          <p:nvPr/>
        </p:nvGrpSpPr>
        <p:grpSpPr>
          <a:xfrm>
            <a:off x="1329514" y="2185138"/>
            <a:ext cx="9718101" cy="2318718"/>
            <a:chOff x="0" y="0"/>
            <a:chExt cx="19059695" cy="4637433"/>
          </a:xfrm>
        </p:grpSpPr>
        <p:pic>
          <p:nvPicPr>
            <p:cNvPr id="350" name="Image" descr="Image"/>
            <p:cNvPicPr>
              <a:picLocks noChangeAspect="1"/>
            </p:cNvPicPr>
            <p:nvPr/>
          </p:nvPicPr>
          <p:blipFill>
            <a:blip r:embed="rId2"/>
            <a:srcRect l="48770" r="43614"/>
            <a:stretch>
              <a:fillRect/>
            </a:stretch>
          </p:blipFill>
          <p:spPr>
            <a:xfrm>
              <a:off x="6601788" y="807130"/>
              <a:ext cx="1035143" cy="310719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grpSp>
          <p:nvGrpSpPr>
            <p:cNvPr id="354" name="Group"/>
            <p:cNvGrpSpPr/>
            <p:nvPr/>
          </p:nvGrpSpPr>
          <p:grpSpPr>
            <a:xfrm>
              <a:off x="-1" y="-1"/>
              <a:ext cx="19059697" cy="4637435"/>
              <a:chOff x="0" y="0"/>
              <a:chExt cx="19059695" cy="4637433"/>
            </a:xfrm>
          </p:grpSpPr>
          <p:sp>
            <p:nvSpPr>
              <p:cNvPr id="351" name="Triangle"/>
              <p:cNvSpPr/>
              <p:nvPr/>
            </p:nvSpPr>
            <p:spPr>
              <a:xfrm rot="10800000" flipH="1">
                <a:off x="0" y="848897"/>
                <a:ext cx="1902210" cy="190221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0"/>
                    </a:move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25400" tIns="25400" rIns="25400" bIns="25400" numCol="1" anchor="ctr">
                <a:noAutofit/>
              </a:bodyPr>
              <a:lstStyle/>
              <a:p>
                <a:endParaRPr sz="900"/>
              </a:p>
            </p:txBody>
          </p:sp>
          <p:pic>
            <p:nvPicPr>
              <p:cNvPr id="352" name="Image" descr="Image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210744" y="0"/>
                <a:ext cx="4082510" cy="3859073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  <p:sp>
            <p:nvSpPr>
              <p:cNvPr id="353" name="Triangle"/>
              <p:cNvSpPr/>
              <p:nvPr/>
            </p:nvSpPr>
            <p:spPr>
              <a:xfrm flipH="1">
                <a:off x="18024645" y="3602383"/>
                <a:ext cx="1035051" cy="103505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0"/>
                    </a:move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25400" tIns="25400" rIns="25400" bIns="25400" numCol="1" anchor="ctr">
                <a:noAutofit/>
              </a:bodyPr>
              <a:lstStyle/>
              <a:p>
                <a:endParaRPr sz="900"/>
              </a:p>
            </p:txBody>
          </p:sp>
        </p:grpSp>
      </p:grpSp>
    </p:spTree>
  </p:cSld>
  <p:clrMapOvr>
    <a:masterClrMapping/>
  </p:clrMapOvr>
  <p:transition spd="med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2BA41BD-FC16-4608-BCAA-FA18DA019C63}"/>
              </a:ext>
            </a:extLst>
          </p:cNvPr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998482" y="1633905"/>
            <a:ext cx="10066713" cy="4219617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>
            <a:spAutoFit/>
          </a:bodyPr>
          <a:lstStyle>
            <a:lvl1pPr marL="304800" indent="-304800" defTabSz="1100138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644525" indent="-133350" defTabSz="1100138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100138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100138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100138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100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100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100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100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algn="just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pt-BR" altLang="pt-BR" sz="1600" b="1" dirty="0"/>
              <a:t>Contexto</a:t>
            </a:r>
            <a:r>
              <a:rPr lang="pt-BR" altLang="pt-BR" sz="1600" dirty="0"/>
              <a:t>: </a:t>
            </a:r>
          </a:p>
          <a:p>
            <a:pPr marL="285750" indent="-285750" algn="just" fontAlgn="base"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altLang="pt-BR" sz="1600" dirty="0"/>
              <a:t>Há leis que estabelecem a compensação do ISS devido em troca da prestação de serviços particulares de creches ou de ensino médio, cuja competência é estadual. O Município já possui programa para pagamento de vagas em creches particulares. Logo, a compensação é injusta do ponto de vista tributário pois escolas e creches optantes pelo Simples Nacional não podem usufruir deste benefício, restringindo-o a grandes grupos econômicos (50 escolas) são beneficiadas. Além disso, as poucas instituições que se habilitam ao benefício abatem do ISS o valor “cheio” de suas mensalidades.</a:t>
            </a:r>
          </a:p>
          <a:p>
            <a:pPr marL="285750" indent="-285750" algn="just" fontAlgn="base"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pt-BR" altLang="pt-BR" sz="1600" dirty="0"/>
          </a:p>
          <a:p>
            <a:pPr marL="0" indent="0" algn="just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pt-BR" altLang="pt-BR" sz="1600" b="1" dirty="0"/>
              <a:t>Objetivos</a:t>
            </a:r>
            <a:r>
              <a:rPr lang="pt-BR" altLang="pt-BR" sz="1600" dirty="0"/>
              <a:t>: </a:t>
            </a:r>
          </a:p>
          <a:p>
            <a:pPr marL="285750" indent="-285750" algn="just" fontAlgn="base"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altLang="pt-BR" sz="1600" dirty="0"/>
              <a:t>Dar equidade ao setor, garantindo aos alunos já habilitados o benefício até a conclusão do ensino médio;</a:t>
            </a:r>
          </a:p>
          <a:p>
            <a:pPr marL="342900" indent="-342900" algn="just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endParaRPr lang="pt-BR" altLang="pt-BR" sz="1600" dirty="0"/>
          </a:p>
          <a:p>
            <a:pPr marL="0" indent="0" algn="just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pt-BR" altLang="pt-BR" sz="1600" b="1" dirty="0"/>
              <a:t>Aplicação</a:t>
            </a:r>
            <a:r>
              <a:rPr lang="pt-BR" altLang="pt-BR" sz="1600" dirty="0"/>
              <a:t>: </a:t>
            </a:r>
          </a:p>
          <a:p>
            <a:pPr marL="342900" indent="-342900" algn="just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pt-BR" altLang="pt-BR" sz="1600" dirty="0"/>
              <a:t>Revogação das Leis 3.867/2004 e 3.468/2002 (Ensino Médio e Creches):</a:t>
            </a:r>
          </a:p>
          <a:p>
            <a:pPr marL="342900" indent="-342900" algn="just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endParaRPr lang="pt-BR" altLang="pt-BR" sz="1600" b="1" dirty="0"/>
          </a:p>
          <a:p>
            <a:pPr marL="0" indent="0" algn="just" fontAlgn="base">
              <a:spcBef>
                <a:spcPct val="0"/>
              </a:spcBef>
              <a:spcAft>
                <a:spcPts val="600"/>
              </a:spcAft>
            </a:pPr>
            <a:r>
              <a:rPr lang="pt-BR" altLang="pt-BR" sz="1600" b="1" dirty="0"/>
              <a:t>Potencial impacto na receita do município</a:t>
            </a:r>
            <a:r>
              <a:rPr lang="pt-BR" altLang="pt-BR" sz="1600" dirty="0"/>
              <a:t>: R$17 milhões/ano.</a:t>
            </a: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5E3CE6C7-11FC-47A7-88F3-9DB43DC112EA}"/>
              </a:ext>
            </a:extLst>
          </p:cNvPr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345903" y="153007"/>
            <a:ext cx="7272337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>
            <a:lvl1pPr defTabSz="8953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8953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8953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8953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8953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pt-BR" altLang="pt-BR" sz="2800" b="1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V - Revisão dos Benefícios Fiscais de ISS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pt-BR" altLang="pt-BR" sz="2800" b="1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Revogação das Compensações de ISS</a:t>
            </a:r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>
            <a:extLst>
              <a:ext uri="{FF2B5EF4-FFF2-40B4-BE49-F238E27FC236}">
                <a16:creationId xmlns:a16="http://schemas.microsoft.com/office/drawing/2014/main" id="{54654CEC-083E-4A60-9F5E-AD45AC8220E7}"/>
              </a:ext>
            </a:extLst>
          </p:cNvPr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395781" y="144695"/>
            <a:ext cx="7594600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>
            <a:lvl1pPr defTabSz="8953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8953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8953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8953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8953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pt-BR" altLang="pt-BR" sz="2800" b="1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V - Revisão dos Benefícios Fiscais de ISS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pt-BR" altLang="pt-BR" sz="2800" b="1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Revogação de Isenções de ISS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2BA41BD-FC16-4608-BCAA-FA18DA019C63}"/>
              </a:ext>
            </a:extLst>
          </p:cNvPr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923668" y="1733657"/>
            <a:ext cx="10066713" cy="4324261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>
            <a:spAutoFit/>
          </a:bodyPr>
          <a:lstStyle>
            <a:lvl1pPr marL="304800" indent="-304800" defTabSz="1100138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644525" indent="-133350" defTabSz="1100138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100138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100138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100138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100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100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100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100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algn="just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pt-BR" altLang="pt-BR" sz="1600" b="1" dirty="0"/>
              <a:t>Contexto</a:t>
            </a:r>
            <a:r>
              <a:rPr lang="pt-BR" altLang="pt-BR" sz="1600" dirty="0"/>
              <a:t>: </a:t>
            </a:r>
          </a:p>
          <a:p>
            <a:pPr marL="133350" algn="just" fontAlgn="base"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pt-BR" altLang="pt-BR" sz="1600" dirty="0"/>
              <a:t>O CTM contém diversas isenções estabelecidas em seu art. 12 que o MRJ declarou por Decreto não terem sido recepcionadas pela EC nº 37/2002 mas continuam no texto legal, gerando dúvidas nos contribuintes. Os autos de infração lavrados nos últimos 5 anos por interpretações equivocadas dos dispositivos a revogar totalizam R$38 milhões.</a:t>
            </a:r>
          </a:p>
          <a:p>
            <a:pPr marL="285750" indent="-285750" algn="just" fontAlgn="base"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pt-BR" altLang="pt-BR" sz="1600" dirty="0"/>
          </a:p>
          <a:p>
            <a:pPr marL="0" indent="0" algn="just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pt-BR" altLang="pt-BR" sz="1600" b="1" dirty="0"/>
              <a:t>Objetivos</a:t>
            </a:r>
            <a:r>
              <a:rPr lang="pt-BR" altLang="pt-BR" sz="1600" dirty="0"/>
              <a:t>: </a:t>
            </a:r>
          </a:p>
          <a:p>
            <a:pPr marL="133350" algn="just" fontAlgn="base"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pt-BR" altLang="pt-BR" sz="1600" dirty="0"/>
              <a:t>Reduzir custo no contencioso administrativo</a:t>
            </a:r>
          </a:p>
          <a:p>
            <a:pPr marL="133350" algn="just" fontAlgn="base"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pt-BR" altLang="pt-BR" sz="1600" dirty="0"/>
              <a:t>Simplificar ambiente regulatório para os contribuintes</a:t>
            </a:r>
          </a:p>
          <a:p>
            <a:pPr marL="342900" indent="-342900" algn="just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endParaRPr lang="pt-BR" altLang="pt-BR" sz="1600" dirty="0"/>
          </a:p>
          <a:p>
            <a:pPr marL="0" indent="0" algn="just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pt-BR" altLang="pt-BR" sz="1600" b="1" dirty="0"/>
              <a:t>Aplicação</a:t>
            </a:r>
            <a:r>
              <a:rPr lang="pt-BR" altLang="pt-BR" sz="1600" dirty="0"/>
              <a:t>: </a:t>
            </a:r>
          </a:p>
          <a:p>
            <a:pPr marL="285750" indent="-285750" algn="just" fontAlgn="base"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pt-BR" altLang="pt-BR" sz="1600" dirty="0"/>
              <a:t>Revogação por lei dos dispositivos declarados não recepcionados, bem como exclusão de outras isenções que conflitam com as regras dos autônomos ou dos optantes pelo regime do Simples Nacional;</a:t>
            </a:r>
          </a:p>
          <a:p>
            <a:pPr marL="342900" indent="-342900" algn="just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endParaRPr lang="pt-BR" altLang="pt-BR" sz="1600" b="1" dirty="0"/>
          </a:p>
          <a:p>
            <a:pPr marL="0" indent="0" algn="just" fontAlgn="base">
              <a:spcBef>
                <a:spcPct val="0"/>
              </a:spcBef>
              <a:spcAft>
                <a:spcPts val="600"/>
              </a:spcAft>
            </a:pPr>
            <a:r>
              <a:rPr lang="pt-BR" altLang="pt-BR" sz="1600" b="1" dirty="0"/>
              <a:t>Potencial impacto na receita do município</a:t>
            </a:r>
            <a:r>
              <a:rPr lang="pt-BR" altLang="pt-BR" sz="1600" dirty="0"/>
              <a:t>: R$ 7,6 milhões/ano.</a:t>
            </a:r>
          </a:p>
        </p:txBody>
      </p:sp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>
            <a:extLst>
              <a:ext uri="{FF2B5EF4-FFF2-40B4-BE49-F238E27FC236}">
                <a16:creationId xmlns:a16="http://schemas.microsoft.com/office/drawing/2014/main" id="{A6FE99F2-A884-4F74-9074-3C96FEDD0E5D}"/>
              </a:ext>
            </a:extLst>
          </p:cNvPr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287714" y="385764"/>
            <a:ext cx="7272337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>
            <a:lvl1pPr defTabSz="8953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8953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8953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8953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8953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pt-BR" altLang="pt-BR" sz="2800" b="1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Quadro Resumo</a:t>
            </a:r>
          </a:p>
        </p:txBody>
      </p:sp>
      <p:graphicFrame>
        <p:nvGraphicFramePr>
          <p:cNvPr id="2" name="Objeto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62396258"/>
              </p:ext>
            </p:extLst>
          </p:nvPr>
        </p:nvGraphicFramePr>
        <p:xfrm>
          <a:off x="2189852" y="1264668"/>
          <a:ext cx="7829550" cy="5467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69" name="Planilha" r:id="rId5" imgW="7829550" imgH="5467350" progId="Excel.Sheet.12">
                  <p:embed/>
                </p:oleObj>
              </mc:Choice>
              <mc:Fallback>
                <p:oleObj name="Planilha" r:id="rId5" imgW="7829550" imgH="5467350" progId="Excel.Sheet.12">
                  <p:embed/>
                  <p:pic>
                    <p:nvPicPr>
                      <p:cNvPr id="2" name="Objeto 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189852" y="1264668"/>
                        <a:ext cx="7829550" cy="54673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82066256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>
            <a:extLst>
              <a:ext uri="{FF2B5EF4-FFF2-40B4-BE49-F238E27FC236}">
                <a16:creationId xmlns:a16="http://schemas.microsoft.com/office/drawing/2014/main" id="{72BA41BD-FC16-4608-BCAA-FA18DA019C63}"/>
              </a:ext>
            </a:extLst>
          </p:cNvPr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147665" y="2520687"/>
            <a:ext cx="10412964" cy="3093667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>
            <a:spAutoFit/>
          </a:bodyPr>
          <a:lstStyle>
            <a:lvl1pPr marL="304800" indent="-304800" defTabSz="1100138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644525" indent="-133350" defTabSz="1100138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100138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100138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100138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100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100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100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100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457200" indent="-457200" algn="just" fontAlgn="base">
              <a:lnSpc>
                <a:spcPct val="150000"/>
              </a:lnSpc>
              <a:spcBef>
                <a:spcPct val="0"/>
              </a:spcBef>
              <a:buFont typeface="+mj-lt"/>
              <a:buAutoNum type="arabicPeriod"/>
              <a:defRPr/>
            </a:pPr>
            <a:r>
              <a:rPr lang="pt-BR" altLang="pt-BR" sz="2000" dirty="0">
                <a:solidFill>
                  <a:srgbClr val="000000"/>
                </a:solidFill>
              </a:rPr>
              <a:t>Melhorar o ambiente de negócios no MRJ, com a simplificação da legislação tributária;</a:t>
            </a:r>
          </a:p>
          <a:p>
            <a:pPr marL="457200" indent="-457200" algn="just" fontAlgn="base">
              <a:lnSpc>
                <a:spcPct val="150000"/>
              </a:lnSpc>
              <a:spcBef>
                <a:spcPct val="0"/>
              </a:spcBef>
              <a:buFont typeface="+mj-lt"/>
              <a:buAutoNum type="arabicPeriod"/>
              <a:defRPr/>
            </a:pPr>
            <a:r>
              <a:rPr lang="pt-BR" altLang="pt-BR" sz="2000" dirty="0">
                <a:solidFill>
                  <a:srgbClr val="000000"/>
                </a:solidFill>
              </a:rPr>
              <a:t>Incentivar empresas a regularizar débitos e a se fixarem no MRJ, gerando empregos;</a:t>
            </a:r>
          </a:p>
          <a:p>
            <a:pPr marL="457200" indent="-457200" algn="just" fontAlgn="base">
              <a:lnSpc>
                <a:spcPct val="150000"/>
              </a:lnSpc>
              <a:spcBef>
                <a:spcPct val="0"/>
              </a:spcBef>
              <a:buFont typeface="+mj-lt"/>
              <a:buAutoNum type="arabicPeriod"/>
              <a:defRPr/>
            </a:pPr>
            <a:r>
              <a:rPr lang="pt-BR" altLang="pt-BR" sz="2000" dirty="0">
                <a:solidFill>
                  <a:srgbClr val="000000"/>
                </a:solidFill>
              </a:rPr>
              <a:t>Premiar o bom pagador de IPTU;</a:t>
            </a:r>
          </a:p>
          <a:p>
            <a:pPr marL="457200" indent="-457200" algn="just" fontAlgn="base">
              <a:lnSpc>
                <a:spcPct val="150000"/>
              </a:lnSpc>
              <a:spcBef>
                <a:spcPct val="0"/>
              </a:spcBef>
              <a:buFont typeface="+mj-lt"/>
              <a:buAutoNum type="arabicPeriod"/>
              <a:defRPr/>
            </a:pPr>
            <a:r>
              <a:rPr lang="pt-BR" altLang="pt-BR" sz="2000" dirty="0">
                <a:solidFill>
                  <a:srgbClr val="000000"/>
                </a:solidFill>
              </a:rPr>
              <a:t>Reduzir a taxa de juros das dívidas tributárias;</a:t>
            </a:r>
          </a:p>
          <a:p>
            <a:pPr marL="457200" indent="-457200" algn="just" fontAlgn="base">
              <a:lnSpc>
                <a:spcPct val="150000"/>
              </a:lnSpc>
              <a:spcBef>
                <a:spcPct val="0"/>
              </a:spcBef>
              <a:buFont typeface="+mj-lt"/>
              <a:buAutoNum type="arabicPeriod"/>
              <a:defRPr/>
            </a:pPr>
            <a:r>
              <a:rPr lang="pt-BR" altLang="pt-BR" sz="2000" dirty="0">
                <a:solidFill>
                  <a:srgbClr val="000000"/>
                </a:solidFill>
              </a:rPr>
              <a:t>Aumentar a arrecadação revendo benefícios fiscais;</a:t>
            </a:r>
          </a:p>
          <a:p>
            <a:pPr marL="457200" indent="-457200" algn="just" fontAlgn="base">
              <a:lnSpc>
                <a:spcPct val="150000"/>
              </a:lnSpc>
              <a:spcBef>
                <a:spcPct val="0"/>
              </a:spcBef>
              <a:buFont typeface="+mj-lt"/>
              <a:buAutoNum type="arabicPeriod"/>
              <a:defRPr/>
            </a:pPr>
            <a:r>
              <a:rPr lang="pt-BR" altLang="pt-BR" sz="2000" dirty="0">
                <a:solidFill>
                  <a:srgbClr val="000000"/>
                </a:solidFill>
              </a:rPr>
              <a:t>Economia operacional com simplificação de procedimentos.</a:t>
            </a:r>
          </a:p>
          <a:p>
            <a:pPr marL="682625" lvl="1" indent="-342900" algn="just" fontAlgn="base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endParaRPr lang="pt-BR" altLang="pt-BR" sz="1600" dirty="0">
              <a:solidFill>
                <a:srgbClr val="0070C0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86946934-6818-4771-91DD-CC3A5F6D68B9}"/>
              </a:ext>
            </a:extLst>
          </p:cNvPr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287713" y="385764"/>
            <a:ext cx="7594600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>
            <a:lvl1pPr defTabSz="8953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8953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8953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8953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8953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pt-BR" altLang="pt-BR" sz="2800" b="1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Objetivos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>
            <a:extLst>
              <a:ext uri="{FF2B5EF4-FFF2-40B4-BE49-F238E27FC236}">
                <a16:creationId xmlns:a16="http://schemas.microsoft.com/office/drawing/2014/main" id="{72BA41BD-FC16-4608-BCAA-FA18DA019C63}"/>
              </a:ext>
            </a:extLst>
          </p:cNvPr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135561" y="1268761"/>
            <a:ext cx="8425631" cy="4893647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>
            <a:spAutoFit/>
          </a:bodyPr>
          <a:lstStyle>
            <a:lvl1pPr marL="304800" indent="-304800" defTabSz="1100138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644525" indent="-133350" defTabSz="1100138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100138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100138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100138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100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100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100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100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514350" indent="-514350" algn="just" fontAlgn="base">
              <a:lnSpc>
                <a:spcPct val="150000"/>
              </a:lnSpc>
              <a:spcBef>
                <a:spcPct val="0"/>
              </a:spcBef>
              <a:buFont typeface="+mj-lt"/>
              <a:buAutoNum type="romanUcPeriod"/>
              <a:defRPr/>
            </a:pPr>
            <a:r>
              <a:rPr lang="pt-BR" altLang="pt-BR" sz="2000" dirty="0">
                <a:solidFill>
                  <a:srgbClr val="000000"/>
                </a:solidFill>
              </a:rPr>
              <a:t>Regularização de Débitos Fiscais;</a:t>
            </a:r>
          </a:p>
          <a:p>
            <a:pPr marL="682625" lvl="1" indent="-342900" algn="just" fontAlgn="base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pt-BR" altLang="pt-BR" sz="1600" dirty="0">
                <a:solidFill>
                  <a:srgbClr val="0070C0"/>
                </a:solidFill>
              </a:rPr>
              <a:t>Programa “De volta pra casa”;</a:t>
            </a:r>
          </a:p>
          <a:p>
            <a:pPr marL="682625" lvl="1" indent="-342900" algn="just" fontAlgn="base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pt-BR" altLang="pt-BR" sz="1600" dirty="0">
                <a:solidFill>
                  <a:srgbClr val="0070C0"/>
                </a:solidFill>
              </a:rPr>
              <a:t>Transação tributária</a:t>
            </a:r>
          </a:p>
          <a:p>
            <a:pPr marL="514350" indent="-514350" algn="just" fontAlgn="base">
              <a:lnSpc>
                <a:spcPct val="150000"/>
              </a:lnSpc>
              <a:spcBef>
                <a:spcPct val="0"/>
              </a:spcBef>
              <a:buFont typeface="+mj-lt"/>
              <a:buAutoNum type="romanUcPeriod"/>
              <a:defRPr/>
            </a:pPr>
            <a:r>
              <a:rPr lang="pt-BR" altLang="pt-BR" sz="2000" dirty="0">
                <a:solidFill>
                  <a:srgbClr val="000000"/>
                </a:solidFill>
              </a:rPr>
              <a:t>Benefícios para os adimplentes do IPTU;</a:t>
            </a:r>
          </a:p>
          <a:p>
            <a:pPr marL="514350" indent="-514350" algn="just" fontAlgn="base">
              <a:lnSpc>
                <a:spcPct val="150000"/>
              </a:lnSpc>
              <a:spcBef>
                <a:spcPct val="0"/>
              </a:spcBef>
              <a:buFont typeface="+mj-lt"/>
              <a:buAutoNum type="romanUcPeriod"/>
              <a:defRPr/>
            </a:pPr>
            <a:r>
              <a:rPr lang="pt-BR" altLang="pt-BR" sz="2000" dirty="0">
                <a:solidFill>
                  <a:srgbClr val="000000"/>
                </a:solidFill>
              </a:rPr>
              <a:t>Redução das taxas de juros;</a:t>
            </a:r>
          </a:p>
          <a:p>
            <a:pPr marL="514350" indent="-514350" algn="just" fontAlgn="base">
              <a:lnSpc>
                <a:spcPct val="150000"/>
              </a:lnSpc>
              <a:spcBef>
                <a:spcPct val="0"/>
              </a:spcBef>
              <a:buFont typeface="+mj-lt"/>
              <a:buAutoNum type="romanUcPeriod"/>
              <a:defRPr/>
            </a:pPr>
            <a:r>
              <a:rPr lang="pt-BR" altLang="pt-BR" sz="2000" dirty="0">
                <a:solidFill>
                  <a:srgbClr val="000000"/>
                </a:solidFill>
              </a:rPr>
              <a:t>Simplificação da legislação e de procedimentos;</a:t>
            </a:r>
          </a:p>
          <a:p>
            <a:pPr marL="682625" lvl="1" indent="-342900" algn="just" fontAlgn="base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pt-BR" altLang="pt-BR" sz="1600" dirty="0">
                <a:solidFill>
                  <a:srgbClr val="0070C0"/>
                </a:solidFill>
              </a:rPr>
              <a:t>Revisão das regras de retenção do ISS;</a:t>
            </a:r>
          </a:p>
          <a:p>
            <a:pPr marL="682625" lvl="1" indent="-342900" algn="just" fontAlgn="base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pt-BR" altLang="pt-BR" sz="1600" dirty="0">
                <a:solidFill>
                  <a:srgbClr val="0070C0"/>
                </a:solidFill>
              </a:rPr>
              <a:t>Simplificação das regras das taxas de poder de polícia;</a:t>
            </a:r>
          </a:p>
          <a:p>
            <a:pPr marL="514350" indent="-514350" algn="just" fontAlgn="base">
              <a:lnSpc>
                <a:spcPct val="150000"/>
              </a:lnSpc>
              <a:spcBef>
                <a:spcPct val="0"/>
              </a:spcBef>
              <a:buFont typeface="+mj-lt"/>
              <a:buAutoNum type="romanUcPeriod"/>
              <a:defRPr/>
            </a:pPr>
            <a:r>
              <a:rPr lang="pt-BR" altLang="pt-BR" sz="2000" dirty="0">
                <a:solidFill>
                  <a:srgbClr val="000000"/>
                </a:solidFill>
              </a:rPr>
              <a:t>Revisão de benefícios fiscais;</a:t>
            </a:r>
          </a:p>
          <a:p>
            <a:pPr marL="682625" lvl="1" indent="-342900" algn="just" fontAlgn="base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pt-BR" altLang="pt-BR" sz="1600" dirty="0">
                <a:solidFill>
                  <a:srgbClr val="0070C0"/>
                </a:solidFill>
              </a:rPr>
              <a:t>Redução no benefício das alíquotas de ISS;</a:t>
            </a:r>
          </a:p>
          <a:p>
            <a:pPr marL="682625" lvl="1" indent="-342900" algn="just" fontAlgn="base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pt-BR" altLang="pt-BR" sz="1600" dirty="0">
                <a:solidFill>
                  <a:srgbClr val="0070C0"/>
                </a:solidFill>
              </a:rPr>
              <a:t>Revogação de compensações de ISS;</a:t>
            </a:r>
          </a:p>
          <a:p>
            <a:pPr marL="682625" lvl="1" indent="-342900" algn="just" fontAlgn="base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pt-BR" altLang="pt-BR" sz="1600" dirty="0">
                <a:solidFill>
                  <a:srgbClr val="0070C0"/>
                </a:solidFill>
              </a:rPr>
              <a:t>Revogação de isenções de ISS;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86946934-6818-4771-91DD-CC3A5F6D68B9}"/>
              </a:ext>
            </a:extLst>
          </p:cNvPr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287713" y="385764"/>
            <a:ext cx="7594600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>
            <a:lvl1pPr defTabSz="8953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8953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8953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8953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8953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pt-BR" altLang="pt-BR" sz="2800" b="1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Eixos da Reforma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>
            <a:extLst>
              <a:ext uri="{FF2B5EF4-FFF2-40B4-BE49-F238E27FC236}">
                <a16:creationId xmlns:a16="http://schemas.microsoft.com/office/drawing/2014/main" id="{86946934-6818-4771-91DD-CC3A5F6D68B9}"/>
              </a:ext>
            </a:extLst>
          </p:cNvPr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639484" y="71439"/>
            <a:ext cx="9218083" cy="98107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1"/>
            </a:outerShdw>
          </a:effectLst>
        </p:spPr>
        <p:txBody>
          <a:bodyPr vert="horz" wrap="square" lIns="91363" tIns="89923" rIns="91363" bIns="89923" numCol="1" anchor="ctr" anchorCtr="0" compatLnSpc="1">
            <a:prstTxWarp prst="textNoShape">
              <a:avLst/>
            </a:prstTxWarp>
            <a:normAutofit/>
          </a:bodyPr>
          <a:lstStyle>
            <a:lvl1pPr defTabSz="8953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8953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8953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8953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8953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12813" fontAlgn="base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defRPr/>
            </a:pPr>
            <a:r>
              <a:rPr lang="pt-BR" altLang="pt-BR" sz="25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I - Regularização de Débitos Fiscais</a:t>
            </a:r>
          </a:p>
          <a:p>
            <a:pPr defTabSz="912813" fontAlgn="base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defRPr/>
            </a:pPr>
            <a:r>
              <a:rPr lang="pt-BR" altLang="pt-BR" sz="25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Programa “De Volta Pra Casa”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72BA41BD-FC16-4608-BCAA-FA18DA019C63}"/>
              </a:ext>
            </a:extLst>
          </p:cNvPr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31800" y="1412876"/>
            <a:ext cx="7660148" cy="5373685"/>
          </a:xfrm>
          <a:prstGeom prst="rect">
            <a:avLst/>
          </a:prstGeom>
          <a:noFill/>
          <a:ln>
            <a:noFill/>
          </a:ln>
        </p:spPr>
        <p:txBody>
          <a:bodyPr vert="horz" wrap="square" lIns="91363" tIns="45681" rIns="91363" bIns="45681" numCol="1" anchor="ctr" anchorCtr="0" compatLnSpc="1">
            <a:prstTxWarp prst="textNoShape">
              <a:avLst/>
            </a:prstTxWarp>
            <a:normAutofit lnSpcReduction="10000"/>
          </a:bodyPr>
          <a:lstStyle>
            <a:lvl1pPr marL="304800" indent="-304800" defTabSz="1100138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644525" indent="-133350" defTabSz="1100138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100138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100138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100138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100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100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100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100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algn="just" defTabSz="912813" fontAlgn="base">
              <a:lnSpc>
                <a:spcPct val="90000"/>
              </a:lnSpc>
              <a:spcBef>
                <a:spcPct val="0"/>
              </a:spcBef>
              <a:spcAft>
                <a:spcPct val="50000"/>
              </a:spcAft>
              <a:defRPr/>
            </a:pPr>
            <a:r>
              <a:rPr lang="pt-BR" altLang="pt-BR" sz="1400" b="1" dirty="0">
                <a:latin typeface="+mn-lt"/>
              </a:rPr>
              <a:t>Contexto</a:t>
            </a:r>
            <a:r>
              <a:rPr lang="pt-BR" altLang="pt-BR" sz="1400" dirty="0">
                <a:latin typeface="+mn-lt"/>
              </a:rPr>
              <a:t>: </a:t>
            </a:r>
          </a:p>
          <a:p>
            <a:pPr marL="342900" indent="-342900" algn="just" defTabSz="912813" fontAlgn="base">
              <a:lnSpc>
                <a:spcPct val="90000"/>
              </a:lnSpc>
              <a:spcBef>
                <a:spcPct val="0"/>
              </a:spcBef>
              <a:spcAft>
                <a:spcPct val="50000"/>
              </a:spcAft>
              <a:buFont typeface="Arial" panose="020B0604020202020204" pitchFamily="34" charset="0"/>
              <a:buChar char="•"/>
              <a:defRPr/>
            </a:pPr>
            <a:r>
              <a:rPr lang="pt-BR" altLang="pt-BR" sz="1400" dirty="0">
                <a:latin typeface="+mn-lt"/>
              </a:rPr>
              <a:t>Há diversos contribuintes de ISS que deveriam emitir nota fiscal no Rio, porém realizaram em outro local (criaram um domicílio fictício em outro município). </a:t>
            </a:r>
          </a:p>
          <a:p>
            <a:pPr marL="342900" indent="-342900" algn="just" defTabSz="912813" fontAlgn="base">
              <a:lnSpc>
                <a:spcPct val="90000"/>
              </a:lnSpc>
              <a:spcBef>
                <a:spcPct val="0"/>
              </a:spcBef>
              <a:spcAft>
                <a:spcPct val="50000"/>
              </a:spcAft>
              <a:buFont typeface="Arial" panose="020B0604020202020204" pitchFamily="34" charset="0"/>
              <a:buChar char="•"/>
              <a:defRPr/>
            </a:pPr>
            <a:r>
              <a:rPr lang="pt-BR" altLang="pt-BR" sz="1400" dirty="0">
                <a:latin typeface="+mn-lt"/>
              </a:rPr>
              <a:t>Tais pendências impedem um potencial de arrecadação e geram autuações com imposição de multas por parte do fisco municipal.</a:t>
            </a:r>
          </a:p>
          <a:p>
            <a:pPr marL="0" indent="0" algn="just" defTabSz="912813" fontAlgn="base">
              <a:lnSpc>
                <a:spcPct val="90000"/>
              </a:lnSpc>
              <a:spcBef>
                <a:spcPct val="0"/>
              </a:spcBef>
              <a:spcAft>
                <a:spcPct val="50000"/>
              </a:spcAft>
              <a:defRPr/>
            </a:pPr>
            <a:endParaRPr lang="pt-BR" altLang="pt-BR" sz="1400" dirty="0">
              <a:latin typeface="+mn-lt"/>
            </a:endParaRPr>
          </a:p>
          <a:p>
            <a:pPr marL="0" indent="0" algn="just" defTabSz="912813" fontAlgn="base">
              <a:lnSpc>
                <a:spcPct val="90000"/>
              </a:lnSpc>
              <a:spcBef>
                <a:spcPct val="0"/>
              </a:spcBef>
              <a:spcAft>
                <a:spcPct val="50000"/>
              </a:spcAft>
              <a:defRPr/>
            </a:pPr>
            <a:r>
              <a:rPr lang="pt-BR" altLang="pt-BR" sz="1400" b="1" dirty="0">
                <a:latin typeface="+mn-lt"/>
              </a:rPr>
              <a:t>Objetivos</a:t>
            </a:r>
            <a:r>
              <a:rPr lang="pt-BR" altLang="pt-BR" sz="1400" dirty="0">
                <a:latin typeface="+mn-lt"/>
              </a:rPr>
              <a:t>: </a:t>
            </a:r>
          </a:p>
          <a:p>
            <a:pPr marL="342900" indent="-342900" algn="just" defTabSz="912813" fontAlgn="base">
              <a:lnSpc>
                <a:spcPct val="90000"/>
              </a:lnSpc>
              <a:spcBef>
                <a:spcPct val="0"/>
              </a:spcBef>
              <a:spcAft>
                <a:spcPct val="50000"/>
              </a:spcAft>
              <a:buFont typeface="Arial" panose="020B0604020202020204" pitchFamily="34" charset="0"/>
              <a:buChar char="•"/>
              <a:defRPr/>
            </a:pPr>
            <a:r>
              <a:rPr lang="pt-BR" altLang="pt-BR" sz="1400" dirty="0">
                <a:latin typeface="+mn-lt"/>
              </a:rPr>
              <a:t>Permitir que os contribuintes regularizem recolhimentos de ISS efetuados equivocadamente para outros municípios.</a:t>
            </a:r>
          </a:p>
          <a:p>
            <a:pPr marL="0" indent="0" algn="just" defTabSz="912813" fontAlgn="base">
              <a:lnSpc>
                <a:spcPct val="90000"/>
              </a:lnSpc>
              <a:spcBef>
                <a:spcPct val="0"/>
              </a:spcBef>
              <a:spcAft>
                <a:spcPct val="50000"/>
              </a:spcAft>
              <a:defRPr/>
            </a:pPr>
            <a:endParaRPr lang="pt-BR" altLang="pt-BR" sz="1400" dirty="0">
              <a:latin typeface="+mn-lt"/>
            </a:endParaRPr>
          </a:p>
          <a:p>
            <a:pPr marL="0" indent="0" algn="just" defTabSz="912813" fontAlgn="base">
              <a:lnSpc>
                <a:spcPct val="90000"/>
              </a:lnSpc>
              <a:spcBef>
                <a:spcPct val="0"/>
              </a:spcBef>
              <a:spcAft>
                <a:spcPct val="50000"/>
              </a:spcAft>
              <a:defRPr/>
            </a:pPr>
            <a:r>
              <a:rPr lang="pt-BR" altLang="pt-BR" sz="1400" b="1" dirty="0">
                <a:latin typeface="+mn-lt"/>
              </a:rPr>
              <a:t>Aplicação</a:t>
            </a:r>
            <a:r>
              <a:rPr lang="pt-BR" altLang="pt-BR" sz="1400" dirty="0">
                <a:latin typeface="+mn-lt"/>
              </a:rPr>
              <a:t>: </a:t>
            </a:r>
          </a:p>
          <a:p>
            <a:pPr marL="342900" indent="-342900" algn="just" defTabSz="912813" fontAlgn="base">
              <a:lnSpc>
                <a:spcPct val="90000"/>
              </a:lnSpc>
              <a:spcBef>
                <a:spcPct val="0"/>
              </a:spcBef>
              <a:spcAft>
                <a:spcPct val="50000"/>
              </a:spcAft>
              <a:buFont typeface="Arial" panose="020B0604020202020204" pitchFamily="34" charset="0"/>
              <a:buChar char="•"/>
              <a:defRPr/>
            </a:pPr>
            <a:r>
              <a:rPr lang="pt-BR" altLang="pt-BR" sz="1400" dirty="0">
                <a:latin typeface="+mn-lt"/>
              </a:rPr>
              <a:t>Modelo de adesão, no qual o</a:t>
            </a:r>
            <a:r>
              <a:rPr lang="pt-BR" sz="1400" dirty="0">
                <a:latin typeface="+mn-lt"/>
              </a:rPr>
              <a:t> contribuinte declara o valor do tributo devido ao MRJ e também abate o valor recolhido ao outro município. O saldo restante será cobrado com atualização, juros e multa, quando for o caso (descontos de 80% se pago à vista, 60% caso pague em até 12x, 40% em até 24x, 20% em até 48x)</a:t>
            </a:r>
          </a:p>
          <a:p>
            <a:pPr marL="342900" indent="-342900" algn="just" defTabSz="912813" fontAlgn="base">
              <a:lnSpc>
                <a:spcPct val="90000"/>
              </a:lnSpc>
              <a:spcBef>
                <a:spcPct val="0"/>
              </a:spcBef>
              <a:spcAft>
                <a:spcPct val="50000"/>
              </a:spcAft>
              <a:buFont typeface="Arial" panose="020B0604020202020204" pitchFamily="34" charset="0"/>
              <a:buChar char="•"/>
              <a:defRPr/>
            </a:pPr>
            <a:r>
              <a:rPr lang="pt-BR" sz="1400" dirty="0">
                <a:latin typeface="+mn-lt"/>
              </a:rPr>
              <a:t>Ex.: Empresa recolheu a 1% em Saquarema e foi autuada no MRJ a 5%. Terá um prazo de até 90 dias para apresentar o requerimento de adesão e comprovação dos pagamentos efetuados. Seu auto de infração terá o imposto recalculado a 4%, com benefícios na multa e na mora, a depender de como irá pagar (cálculo do exemplo ao lado, supondo que ela opte à vista)</a:t>
            </a:r>
          </a:p>
          <a:p>
            <a:pPr marL="0" indent="0" algn="just" defTabSz="912813" fontAlgn="base">
              <a:lnSpc>
                <a:spcPct val="90000"/>
              </a:lnSpc>
              <a:spcBef>
                <a:spcPct val="0"/>
              </a:spcBef>
              <a:spcAft>
                <a:spcPct val="50000"/>
              </a:spcAft>
              <a:defRPr/>
            </a:pPr>
            <a:endParaRPr lang="pt-BR" altLang="pt-BR" sz="1400" b="1" dirty="0">
              <a:latin typeface="+mn-lt"/>
            </a:endParaRPr>
          </a:p>
          <a:p>
            <a:pPr marL="0" indent="0" algn="just" defTabSz="912813" fontAlgn="base">
              <a:lnSpc>
                <a:spcPct val="90000"/>
              </a:lnSpc>
              <a:spcBef>
                <a:spcPct val="0"/>
              </a:spcBef>
              <a:spcAft>
                <a:spcPct val="50000"/>
              </a:spcAft>
              <a:defRPr/>
            </a:pPr>
            <a:r>
              <a:rPr lang="pt-BR" altLang="pt-BR" sz="1400" b="1" dirty="0">
                <a:latin typeface="+mn-lt"/>
              </a:rPr>
              <a:t>Potencial impacto na receita do município</a:t>
            </a:r>
            <a:r>
              <a:rPr lang="pt-BR" altLang="pt-BR" sz="1400" dirty="0">
                <a:latin typeface="+mn-lt"/>
              </a:rPr>
              <a:t>: R$ 149 mi nos próximos 4 anos (sendo R$ 112 mi no primeiro ano)</a:t>
            </a:r>
          </a:p>
        </p:txBody>
      </p:sp>
      <p:graphicFrame>
        <p:nvGraphicFramePr>
          <p:cNvPr id="6" name="Tabela 5">
            <a:extLst>
              <a:ext uri="{FF2B5EF4-FFF2-40B4-BE49-F238E27FC236}">
                <a16:creationId xmlns:a16="http://schemas.microsoft.com/office/drawing/2014/main" id="{D18F8B3A-50B3-49B2-9396-5A3F757C9292}"/>
              </a:ext>
            </a:extLst>
          </p:cNvPr>
          <p:cNvGraphicFramePr>
            <a:graphicFrameLocks noGrp="1"/>
          </p:cNvGraphicFramePr>
          <p:nvPr/>
        </p:nvGraphicFramePr>
        <p:xfrm>
          <a:off x="8453535" y="3530545"/>
          <a:ext cx="3508311" cy="3150174"/>
        </p:xfrm>
        <a:graphic>
          <a:graphicData uri="http://schemas.openxmlformats.org/drawingml/2006/table">
            <a:tbl>
              <a:tblPr/>
              <a:tblGrid>
                <a:gridCol w="1175544">
                  <a:extLst>
                    <a:ext uri="{9D8B030D-6E8A-4147-A177-3AD203B41FA5}">
                      <a16:colId xmlns:a16="http://schemas.microsoft.com/office/drawing/2014/main" val="4170644301"/>
                    </a:ext>
                  </a:extLst>
                </a:gridCol>
                <a:gridCol w="1297678">
                  <a:extLst>
                    <a:ext uri="{9D8B030D-6E8A-4147-A177-3AD203B41FA5}">
                      <a16:colId xmlns:a16="http://schemas.microsoft.com/office/drawing/2014/main" val="271025435"/>
                    </a:ext>
                  </a:extLst>
                </a:gridCol>
                <a:gridCol w="1035089">
                  <a:extLst>
                    <a:ext uri="{9D8B030D-6E8A-4147-A177-3AD203B41FA5}">
                      <a16:colId xmlns:a16="http://schemas.microsoft.com/office/drawing/2014/main" val="232787380"/>
                    </a:ext>
                  </a:extLst>
                </a:gridCol>
              </a:tblGrid>
              <a:tr h="605080">
                <a:tc rowSpan="2"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Exemplo de Redução de Débito no Programa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1180822"/>
                  </a:ext>
                </a:extLst>
              </a:tr>
              <a:tr h="780011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Valor do Débito Atualizado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Adesão com pagamento à vista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4229623"/>
                  </a:ext>
                </a:extLst>
              </a:tr>
              <a:tr h="318838"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Imposto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100.000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80.000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41609742"/>
                  </a:ext>
                </a:extLst>
              </a:tr>
              <a:tr h="309333"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Multa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50.000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8.000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93942111"/>
                  </a:ext>
                </a:extLst>
              </a:tr>
              <a:tr h="325148"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Mora (3 anos)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45.000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7.200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99887925"/>
                  </a:ext>
                </a:extLst>
              </a:tr>
              <a:tr h="39282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195.000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95.200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9512132"/>
                  </a:ext>
                </a:extLst>
              </a:tr>
              <a:tr h="418944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Houve uma redução no débito de 51%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13816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62760042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>
            <a:extLst>
              <a:ext uri="{FF2B5EF4-FFF2-40B4-BE49-F238E27FC236}">
                <a16:creationId xmlns:a16="http://schemas.microsoft.com/office/drawing/2014/main" id="{39424C70-A2D5-441B-9E49-9C3A021B26A3}"/>
              </a:ext>
            </a:extLst>
          </p:cNvPr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287714" y="202883"/>
            <a:ext cx="7272337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>
            <a:lvl1pPr defTabSz="8953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8953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8953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8953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8953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pt-BR" altLang="pt-BR" sz="2800" b="1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 - Regularização de Débitos Fiscais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pt-BR" altLang="pt-BR" sz="2800" b="1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Transação Tributária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72BA41BD-FC16-4608-BCAA-FA18DA019C63}"/>
              </a:ext>
            </a:extLst>
          </p:cNvPr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950956" y="1308525"/>
            <a:ext cx="10290087" cy="5346592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>
            <a:spAutoFit/>
          </a:bodyPr>
          <a:lstStyle>
            <a:lvl1pPr marL="304800" indent="-304800" defTabSz="1100138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644525" indent="-133350" defTabSz="1100138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100138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100138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100138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100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100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100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100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algn="just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pt-BR" altLang="pt-BR" sz="1600" b="1" dirty="0">
                <a:solidFill>
                  <a:srgbClr val="000000"/>
                </a:solidFill>
              </a:rPr>
              <a:t>Contexto</a:t>
            </a:r>
            <a:r>
              <a:rPr lang="pt-BR" altLang="pt-BR" sz="1600" dirty="0">
                <a:solidFill>
                  <a:srgbClr val="000000"/>
                </a:solidFill>
              </a:rPr>
              <a:t>: </a:t>
            </a:r>
          </a:p>
          <a:p>
            <a:pPr marL="342900" indent="-342900" algn="just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pt-BR" altLang="pt-BR" sz="1600" dirty="0"/>
              <a:t>O processo contencioso tributário é moroso e gera custos operacionais para o município. Somente tratando de ISS há 62 mil processos, representando R$38 bi de contencioso, sendo R$26 bi na Procuradoria da Dívida Ativa e R$7 bi no Conselho de Contribuintes do Município. </a:t>
            </a:r>
          </a:p>
          <a:p>
            <a:pPr marL="342900" indent="-342900" algn="just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pt-BR" altLang="pt-BR" sz="1600" dirty="0"/>
              <a:t>A rotina de abertura de programas como o “Concilia” acaba por gerar uma contínua inadimplência, tendo em vista que sempre se espera o anúncio de um novo programa.</a:t>
            </a:r>
          </a:p>
          <a:p>
            <a:pPr marL="0" indent="0" algn="just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pt-BR" altLang="pt-BR" sz="1600" dirty="0">
              <a:solidFill>
                <a:srgbClr val="000000"/>
              </a:solidFill>
            </a:endParaRPr>
          </a:p>
          <a:p>
            <a:pPr marL="0" indent="0" algn="just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pt-BR" altLang="pt-BR" sz="1600" b="1" dirty="0">
                <a:solidFill>
                  <a:srgbClr val="000000"/>
                </a:solidFill>
              </a:rPr>
              <a:t>Objetivos</a:t>
            </a:r>
            <a:r>
              <a:rPr lang="pt-BR" altLang="pt-BR" sz="1600" dirty="0">
                <a:solidFill>
                  <a:srgbClr val="000000"/>
                </a:solidFill>
              </a:rPr>
              <a:t>: </a:t>
            </a:r>
          </a:p>
          <a:p>
            <a:pPr marL="342900" indent="-342900" algn="just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pt-BR" altLang="pt-BR" sz="1600" dirty="0">
                <a:solidFill>
                  <a:srgbClr val="000000"/>
                </a:solidFill>
              </a:rPr>
              <a:t>Criar um mecanismo de composição administrativa de conflitos;</a:t>
            </a:r>
          </a:p>
          <a:p>
            <a:pPr marL="342900" indent="-342900" algn="just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pt-BR" altLang="pt-BR" sz="1600" dirty="0">
                <a:solidFill>
                  <a:srgbClr val="000000"/>
                </a:solidFill>
              </a:rPr>
              <a:t>Possibilitar a antecipação de recursos financeiros que só aconteceriam após todo um processo administrativo e um possível processo judicial</a:t>
            </a:r>
          </a:p>
          <a:p>
            <a:pPr marL="342900" indent="-342900" algn="just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endParaRPr lang="pt-BR" altLang="pt-BR" sz="1600" dirty="0">
              <a:solidFill>
                <a:srgbClr val="000000"/>
              </a:solidFill>
            </a:endParaRPr>
          </a:p>
          <a:p>
            <a:pPr marL="0" indent="0" algn="just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pt-BR" altLang="pt-BR" sz="1600" b="1" dirty="0">
                <a:solidFill>
                  <a:srgbClr val="000000"/>
                </a:solidFill>
              </a:rPr>
              <a:t>Aplicação</a:t>
            </a:r>
            <a:r>
              <a:rPr lang="pt-BR" altLang="pt-BR" sz="1600" dirty="0">
                <a:solidFill>
                  <a:srgbClr val="000000"/>
                </a:solidFill>
              </a:rPr>
              <a:t>: </a:t>
            </a:r>
          </a:p>
          <a:p>
            <a:pPr algn="just" fontAlgn="base">
              <a:spcBef>
                <a:spcPct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t-BR" altLang="pt-BR" sz="1600" dirty="0"/>
              <a:t>Atualizar a Lei nº 5.966/2015 que trata das Transações no MRJ, fazendo adequação a leis posteriores  para igualar benefícios.</a:t>
            </a:r>
          </a:p>
          <a:p>
            <a:pPr marL="342900" indent="-342900" algn="just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pt-BR" altLang="pt-BR" sz="1600" dirty="0"/>
              <a:t>Criar câmaras temáticas para apreciação das propostas para agilizar os procedimentos de transação.</a:t>
            </a:r>
          </a:p>
          <a:p>
            <a:pPr marL="0" indent="0" algn="just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pt-BR" altLang="pt-BR" sz="1600" b="1" dirty="0"/>
          </a:p>
          <a:p>
            <a:pPr marL="0" indent="0" algn="just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pt-BR" altLang="pt-BR" sz="1600" b="1" dirty="0">
                <a:solidFill>
                  <a:srgbClr val="000000"/>
                </a:solidFill>
              </a:rPr>
              <a:t>Potencial impacto na receita do município</a:t>
            </a:r>
            <a:r>
              <a:rPr lang="pt-BR" altLang="pt-BR" sz="1600" dirty="0">
                <a:solidFill>
                  <a:srgbClr val="000000"/>
                </a:solidFill>
              </a:rPr>
              <a:t>: R$ 409 mi nos próximos 4 anos (sendo R$ 306 mi no primeiro ano)</a:t>
            </a: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3">
            <a:extLst>
              <a:ext uri="{FF2B5EF4-FFF2-40B4-BE49-F238E27FC236}">
                <a16:creationId xmlns:a16="http://schemas.microsoft.com/office/drawing/2014/main" id="{D60FB169-6B22-406B-AFC2-E2B35B524BC3}"/>
              </a:ext>
            </a:extLst>
          </p:cNvPr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33005" y="1304819"/>
            <a:ext cx="5511344" cy="61555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defTabSz="1100138">
              <a:spcAft>
                <a:spcPct val="50000"/>
              </a:spcAft>
              <a:buFont typeface="Webdings" panose="05030102010509060703" pitchFamily="18" charset="2"/>
              <a:buChar char="4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644525" indent="-133350" defTabSz="1100138">
              <a:spcAft>
                <a:spcPct val="5000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100138">
              <a:spcAft>
                <a:spcPct val="50000"/>
              </a:spcAft>
              <a:buChar char="•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100138">
              <a:spcAft>
                <a:spcPct val="50000"/>
              </a:spcAft>
              <a:buChar char="–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100138">
              <a:spcAft>
                <a:spcPct val="50000"/>
              </a:spcAft>
              <a:buChar char="»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100138" eaLnBrk="0" fontAlgn="base" hangingPunct="0">
              <a:spcBef>
                <a:spcPct val="0"/>
              </a:spcBef>
              <a:spcAft>
                <a:spcPct val="50000"/>
              </a:spcAft>
              <a:buChar char="»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100138" eaLnBrk="0" fontAlgn="base" hangingPunct="0">
              <a:spcBef>
                <a:spcPct val="0"/>
              </a:spcBef>
              <a:spcAft>
                <a:spcPct val="50000"/>
              </a:spcAft>
              <a:buChar char="»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100138" eaLnBrk="0" fontAlgn="base" hangingPunct="0">
              <a:spcBef>
                <a:spcPct val="0"/>
              </a:spcBef>
              <a:spcAft>
                <a:spcPct val="50000"/>
              </a:spcAft>
              <a:buChar char="»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100138" eaLnBrk="0" fontAlgn="base" hangingPunct="0">
              <a:spcBef>
                <a:spcPct val="0"/>
              </a:spcBef>
              <a:spcAft>
                <a:spcPct val="50000"/>
              </a:spcAft>
              <a:buChar char="»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ts val="2000"/>
              </a:spcBef>
              <a:spcAft>
                <a:spcPts val="600"/>
              </a:spcAft>
              <a:buNone/>
            </a:pPr>
            <a:r>
              <a:rPr lang="pt-BR" altLang="pt-BR" sz="2000" b="0" dirty="0">
                <a:solidFill>
                  <a:srgbClr val="000000"/>
                </a:solidFill>
              </a:rPr>
              <a:t>Cenário Atual:</a:t>
            </a:r>
          </a:p>
          <a:p>
            <a:pPr algn="just" eaLnBrk="0" fontAlgn="base" hangingPunct="0"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altLang="pt-BR" sz="1600" b="0" dirty="0">
                <a:solidFill>
                  <a:srgbClr val="0070C0"/>
                </a:solidFill>
              </a:rPr>
              <a:t> </a:t>
            </a:r>
            <a:r>
              <a:rPr lang="pt-BR" altLang="pt-BR" sz="1400" b="0" dirty="0">
                <a:solidFill>
                  <a:srgbClr val="000000"/>
                </a:solidFill>
              </a:rPr>
              <a:t>Contencioso Administrativo (Decreto 14.602/1996) deve seguir as fases:</a:t>
            </a:r>
          </a:p>
          <a:p>
            <a:pPr marL="739775" lvl="1" indent="-228600" algn="just" eaLnBrk="0" fontAlgn="base" hangingPunct="0">
              <a:spcBef>
                <a:spcPct val="0"/>
              </a:spcBef>
              <a:spcAft>
                <a:spcPts val="600"/>
              </a:spcAft>
              <a:buClr>
                <a:srgbClr val="808080"/>
              </a:buClr>
              <a:buFont typeface="+mj-lt"/>
              <a:buAutoNum type="arabicPeriod"/>
            </a:pPr>
            <a:r>
              <a:rPr lang="pt-BR" altLang="pt-BR" sz="1200" dirty="0"/>
              <a:t>Auto de Infração impugnado pelo contribuinte;</a:t>
            </a:r>
          </a:p>
          <a:p>
            <a:pPr marL="739775" lvl="1" indent="-228600" algn="just" eaLnBrk="0" fontAlgn="base" hangingPunct="0">
              <a:spcBef>
                <a:spcPct val="0"/>
              </a:spcBef>
              <a:spcAft>
                <a:spcPts val="600"/>
              </a:spcAft>
              <a:buClr>
                <a:srgbClr val="808080"/>
              </a:buClr>
              <a:buFont typeface="+mj-lt"/>
              <a:buAutoNum type="arabicPeriod"/>
            </a:pPr>
            <a:r>
              <a:rPr lang="pt-BR" altLang="pt-BR" sz="1200" dirty="0"/>
              <a:t>Fiscal de Rendas promove a defesa do auto;</a:t>
            </a:r>
          </a:p>
          <a:p>
            <a:pPr marL="739775" lvl="1" indent="-228600" algn="just" eaLnBrk="0" fontAlgn="base" hangingPunct="0">
              <a:spcBef>
                <a:spcPct val="0"/>
              </a:spcBef>
              <a:spcAft>
                <a:spcPts val="600"/>
              </a:spcAft>
              <a:buClr>
                <a:srgbClr val="808080"/>
              </a:buClr>
              <a:buFont typeface="+mj-lt"/>
              <a:buAutoNum type="arabicPeriod"/>
            </a:pPr>
            <a:r>
              <a:rPr lang="pt-BR" altLang="pt-BR" sz="1200" dirty="0"/>
              <a:t>Elaboração de parecer por parecerista da Coordenadoria de Revisão e Julgamento;</a:t>
            </a:r>
          </a:p>
          <a:p>
            <a:pPr marL="739775" lvl="1" indent="-228600" algn="just" eaLnBrk="0" fontAlgn="base" hangingPunct="0">
              <a:spcBef>
                <a:spcPct val="0"/>
              </a:spcBef>
              <a:spcAft>
                <a:spcPts val="600"/>
              </a:spcAft>
              <a:buClr>
                <a:srgbClr val="808080"/>
              </a:buClr>
              <a:buFont typeface="+mj-lt"/>
              <a:buAutoNum type="arabicPeriod"/>
            </a:pPr>
            <a:r>
              <a:rPr lang="pt-BR" altLang="pt-BR" sz="1200" dirty="0"/>
              <a:t>Decisão do Coordenador da Coordenadoria de Revisão e Julgamento;</a:t>
            </a:r>
          </a:p>
          <a:p>
            <a:pPr marL="739775" lvl="1" indent="-228600" algn="just" eaLnBrk="0" fontAlgn="base" hangingPunct="0">
              <a:spcBef>
                <a:spcPct val="0"/>
              </a:spcBef>
              <a:spcAft>
                <a:spcPts val="600"/>
              </a:spcAft>
              <a:buClr>
                <a:srgbClr val="808080"/>
              </a:buClr>
              <a:buFont typeface="+mj-lt"/>
              <a:buAutoNum type="arabicPeriod"/>
            </a:pPr>
            <a:r>
              <a:rPr lang="pt-BR" altLang="pt-BR" sz="1200" dirty="0"/>
              <a:t>Recurso ao CCM apresentado pelo contribuinte;</a:t>
            </a:r>
          </a:p>
          <a:p>
            <a:pPr marL="739775" lvl="1" indent="-228600" algn="just" eaLnBrk="0" fontAlgn="base" hangingPunct="0">
              <a:spcBef>
                <a:spcPct val="0"/>
              </a:spcBef>
              <a:spcAft>
                <a:spcPts val="600"/>
              </a:spcAft>
              <a:buClr>
                <a:srgbClr val="808080"/>
              </a:buClr>
              <a:buFont typeface="+mj-lt"/>
              <a:buAutoNum type="arabicPeriod"/>
            </a:pPr>
            <a:r>
              <a:rPr lang="pt-BR" altLang="pt-BR" sz="1200" dirty="0"/>
              <a:t>Parecer do Representante da Fazenda;</a:t>
            </a:r>
          </a:p>
          <a:p>
            <a:pPr marL="739775" lvl="1" indent="-228600" algn="just" eaLnBrk="0" fontAlgn="base" hangingPunct="0">
              <a:spcBef>
                <a:spcPct val="0"/>
              </a:spcBef>
              <a:spcAft>
                <a:spcPts val="600"/>
              </a:spcAft>
              <a:buClr>
                <a:srgbClr val="808080"/>
              </a:buClr>
              <a:buFont typeface="+mj-lt"/>
              <a:buAutoNum type="arabicPeriod"/>
            </a:pPr>
            <a:r>
              <a:rPr lang="pt-BR" altLang="pt-BR" sz="1200" dirty="0"/>
              <a:t>Parecer do conselheiro relator;</a:t>
            </a:r>
          </a:p>
          <a:p>
            <a:pPr marL="739775" lvl="1" indent="-228600" algn="just" eaLnBrk="0" fontAlgn="base" hangingPunct="0">
              <a:spcBef>
                <a:spcPct val="0"/>
              </a:spcBef>
              <a:spcAft>
                <a:spcPts val="600"/>
              </a:spcAft>
              <a:buClr>
                <a:srgbClr val="808080"/>
              </a:buClr>
              <a:buFont typeface="+mj-lt"/>
              <a:buAutoNum type="arabicPeriod"/>
            </a:pPr>
            <a:r>
              <a:rPr lang="pt-BR" altLang="pt-BR" sz="1200" dirty="0"/>
              <a:t>Acórdão do CCM;</a:t>
            </a:r>
          </a:p>
          <a:p>
            <a:pPr marL="739775" lvl="1" indent="-228600" algn="just" eaLnBrk="0" fontAlgn="base" hangingPunct="0">
              <a:spcBef>
                <a:spcPct val="0"/>
              </a:spcBef>
              <a:spcAft>
                <a:spcPts val="600"/>
              </a:spcAft>
              <a:buClr>
                <a:srgbClr val="808080"/>
              </a:buClr>
              <a:buFont typeface="+mj-lt"/>
              <a:buAutoNum type="arabicPeriod"/>
            </a:pPr>
            <a:r>
              <a:rPr lang="pt-BR" altLang="pt-BR" sz="1200" dirty="0"/>
              <a:t>Pedido de Reconsideração apresentado pelo contribuinte (caso a decisão não tenha sido unânime no CCM);</a:t>
            </a:r>
          </a:p>
          <a:p>
            <a:pPr marL="739775" lvl="1" indent="-228600" algn="just" eaLnBrk="0" fontAlgn="base" hangingPunct="0">
              <a:spcBef>
                <a:spcPct val="0"/>
              </a:spcBef>
              <a:spcAft>
                <a:spcPts val="600"/>
              </a:spcAft>
              <a:buClr>
                <a:srgbClr val="808080"/>
              </a:buClr>
              <a:buFont typeface="+mj-lt"/>
              <a:buAutoNum type="arabicPeriod"/>
            </a:pPr>
            <a:r>
              <a:rPr lang="pt-BR" altLang="pt-BR" sz="1200" dirty="0"/>
              <a:t>Parecer do Representante da Fazenda;</a:t>
            </a:r>
          </a:p>
          <a:p>
            <a:pPr marL="739775" lvl="1" indent="-228600" algn="just" eaLnBrk="0" fontAlgn="base" hangingPunct="0">
              <a:spcBef>
                <a:spcPct val="0"/>
              </a:spcBef>
              <a:spcAft>
                <a:spcPts val="600"/>
              </a:spcAft>
              <a:buClr>
                <a:srgbClr val="808080"/>
              </a:buClr>
              <a:buFont typeface="+mj-lt"/>
              <a:buAutoNum type="arabicPeriod"/>
            </a:pPr>
            <a:r>
              <a:rPr lang="pt-BR" altLang="pt-BR" sz="1200" dirty="0"/>
              <a:t>Parecer do conselheiro relator;</a:t>
            </a:r>
          </a:p>
          <a:p>
            <a:pPr marL="739775" lvl="1" indent="-228600" algn="just" eaLnBrk="0" fontAlgn="base" hangingPunct="0">
              <a:spcBef>
                <a:spcPct val="0"/>
              </a:spcBef>
              <a:spcAft>
                <a:spcPts val="600"/>
              </a:spcAft>
              <a:buClr>
                <a:srgbClr val="808080"/>
              </a:buClr>
              <a:buFont typeface="+mj-lt"/>
              <a:buAutoNum type="arabicPeriod"/>
            </a:pPr>
            <a:r>
              <a:rPr lang="pt-BR" altLang="pt-BR" sz="1200" dirty="0"/>
              <a:t>Acórdão do CCM;</a:t>
            </a:r>
          </a:p>
          <a:p>
            <a:pPr marL="739775" lvl="1" indent="-228600" algn="just" eaLnBrk="0" fontAlgn="base" hangingPunct="0">
              <a:spcBef>
                <a:spcPct val="0"/>
              </a:spcBef>
              <a:spcAft>
                <a:spcPts val="600"/>
              </a:spcAft>
              <a:buClr>
                <a:srgbClr val="808080"/>
              </a:buClr>
              <a:buFont typeface="+mj-lt"/>
              <a:buAutoNum type="arabicPeriod"/>
            </a:pPr>
            <a:r>
              <a:rPr lang="pt-BR" altLang="pt-BR" sz="1200" dirty="0"/>
              <a:t>Recurso especial apresentado pelo contribuinte (caso a decisão não tenha sido unânime no CCM);</a:t>
            </a:r>
          </a:p>
          <a:p>
            <a:pPr marL="739775" lvl="1" indent="-228600" algn="just" eaLnBrk="0" fontAlgn="base" hangingPunct="0">
              <a:spcBef>
                <a:spcPct val="0"/>
              </a:spcBef>
              <a:spcAft>
                <a:spcPts val="600"/>
              </a:spcAft>
              <a:buClr>
                <a:srgbClr val="808080"/>
              </a:buClr>
              <a:buFont typeface="+mj-lt"/>
              <a:buAutoNum type="arabicPeriod"/>
            </a:pPr>
            <a:r>
              <a:rPr lang="pt-BR" altLang="pt-BR" sz="1200" dirty="0"/>
              <a:t>Parecer do Representante da Fazenda;</a:t>
            </a:r>
          </a:p>
          <a:p>
            <a:pPr marL="739775" lvl="1" indent="-228600" algn="just" eaLnBrk="0" fontAlgn="base" hangingPunct="0">
              <a:spcBef>
                <a:spcPct val="0"/>
              </a:spcBef>
              <a:spcAft>
                <a:spcPts val="600"/>
              </a:spcAft>
              <a:buClr>
                <a:srgbClr val="808080"/>
              </a:buClr>
              <a:buFont typeface="+mj-lt"/>
              <a:buAutoNum type="arabicPeriod"/>
            </a:pPr>
            <a:r>
              <a:rPr lang="pt-BR" altLang="pt-BR" sz="1200" dirty="0"/>
              <a:t>Parecer da Procuradoria;</a:t>
            </a:r>
          </a:p>
          <a:p>
            <a:pPr marL="739775" lvl="1" indent="-228600" algn="just" eaLnBrk="0" fontAlgn="base" hangingPunct="0">
              <a:spcBef>
                <a:spcPct val="0"/>
              </a:spcBef>
              <a:spcAft>
                <a:spcPts val="600"/>
              </a:spcAft>
              <a:buClr>
                <a:srgbClr val="808080"/>
              </a:buClr>
              <a:buFont typeface="+mj-lt"/>
              <a:buAutoNum type="arabicPeriod"/>
            </a:pPr>
            <a:r>
              <a:rPr lang="pt-BR" altLang="pt-BR" sz="1200" dirty="0"/>
              <a:t>Decisão do Secretário.</a:t>
            </a:r>
          </a:p>
          <a:p>
            <a:pPr lvl="1" algn="just" eaLnBrk="0" fontAlgn="base" hangingPunct="0">
              <a:spcBef>
                <a:spcPct val="0"/>
              </a:spcBef>
              <a:spcAft>
                <a:spcPts val="1200"/>
              </a:spcAft>
              <a:buClr>
                <a:srgbClr val="808080"/>
              </a:buClr>
              <a:buFont typeface="Arial" panose="020B0604020202020204" pitchFamily="34" charset="0"/>
              <a:buChar char="•"/>
            </a:pPr>
            <a:endParaRPr lang="pt-BR" altLang="pt-BR" sz="1200" dirty="0">
              <a:solidFill>
                <a:srgbClr val="0070C0"/>
              </a:solidFill>
            </a:endParaRPr>
          </a:p>
          <a:p>
            <a:pPr lvl="1" algn="just" eaLnBrk="0" fontAlgn="base" hangingPunct="0">
              <a:spcBef>
                <a:spcPct val="0"/>
              </a:spcBef>
              <a:spcAft>
                <a:spcPts val="1200"/>
              </a:spcAft>
              <a:buClr>
                <a:srgbClr val="808080"/>
              </a:buClr>
              <a:buFont typeface="Arial" panose="020B0604020202020204" pitchFamily="34" charset="0"/>
              <a:buChar char="•"/>
            </a:pPr>
            <a:endParaRPr lang="pt-BR" altLang="pt-BR" sz="1200" dirty="0">
              <a:solidFill>
                <a:srgbClr val="000000"/>
              </a:solidFill>
            </a:endParaRP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D60FB169-6B22-406B-AFC2-E2B35B524BC3}"/>
              </a:ext>
            </a:extLst>
          </p:cNvPr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6483926" y="1412884"/>
            <a:ext cx="4995950" cy="31239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defTabSz="1100138">
              <a:spcAft>
                <a:spcPct val="50000"/>
              </a:spcAft>
              <a:buFont typeface="Webdings" panose="05030102010509060703" pitchFamily="18" charset="2"/>
              <a:buChar char="4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644525" indent="-133350" defTabSz="1100138">
              <a:spcAft>
                <a:spcPct val="5000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100138">
              <a:spcAft>
                <a:spcPct val="50000"/>
              </a:spcAft>
              <a:buChar char="•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100138">
              <a:spcAft>
                <a:spcPct val="50000"/>
              </a:spcAft>
              <a:buChar char="–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100138">
              <a:spcAft>
                <a:spcPct val="50000"/>
              </a:spcAft>
              <a:buChar char="»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100138" eaLnBrk="0" fontAlgn="base" hangingPunct="0">
              <a:spcBef>
                <a:spcPct val="0"/>
              </a:spcBef>
              <a:spcAft>
                <a:spcPct val="50000"/>
              </a:spcAft>
              <a:buChar char="»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100138" eaLnBrk="0" fontAlgn="base" hangingPunct="0">
              <a:spcBef>
                <a:spcPct val="0"/>
              </a:spcBef>
              <a:spcAft>
                <a:spcPct val="50000"/>
              </a:spcAft>
              <a:buChar char="»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100138" eaLnBrk="0" fontAlgn="base" hangingPunct="0">
              <a:spcBef>
                <a:spcPct val="0"/>
              </a:spcBef>
              <a:spcAft>
                <a:spcPct val="50000"/>
              </a:spcAft>
              <a:buChar char="»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100138" eaLnBrk="0" fontAlgn="base" hangingPunct="0">
              <a:spcBef>
                <a:spcPct val="0"/>
              </a:spcBef>
              <a:spcAft>
                <a:spcPct val="50000"/>
              </a:spcAft>
              <a:buChar char="»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ts val="2000"/>
              </a:spcBef>
              <a:spcAft>
                <a:spcPts val="600"/>
              </a:spcAft>
              <a:buNone/>
            </a:pPr>
            <a:r>
              <a:rPr lang="pt-BR" altLang="pt-BR" sz="2000" b="0" dirty="0">
                <a:solidFill>
                  <a:srgbClr val="000000"/>
                </a:solidFill>
              </a:rPr>
              <a:t>Cenário com a possibilidade da Transação:</a:t>
            </a:r>
          </a:p>
          <a:p>
            <a:pPr algn="just" eaLnBrk="0" fontAlgn="base" hangingPunct="0"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altLang="pt-BR" sz="1600" b="0" dirty="0">
                <a:solidFill>
                  <a:srgbClr val="0070C0"/>
                </a:solidFill>
              </a:rPr>
              <a:t> </a:t>
            </a:r>
            <a:r>
              <a:rPr lang="pt-BR" altLang="pt-BR" sz="1400" b="0" dirty="0">
                <a:solidFill>
                  <a:srgbClr val="000000"/>
                </a:solidFill>
              </a:rPr>
              <a:t>Em </a:t>
            </a:r>
            <a:r>
              <a:rPr lang="pt-BR" altLang="pt-BR" sz="1400" u="sng" dirty="0">
                <a:solidFill>
                  <a:srgbClr val="000000"/>
                </a:solidFill>
              </a:rPr>
              <a:t>qualquer das 16 fases </a:t>
            </a:r>
            <a:r>
              <a:rPr lang="pt-BR" altLang="pt-BR" sz="1400" b="0" dirty="0">
                <a:solidFill>
                  <a:srgbClr val="000000"/>
                </a:solidFill>
              </a:rPr>
              <a:t>do contencioso administrativo:</a:t>
            </a:r>
          </a:p>
          <a:p>
            <a:pPr lvl="1" algn="just" eaLnBrk="0" fontAlgn="base" hangingPunct="0">
              <a:spcBef>
                <a:spcPct val="0"/>
              </a:spcBef>
              <a:spcAft>
                <a:spcPts val="600"/>
              </a:spcAft>
              <a:buClr>
                <a:srgbClr val="808080"/>
              </a:buClr>
              <a:buFont typeface="Arial" panose="020B0604020202020204" pitchFamily="34" charset="0"/>
              <a:buChar char="•"/>
            </a:pPr>
            <a:r>
              <a:rPr lang="pt-BR" altLang="pt-BR" sz="1200" dirty="0"/>
              <a:t>Contribuinte apresenta proposta de transação, fundamentada em matéria de fato ou interpretação da legislação;</a:t>
            </a:r>
          </a:p>
          <a:p>
            <a:pPr lvl="1" algn="just" eaLnBrk="0" fontAlgn="base" hangingPunct="0">
              <a:spcBef>
                <a:spcPct val="0"/>
              </a:spcBef>
              <a:spcAft>
                <a:spcPts val="600"/>
              </a:spcAft>
              <a:buClr>
                <a:srgbClr val="808080"/>
              </a:buClr>
              <a:buFont typeface="Arial" panose="020B0604020202020204" pitchFamily="34" charset="0"/>
              <a:buChar char="•"/>
            </a:pPr>
            <a:r>
              <a:rPr lang="pt-BR" altLang="pt-BR" sz="1200" dirty="0"/>
              <a:t>Secretaria Executiva da Câmara Gestora de Transações Tributárias (CGTT) analisa a admissibilidade da proposta;</a:t>
            </a:r>
          </a:p>
          <a:p>
            <a:pPr lvl="1" algn="just" eaLnBrk="0" fontAlgn="base" hangingPunct="0">
              <a:spcBef>
                <a:spcPct val="0"/>
              </a:spcBef>
              <a:spcAft>
                <a:spcPts val="600"/>
              </a:spcAft>
              <a:buClr>
                <a:srgbClr val="808080"/>
              </a:buClr>
              <a:buFont typeface="Arial" panose="020B0604020202020204" pitchFamily="34" charset="0"/>
              <a:buChar char="•"/>
            </a:pPr>
            <a:r>
              <a:rPr lang="pt-BR" altLang="pt-BR" sz="1200" dirty="0"/>
              <a:t>Manifestação da Coordenadoria do tributo;</a:t>
            </a:r>
          </a:p>
          <a:p>
            <a:pPr lvl="1" algn="just" eaLnBrk="0" fontAlgn="base" hangingPunct="0">
              <a:spcBef>
                <a:spcPct val="0"/>
              </a:spcBef>
              <a:spcAft>
                <a:spcPts val="600"/>
              </a:spcAft>
              <a:buClr>
                <a:srgbClr val="808080"/>
              </a:buClr>
              <a:buFont typeface="Arial" panose="020B0604020202020204" pitchFamily="34" charset="0"/>
              <a:buChar char="•"/>
            </a:pPr>
            <a:r>
              <a:rPr lang="pt-BR" altLang="pt-BR" sz="1200" dirty="0"/>
              <a:t>Prazo de 90 dias, prorrogáveis por igual período, para decisão da CGTT;</a:t>
            </a:r>
          </a:p>
          <a:p>
            <a:pPr lvl="1" algn="just" eaLnBrk="0" fontAlgn="base" hangingPunct="0">
              <a:spcBef>
                <a:spcPct val="0"/>
              </a:spcBef>
              <a:spcAft>
                <a:spcPts val="600"/>
              </a:spcAft>
              <a:buClr>
                <a:srgbClr val="808080"/>
              </a:buClr>
              <a:buFont typeface="Arial" panose="020B0604020202020204" pitchFamily="34" charset="0"/>
              <a:buChar char="•"/>
            </a:pPr>
            <a:r>
              <a:rPr lang="pt-BR" altLang="pt-BR" sz="1200" dirty="0"/>
              <a:t>Celebração do Termo de Transação ou prosseguimento da cobrança, caso não haja acordo;</a:t>
            </a:r>
          </a:p>
          <a:p>
            <a:pPr lvl="1" algn="just" eaLnBrk="0" fontAlgn="base" hangingPunct="0">
              <a:spcBef>
                <a:spcPct val="0"/>
              </a:spcBef>
              <a:spcAft>
                <a:spcPts val="600"/>
              </a:spcAft>
              <a:buClr>
                <a:srgbClr val="808080"/>
              </a:buClr>
              <a:buFont typeface="Arial" panose="020B0604020202020204" pitchFamily="34" charset="0"/>
              <a:buChar char="•"/>
            </a:pPr>
            <a:r>
              <a:rPr lang="pt-BR" altLang="pt-BR" sz="1200" dirty="0"/>
              <a:t>Câmaras temáticas (ISS, IPTU e ITBI) tornarão o processo ainda mais célere.</a:t>
            </a:r>
          </a:p>
        </p:txBody>
      </p:sp>
      <p:cxnSp>
        <p:nvCxnSpPr>
          <p:cNvPr id="4" name="Conector reto 3"/>
          <p:cNvCxnSpPr/>
          <p:nvPr/>
        </p:nvCxnSpPr>
        <p:spPr>
          <a:xfrm flipH="1">
            <a:off x="5993479" y="1845425"/>
            <a:ext cx="8312" cy="463019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3">
            <a:extLst>
              <a:ext uri="{FF2B5EF4-FFF2-40B4-BE49-F238E27FC236}">
                <a16:creationId xmlns:a16="http://schemas.microsoft.com/office/drawing/2014/main" id="{39424C70-A2D5-441B-9E49-9C3A021B26A3}"/>
              </a:ext>
            </a:extLst>
          </p:cNvPr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287714" y="202883"/>
            <a:ext cx="7272337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>
            <a:lvl1pPr defTabSz="8953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8953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8953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8953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8953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pt-BR" altLang="pt-BR" sz="2800" b="1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 - Regularização de Débitos Fiscais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pt-BR" altLang="pt-BR" sz="2800" b="1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Transação Tributária</a:t>
            </a:r>
          </a:p>
        </p:txBody>
      </p:sp>
    </p:spTree>
    <p:extLst>
      <p:ext uri="{BB962C8B-B14F-4D97-AF65-F5344CB8AC3E}">
        <p14:creationId xmlns:p14="http://schemas.microsoft.com/office/powerpoint/2010/main" val="3946110911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>
            <a:extLst>
              <a:ext uri="{FF2B5EF4-FFF2-40B4-BE49-F238E27FC236}">
                <a16:creationId xmlns:a16="http://schemas.microsoft.com/office/drawing/2014/main" id="{39424C70-A2D5-441B-9E49-9C3A021B26A3}"/>
              </a:ext>
            </a:extLst>
          </p:cNvPr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287714" y="385763"/>
            <a:ext cx="7272337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>
            <a:lvl1pPr defTabSz="8953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8953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8953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8953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8953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pt-BR" altLang="pt-BR" sz="2800" b="1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II - Benefício para Adimplentes do IPTU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72BA41BD-FC16-4608-BCAA-FA18DA019C63}"/>
              </a:ext>
            </a:extLst>
          </p:cNvPr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815789" y="1118319"/>
            <a:ext cx="10066713" cy="4206473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>
            <a:spAutoFit/>
          </a:bodyPr>
          <a:lstStyle>
            <a:lvl1pPr marL="304800" indent="-304800" defTabSz="1100138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644525" indent="-133350" defTabSz="1100138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100138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100138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100138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100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100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100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100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algn="just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pt-BR" altLang="pt-BR" sz="1500" b="1" dirty="0">
                <a:solidFill>
                  <a:srgbClr val="000000"/>
                </a:solidFill>
              </a:rPr>
              <a:t>Contexto</a:t>
            </a:r>
            <a:r>
              <a:rPr lang="pt-BR" altLang="pt-BR" sz="1500" dirty="0">
                <a:solidFill>
                  <a:srgbClr val="000000"/>
                </a:solidFill>
              </a:rPr>
              <a:t>: </a:t>
            </a:r>
          </a:p>
          <a:p>
            <a:pPr marL="342900" indent="-342900" algn="just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pt-BR" altLang="pt-BR" sz="1500" dirty="0">
                <a:solidFill>
                  <a:srgbClr val="000000"/>
                </a:solidFill>
              </a:rPr>
              <a:t>Houve uma frustração de receita no pagamento do IPTU no último ano, em decorrência da COVID-19, de 25% em 2019 para 34% em 2021.</a:t>
            </a:r>
          </a:p>
          <a:p>
            <a:pPr marL="0" indent="0" algn="just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pt-BR" altLang="pt-BR" sz="1500" dirty="0">
              <a:solidFill>
                <a:srgbClr val="000000"/>
              </a:solidFill>
            </a:endParaRPr>
          </a:p>
          <a:p>
            <a:pPr marL="0" indent="0" algn="just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pt-BR" altLang="pt-BR" sz="1500" b="1" dirty="0">
                <a:solidFill>
                  <a:srgbClr val="000000"/>
                </a:solidFill>
              </a:rPr>
              <a:t>Objetivos</a:t>
            </a:r>
            <a:r>
              <a:rPr lang="pt-BR" altLang="pt-BR" sz="1500" dirty="0">
                <a:solidFill>
                  <a:srgbClr val="000000"/>
                </a:solidFill>
              </a:rPr>
              <a:t>: </a:t>
            </a:r>
          </a:p>
          <a:p>
            <a:pPr marL="285750" indent="-285750" algn="just" fontAlgn="base">
              <a:spcBef>
                <a:spcPct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pt-BR" altLang="pt-BR" sz="1500" dirty="0"/>
              <a:t>Incentivo à adimplência, com a instituição de descontos progressivos, uma vez mantido o adimplemento dos pagamentos</a:t>
            </a:r>
          </a:p>
          <a:p>
            <a:pPr marL="342900" indent="-342900" algn="just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endParaRPr lang="pt-BR" altLang="pt-BR" sz="1500" dirty="0">
              <a:solidFill>
                <a:srgbClr val="000000"/>
              </a:solidFill>
            </a:endParaRPr>
          </a:p>
          <a:p>
            <a:pPr marL="0" indent="0" algn="just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pt-BR" altLang="pt-BR" sz="1500" b="1" dirty="0">
                <a:solidFill>
                  <a:srgbClr val="000000"/>
                </a:solidFill>
              </a:rPr>
              <a:t>Aplicação</a:t>
            </a:r>
            <a:r>
              <a:rPr lang="pt-BR" altLang="pt-BR" sz="1500" dirty="0">
                <a:solidFill>
                  <a:srgbClr val="000000"/>
                </a:solidFill>
              </a:rPr>
              <a:t>: </a:t>
            </a:r>
          </a:p>
          <a:p>
            <a:pPr marL="285750" indent="-285750" algn="just" fontAlgn="base">
              <a:spcBef>
                <a:spcPct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pt-BR" altLang="pt-BR" sz="1500" dirty="0"/>
              <a:t>Desconto de 5%, no exercício seguinte ao do lançamento, além daquele previsto para quitação em cota única (reduzido para 5%). Desconto adicional de 5%, caso o contribuinte fique adimplente por dois anos consecutivos, com limitação de 15% de desconto total;</a:t>
            </a:r>
          </a:p>
          <a:p>
            <a:pPr marL="0" indent="0" algn="just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pt-BR" altLang="pt-BR" sz="1500" b="1" dirty="0"/>
          </a:p>
          <a:p>
            <a:pPr marL="0" indent="0" algn="just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pt-BR" altLang="pt-BR" sz="1500" b="1" dirty="0">
                <a:solidFill>
                  <a:srgbClr val="000000"/>
                </a:solidFill>
              </a:rPr>
              <a:t>Potencial impacto na receita do município</a:t>
            </a:r>
            <a:r>
              <a:rPr lang="pt-BR" altLang="pt-BR" sz="1500" dirty="0">
                <a:solidFill>
                  <a:srgbClr val="000000"/>
                </a:solidFill>
              </a:rPr>
              <a:t>: caso haja uma redução de 7,4% de inadimplência em dois anos, não haverá redução na receita</a:t>
            </a: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838826" y="5324792"/>
            <a:ext cx="6751948" cy="13465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7767431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>
            <a:extLst>
              <a:ext uri="{FF2B5EF4-FFF2-40B4-BE49-F238E27FC236}">
                <a16:creationId xmlns:a16="http://schemas.microsoft.com/office/drawing/2014/main" id="{39424C70-A2D5-441B-9E49-9C3A021B26A3}"/>
              </a:ext>
            </a:extLst>
          </p:cNvPr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287714" y="385763"/>
            <a:ext cx="7272337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>
            <a:lvl1pPr defTabSz="8953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8953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8953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8953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8953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pt-BR" altLang="pt-BR" sz="2800" b="1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III - Revisão das Taxas de Juros - SELIC</a:t>
            </a: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72BA41BD-FC16-4608-BCAA-FA18DA019C63}"/>
              </a:ext>
            </a:extLst>
          </p:cNvPr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990168" y="1821284"/>
            <a:ext cx="10066713" cy="3813865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>
            <a:spAutoFit/>
          </a:bodyPr>
          <a:lstStyle>
            <a:lvl1pPr marL="304800" indent="-304800" defTabSz="1100138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644525" indent="-133350" defTabSz="1100138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100138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100138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100138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100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100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100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100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algn="just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pt-BR" altLang="pt-BR" sz="1600" b="1" dirty="0"/>
              <a:t>Contexto</a:t>
            </a:r>
            <a:r>
              <a:rPr lang="pt-BR" altLang="pt-BR" sz="1600" dirty="0"/>
              <a:t>: </a:t>
            </a:r>
          </a:p>
          <a:p>
            <a:pPr marL="342900" indent="-342900" algn="just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pt-BR" altLang="pt-BR" sz="1600" dirty="0"/>
              <a:t>Os percentuais de encargos moratórios aplicados aos créditos tributários vêm sendo questionados pelos contribuintes.</a:t>
            </a:r>
          </a:p>
          <a:p>
            <a:pPr marL="342900" indent="-342900" algn="just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endParaRPr lang="pt-BR" altLang="pt-BR" sz="1600" dirty="0"/>
          </a:p>
          <a:p>
            <a:pPr marL="0" indent="0" algn="just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pt-BR" altLang="pt-BR" sz="1600" b="1" dirty="0"/>
              <a:t>Objetivos</a:t>
            </a:r>
            <a:r>
              <a:rPr lang="pt-BR" altLang="pt-BR" sz="1600" dirty="0"/>
              <a:t>: </a:t>
            </a:r>
          </a:p>
          <a:p>
            <a:pPr marL="342900" indent="-342900" algn="just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pt-BR" altLang="pt-BR" sz="1600" dirty="0"/>
              <a:t>Aplicar taxas de juros mais condizentes com o mercado e evitar condenações e ônus da sucumbência em ações judiciais.</a:t>
            </a:r>
          </a:p>
          <a:p>
            <a:pPr marL="0" indent="0" algn="just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pt-BR" altLang="pt-BR" sz="1600" dirty="0"/>
          </a:p>
          <a:p>
            <a:pPr marL="0" indent="0" algn="just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pt-BR" altLang="pt-BR" sz="1600" b="1" dirty="0"/>
              <a:t>Aplicação</a:t>
            </a:r>
            <a:r>
              <a:rPr lang="pt-BR" altLang="pt-BR" sz="1600" dirty="0"/>
              <a:t>: </a:t>
            </a:r>
          </a:p>
          <a:p>
            <a:pPr marL="342900" indent="-342900" algn="just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pt-BR" altLang="pt-BR" sz="1600" dirty="0"/>
              <a:t>Adequar a tabela de juros moratórios à decisão do STF, adotando a Taxa SELIC.</a:t>
            </a:r>
          </a:p>
          <a:p>
            <a:pPr marL="0" indent="0" algn="just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pt-BR" altLang="pt-BR" sz="1600" b="1" dirty="0"/>
          </a:p>
          <a:p>
            <a:pPr marL="0" indent="0" algn="just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pt-BR" altLang="pt-BR" sz="1600" b="1" dirty="0">
                <a:solidFill>
                  <a:srgbClr val="000000"/>
                </a:solidFill>
              </a:rPr>
              <a:t>Potencial impacto na receita do município</a:t>
            </a:r>
            <a:r>
              <a:rPr lang="pt-BR" altLang="pt-BR" sz="1600" dirty="0">
                <a:solidFill>
                  <a:srgbClr val="000000"/>
                </a:solidFill>
              </a:rPr>
              <a:t>: redução de receita de R$ 121 mi nos próximos 4 anos (R$ 30,3 mi ao ano)</a:t>
            </a:r>
          </a:p>
        </p:txBody>
      </p:sp>
      <p:sp>
        <p:nvSpPr>
          <p:cNvPr id="2" name="Retângulo 1"/>
          <p:cNvSpPr/>
          <p:nvPr/>
        </p:nvSpPr>
        <p:spPr>
          <a:xfrm>
            <a:off x="10397848" y="6324682"/>
            <a:ext cx="1079142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altLang="pt-BR" sz="1050" dirty="0"/>
              <a:t>*ARE 1216078</a:t>
            </a:r>
            <a:endParaRPr lang="pt-BR" sz="1050" dirty="0"/>
          </a:p>
        </p:txBody>
      </p:sp>
    </p:spTree>
    <p:extLst>
      <p:ext uri="{BB962C8B-B14F-4D97-AF65-F5344CB8AC3E}">
        <p14:creationId xmlns:p14="http://schemas.microsoft.com/office/powerpoint/2010/main" val="2751747372"/>
      </p:ext>
    </p:ext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40KHEfGL9EmP.sRL6ap30A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40KHEfGL9EmP.sRL6ap30A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8AsnAeE43UeuzdD7XqC6cg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8AsnAeE43UeuzdD7XqC6cg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40KHEfGL9EmP.sRL6ap30A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8AsnAeE43UeuzdD7XqC6cg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40KHEfGL9EmP.sRL6ap30A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8AsnAeE43UeuzdD7XqC6cg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40KHEfGL9EmP.sRL6ap30A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8AsnAeE43UeuzdD7XqC6cg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40KHEfGL9EmP.sRL6ap30A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8AsnAeE43UeuzdD7XqC6cg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8AsnAeE43UeuzdD7XqC6cg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8AsnAeE43UeuzdD7XqC6cg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8AsnAeE43UeuzdD7XqC6cg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8AsnAeE43UeuzdD7XqC6cg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40KHEfGL9EmP.sRL6ap30A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40KHEfGL9EmP.sRL6ap30A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8AsnAeE43UeuzdD7XqC6cg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8AsnAeE43UeuzdD7XqC6cg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8AsnAeE43UeuzdD7XqC6cg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8AsnAeE43UeuzdD7XqC6cg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40KHEfGL9EmP.sRL6ap30A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40KHEfGL9EmP.sRL6ap30A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8AsnAeE43UeuzdD7XqC6cg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8AsnAeE43UeuzdD7XqC6cg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40KHEfGL9EmP.sRL6ap30A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8AsnAeE43UeuzdD7XqC6cg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8AsnAeE43UeuzdD7XqC6cg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8AsnAeE43UeuzdD7XqC6cg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40KHEfGL9EmP.sRL6ap30A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8AsnAeE43UeuzdD7XqC6cg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40KHEfGL9EmP.sRL6ap30A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40KHEfGL9EmP.sRL6ap30A"/>
</p:tagLst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esign padrão">
  <a:themeElements>
    <a:clrScheme name="Design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sign padrão">
      <a:majorFont>
        <a:latin typeface="Helvetica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4512</TotalTime>
  <Words>2020</Words>
  <Application>Microsoft Office PowerPoint</Application>
  <PresentationFormat>Widescreen</PresentationFormat>
  <Paragraphs>204</Paragraphs>
  <Slides>22</Slides>
  <Notes>20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22</vt:i4>
      </vt:variant>
    </vt:vector>
  </HeadingPairs>
  <TitlesOfParts>
    <vt:vector size="24" baseType="lpstr">
      <vt:lpstr>Tema do Office</vt:lpstr>
      <vt:lpstr>Design padrão</vt:lpstr>
      <vt:lpstr>PowerPoint Presentation</vt:lpstr>
      <vt:lpstr>Proposta de Reforma Tributária Municipal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Giordano Bruno Antoniazzi Ronconi</dc:creator>
  <cp:lastModifiedBy>Unknown User</cp:lastModifiedBy>
  <cp:revision>86</cp:revision>
  <cp:lastPrinted>2021-05-18T18:00:40Z</cp:lastPrinted>
  <dcterms:created xsi:type="dcterms:W3CDTF">2021-02-07T21:37:06Z</dcterms:created>
  <dcterms:modified xsi:type="dcterms:W3CDTF">2021-05-19T15:55:34Z</dcterms:modified>
</cp:coreProperties>
</file>