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4" r:id="rId2"/>
    <p:sldId id="280" r:id="rId3"/>
    <p:sldId id="281" r:id="rId4"/>
    <p:sldId id="301" r:id="rId5"/>
    <p:sldId id="282" r:id="rId6"/>
    <p:sldId id="302" r:id="rId7"/>
    <p:sldId id="284" r:id="rId8"/>
    <p:sldId id="303" r:id="rId9"/>
    <p:sldId id="286" r:id="rId10"/>
    <p:sldId id="287" r:id="rId11"/>
    <p:sldId id="288" r:id="rId12"/>
    <p:sldId id="304" r:id="rId13"/>
    <p:sldId id="289" r:id="rId14"/>
    <p:sldId id="290" r:id="rId15"/>
    <p:sldId id="305" r:id="rId16"/>
    <p:sldId id="291" r:id="rId17"/>
    <p:sldId id="306" r:id="rId18"/>
    <p:sldId id="307" r:id="rId19"/>
    <p:sldId id="308" r:id="rId20"/>
    <p:sldId id="309" r:id="rId21"/>
  </p:sldIdLst>
  <p:sldSz cx="9144000" cy="6858000" type="screen4x3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66" autoAdjust="0"/>
    <p:restoredTop sz="94660"/>
  </p:normalViewPr>
  <p:slideViewPr>
    <p:cSldViewPr>
      <p:cViewPr varScale="1">
        <p:scale>
          <a:sx n="109" d="100"/>
          <a:sy n="109" d="100"/>
        </p:scale>
        <p:origin x="201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heme" Target="theme/theme1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presProps" Target="pres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handoutMaster" Target="handoutMasters/handoutMaster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notesMaster" Target="notesMasters/notesMaster1.xml" /><Relationship Id="rId27" Type="http://schemas.openxmlformats.org/officeDocument/2006/relationships/tableStyles" Target="tableStyles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A1B514-BB9A-4672-AD43-7E8F97ED9EB4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15A64-087D-44B2-A57D-339F7822254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6" y="3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/>
          <a:lstStyle>
            <a:lvl1pPr algn="r">
              <a:defRPr sz="1200"/>
            </a:lvl1pPr>
          </a:lstStyle>
          <a:p>
            <a:fld id="{2EF109B5-AC43-499A-9158-13AE12551B83}" type="datetimeFigureOut">
              <a:rPr lang="pt-BR" smtClean="0"/>
              <a:t>24/06/2021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7" tIns="45708" rIns="91417" bIns="45708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17" tIns="45708" rIns="91417" bIns="45708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3" y="9428586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6" y="9428586"/>
            <a:ext cx="2945659" cy="496332"/>
          </a:xfrm>
          <a:prstGeom prst="rect">
            <a:avLst/>
          </a:prstGeom>
        </p:spPr>
        <p:txBody>
          <a:bodyPr vert="horz" lIns="91417" tIns="45708" rIns="91417" bIns="45708" rtlCol="0" anchor="b"/>
          <a:lstStyle>
            <a:lvl1pPr algn="r">
              <a:defRPr sz="1200"/>
            </a:lvl1pPr>
          </a:lstStyle>
          <a:p>
            <a:fld id="{87C4D709-D79A-43C8-BFBE-751C0C987D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1987550" y="450850"/>
            <a:ext cx="10771188" cy="80803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1044" y="4714882"/>
            <a:ext cx="54387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xfrm>
            <a:off x="681044" y="4714882"/>
            <a:ext cx="54387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10"/>
          </p:nvPr>
        </p:nvSpPr>
        <p:spPr>
          <a:xfrm>
            <a:off x="8532813" y="6308725"/>
            <a:ext cx="611187" cy="549275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822189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24/06/2021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24/06/2021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24/06/2021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24/06/2021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24/06/2021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24/06/2021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24/06/2021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2" Type="http://schemas.openxmlformats.org/officeDocument/2006/relationships/slideLayout" Target="../slideLayouts/slideLayout7.xml" /><Relationship Id="rId1" Type="http://schemas.openxmlformats.org/officeDocument/2006/relationships/tags" Target="../tags/tag1.xml" /><Relationship Id="rId4" Type="http://schemas.openxmlformats.org/officeDocument/2006/relationships/image" Target="../media/image1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4.emf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12.xml" /><Relationship Id="rId4" Type="http://schemas.openxmlformats.org/officeDocument/2006/relationships/image" Target="../media/image5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4791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>
                <a:solidFill>
                  <a:srgbClr val="002060"/>
                </a:solidFill>
              </a:rPr>
              <a:t>Demonstração e Avaliação do Cumprimento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b="1" dirty="0">
                <a:solidFill>
                  <a:srgbClr val="002060"/>
                </a:solidFill>
              </a:rPr>
              <a:t>das Metas Fiscais </a:t>
            </a:r>
          </a:p>
          <a:p>
            <a:pPr algn="ctr">
              <a:lnSpc>
                <a:spcPct val="110000"/>
              </a:lnSpc>
              <a:defRPr/>
            </a:pP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pt-BR" sz="2800" baseline="30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Quadrimestre de 2021</a:t>
            </a: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>
                <a:solidFill>
                  <a:srgbClr val="002060"/>
                </a:solidFill>
              </a:rPr>
              <a:t>Junho de 2021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FAZENDA E PLANEJAMENTO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74173"/>
            <a:ext cx="3312368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>
                <a:solidFill>
                  <a:schemeClr val="bg1"/>
                </a:solidFill>
              </a:rPr>
              <a:t> Desembolso 2021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 Despesas Pagas – 1º 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10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844824"/>
            <a:ext cx="6547713" cy="4106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700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39279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 Empenhada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1º 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11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060848"/>
            <a:ext cx="7743377" cy="363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1806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67271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Despesas  Liquidadas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1º Quadrimestre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732240" y="6311276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12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546795"/>
            <a:ext cx="8362292" cy="476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5650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7772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Despesa Liquidada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1º 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13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204864"/>
            <a:ext cx="8628902" cy="3123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664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4709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Despesa Empenhada por Função de Governo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 2020 x 2021 – 1º Quadrimestre 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7380312" y="6318058"/>
            <a:ext cx="105348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14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320608"/>
            <a:ext cx="5362575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477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17793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Investimento / Despesa Total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1º 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7092280" y="6198765"/>
            <a:ext cx="144016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15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0199" y="1345987"/>
            <a:ext cx="4863602" cy="5286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7425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0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Corrente Líquida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1º Quadrimestre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16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332097"/>
            <a:ext cx="4543425" cy="535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219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80" y="88756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Orçamentário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1º Quadrimestre</a:t>
            </a: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17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4912" y="1304147"/>
            <a:ext cx="6734175" cy="516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631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0227" y="116632"/>
            <a:ext cx="744559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e Resultado Nominal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1º Quadrimestre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Resultado Primário Acima da Linha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594" y="1393735"/>
            <a:ext cx="7308812" cy="5231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3966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691679" y="116632"/>
            <a:ext cx="7444139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Resultado Primário e Resultado Nominal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1º Quadrimestre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Resultado Nominal Acima da Linha</a:t>
            </a:r>
          </a:p>
        </p:txBody>
      </p:sp>
      <p:sp>
        <p:nvSpPr>
          <p:cNvPr id="8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19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204864"/>
            <a:ext cx="8134261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95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eaLnBrk="0" hangingPunct="0"/>
            <a:endParaRPr lang="pt-BR" sz="2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2782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Meta de Arrecadação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2021 – 1º Quadrimestre</a:t>
            </a: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07232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2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412776"/>
            <a:ext cx="6336703" cy="507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611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171217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2200" b="1" dirty="0">
                <a:solidFill>
                  <a:schemeClr val="bg1"/>
                </a:solidFill>
              </a:rPr>
              <a:t>Limites Legais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2021 – 1º Quadrimestre</a:t>
            </a:r>
            <a:endParaRPr lang="pt-BR" sz="2200" b="1" dirty="0">
              <a:solidFill>
                <a:srgbClr val="FF0000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20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642155"/>
            <a:ext cx="5834650" cy="468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0444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59070" y="44624"/>
            <a:ext cx="7452320" cy="11521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1º 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 txBox="1">
            <a:spLocks/>
          </p:cNvSpPr>
          <p:nvPr/>
        </p:nvSpPr>
        <p:spPr>
          <a:xfrm>
            <a:off x="6553200" y="6356350"/>
            <a:ext cx="18352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 algn="r"/>
              <a:t>3</a:t>
            </a:fld>
            <a:r>
              <a:rPr lang="pt-BR" sz="16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568" y="1333630"/>
            <a:ext cx="7848872" cy="4992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1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Receitas Correntes e Receitas de Capital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1º Quadrimestre</a:t>
            </a:r>
          </a:p>
          <a:p>
            <a:endParaRPr lang="pt-BR" sz="2200" dirty="0"/>
          </a:p>
        </p:txBody>
      </p:sp>
      <p:sp>
        <p:nvSpPr>
          <p:cNvPr id="6" name="Espaço Reservado para Número de Slide 1"/>
          <p:cNvSpPr txBox="1">
            <a:spLocks/>
          </p:cNvSpPr>
          <p:nvPr/>
        </p:nvSpPr>
        <p:spPr>
          <a:xfrm>
            <a:off x="7668344" y="6356350"/>
            <a:ext cx="864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pt-BR"/>
            </a:defPPr>
            <a:lvl1pPr algn="r">
              <a:defRPr b="1">
                <a:solidFill>
                  <a:srgbClr val="002060"/>
                </a:solidFill>
              </a:defRPr>
            </a:lvl1pPr>
          </a:lstStyle>
          <a:p>
            <a:fld id="{E96EC896-A015-41F0-9042-2FF0343DD5B8}" type="slidenum">
              <a:rPr lang="pt-BR" b="0" smtClean="0"/>
              <a:pPr/>
              <a:t>4</a:t>
            </a:fld>
            <a:endParaRPr lang="pt-BR" b="0" dirty="0">
              <a:solidFill>
                <a:srgbClr val="FF0000"/>
              </a:solidFill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480" y="1346813"/>
            <a:ext cx="6745864" cy="5009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656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99209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1º Quadrimestre</a:t>
            </a:r>
          </a:p>
          <a:p>
            <a:endParaRPr lang="pt-BR" sz="22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5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2276872"/>
            <a:ext cx="8448053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39777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Receita Tributária Realizada </a:t>
            </a:r>
          </a:p>
          <a:p>
            <a:r>
              <a:rPr lang="pt-BR" sz="2200" b="1" dirty="0">
                <a:solidFill>
                  <a:schemeClr val="bg1"/>
                </a:solidFill>
              </a:rPr>
              <a:t>2020 x 2021 – 1º Quadrimestre</a:t>
            </a:r>
          </a:p>
          <a:p>
            <a:endParaRPr lang="pt-BR" sz="2200" dirty="0"/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97924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6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263516"/>
            <a:ext cx="6584251" cy="520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8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024" y="-2957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23728" y="19432"/>
            <a:ext cx="7452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1º Quadrimestre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7</a:t>
            </a:fld>
            <a:endParaRPr lang="pt-BR" sz="1600" dirty="0">
              <a:solidFill>
                <a:srgbClr val="FF000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772816"/>
            <a:ext cx="7442944" cy="4338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757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691680" y="44624"/>
            <a:ext cx="74523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200" b="1" dirty="0">
                <a:solidFill>
                  <a:schemeClr val="bg1"/>
                </a:solidFill>
              </a:rPr>
              <a:t>Transferências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1º Quadrimestre</a:t>
            </a:r>
          </a:p>
          <a:p>
            <a:endParaRPr lang="pt-BR" sz="2200" b="1" dirty="0">
              <a:solidFill>
                <a:schemeClr val="bg1"/>
              </a:solidFill>
            </a:endParaRPr>
          </a:p>
        </p:txBody>
      </p:sp>
      <p:sp>
        <p:nvSpPr>
          <p:cNvPr id="7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</a:rPr>
              <a:pPr/>
              <a:t>8</a:t>
            </a:fld>
            <a:endParaRPr lang="pt-BR" sz="16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268363"/>
            <a:ext cx="6343551" cy="554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355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91680" y="-26987"/>
            <a:ext cx="7452320" cy="1223740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r>
              <a:rPr lang="pt-BR" sz="2200" b="1" dirty="0">
                <a:solidFill>
                  <a:schemeClr val="bg1"/>
                </a:solidFill>
              </a:rPr>
              <a:t>Outras Receitas Correntes  </a:t>
            </a:r>
            <a:br>
              <a:rPr lang="pt-BR" sz="2200" b="1" dirty="0">
                <a:solidFill>
                  <a:schemeClr val="bg1"/>
                </a:solidFill>
              </a:rPr>
            </a:br>
            <a:r>
              <a:rPr lang="pt-BR" sz="2200" b="1" dirty="0">
                <a:solidFill>
                  <a:schemeClr val="bg1"/>
                </a:solidFill>
              </a:rPr>
              <a:t>2020 x 2021 – 1º Quadrimestre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>
                <a:solidFill>
                  <a:srgbClr val="002060"/>
                </a:solidFill>
              </a:rPr>
              <a:pPr/>
              <a:t>9</a:t>
            </a:fld>
            <a:endParaRPr lang="pt-BR" sz="1600">
              <a:solidFill>
                <a:srgbClr val="002060"/>
              </a:solidFill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2492896"/>
            <a:ext cx="7713943" cy="2401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3561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5372</TotalTime>
  <Words>227</Words>
  <Application>Microsoft Office PowerPoint</Application>
  <PresentationFormat>On-screen Show (4:3)</PresentationFormat>
  <Paragraphs>56</Paragraphs>
  <Slides>20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Unknown User</cp:lastModifiedBy>
  <cp:revision>355</cp:revision>
  <cp:lastPrinted>2021-06-23T18:50:19Z</cp:lastPrinted>
  <dcterms:created xsi:type="dcterms:W3CDTF">2018-12-03T14:01:27Z</dcterms:created>
  <dcterms:modified xsi:type="dcterms:W3CDTF">2021-06-24T13:40:21Z</dcterms:modified>
</cp:coreProperties>
</file>