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1" r:id="rId4"/>
    <p:sldMasterId id="2147483892" r:id="rId5"/>
    <p:sldMasterId id="2147484019" r:id="rId6"/>
    <p:sldMasterId id="2147483648" r:id="rId7"/>
  </p:sldMasterIdLst>
  <p:notesMasterIdLst>
    <p:notesMasterId r:id="rId32"/>
  </p:notesMasterIdLst>
  <p:handoutMasterIdLst>
    <p:handoutMasterId r:id="rId33"/>
  </p:handoutMasterIdLst>
  <p:sldIdLst>
    <p:sldId id="345" r:id="rId8"/>
    <p:sldId id="342" r:id="rId9"/>
    <p:sldId id="346" r:id="rId10"/>
    <p:sldId id="284" r:id="rId11"/>
    <p:sldId id="314" r:id="rId12"/>
    <p:sldId id="350" r:id="rId13"/>
    <p:sldId id="363" r:id="rId14"/>
    <p:sldId id="364" r:id="rId15"/>
    <p:sldId id="365" r:id="rId16"/>
    <p:sldId id="347" r:id="rId17"/>
    <p:sldId id="300" r:id="rId18"/>
    <p:sldId id="283" r:id="rId19"/>
    <p:sldId id="307" r:id="rId20"/>
    <p:sldId id="308" r:id="rId21"/>
    <p:sldId id="348" r:id="rId22"/>
    <p:sldId id="289" r:id="rId23"/>
    <p:sldId id="301" r:id="rId24"/>
    <p:sldId id="302" r:id="rId25"/>
    <p:sldId id="303" r:id="rId26"/>
    <p:sldId id="305" r:id="rId27"/>
    <p:sldId id="309" r:id="rId28"/>
    <p:sldId id="310" r:id="rId29"/>
    <p:sldId id="311" r:id="rId30"/>
    <p:sldId id="341" r:id="rId31"/>
  </p:sldIdLst>
  <p:sldSz cx="9144000" cy="6858000" type="screen4x3"/>
  <p:notesSz cx="6797675" cy="9926638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5">
          <p15:clr>
            <a:srgbClr val="A4A3A4"/>
          </p15:clr>
        </p15:guide>
        <p15:guide id="2" pos="5511">
          <p15:clr>
            <a:srgbClr val="A4A3A4"/>
          </p15:clr>
        </p15:guide>
        <p15:guide id="3" pos="2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AF5"/>
    <a:srgbClr val="F9D438"/>
    <a:srgbClr val="003366"/>
    <a:srgbClr val="ECF1F8"/>
    <a:srgbClr val="D0D8E8"/>
    <a:srgbClr val="CFDBF5"/>
    <a:srgbClr val="E4EDF8"/>
    <a:srgbClr val="F6F8FC"/>
    <a:srgbClr val="CCE7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845"/>
        <p:guide pos="5511"/>
        <p:guide pos="29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C3C469D0-26DC-F370-3715-29691A2E10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2300" tIns="46150" rIns="92300" bIns="46150" rtlCol="0"/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92CD2D2-9C6A-35E9-D5F2-09A7CBEC4A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2300" tIns="46150" rIns="92300" bIns="46150" rtlCol="0"/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BE53C4E3-1A33-4521-B7A8-9BE69BA1F102}" type="datetimeFigureOut">
              <a:rPr lang="pt-BR"/>
              <a:pPr>
                <a:defRPr/>
              </a:pPr>
              <a:t>07/11/2024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EE4C67D-87C2-729A-5DFC-9B34AC6EEFF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5300"/>
          </a:xfrm>
          <a:prstGeom prst="rect">
            <a:avLst/>
          </a:prstGeom>
        </p:spPr>
        <p:txBody>
          <a:bodyPr vert="horz" lIns="92300" tIns="46150" rIns="92300" bIns="46150" rtlCol="0" anchor="b"/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8598F74-2F78-ED0C-69F5-6731A9D5612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5300"/>
          </a:xfrm>
          <a:prstGeom prst="rect">
            <a:avLst/>
          </a:prstGeom>
        </p:spPr>
        <p:txBody>
          <a:bodyPr vert="horz" wrap="square" lIns="92300" tIns="46150" rIns="92300" bIns="4615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88A077A-EBE0-4751-926E-1129298C112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C946CC58-3D76-E2A0-74F0-C178498477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2300" tIns="46150" rIns="92300" bIns="4615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E7A8B22-2206-26D8-FE41-093453AD752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2300" tIns="46150" rIns="92300" bIns="4615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96B3E11-C06E-4BBC-99AA-8BA29E4A9D16}" type="datetimeFigureOut">
              <a:rPr lang="pt-BR"/>
              <a:pPr>
                <a:defRPr/>
              </a:pPr>
              <a:t>07/11/2024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3A399BDE-A373-D05A-16A9-1A9C674B57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0" tIns="46150" rIns="92300" bIns="4615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02C52254-4972-7550-82E3-A2D5F597A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1" y="4714876"/>
            <a:ext cx="5438775" cy="4467225"/>
          </a:xfrm>
          <a:prstGeom prst="rect">
            <a:avLst/>
          </a:prstGeom>
        </p:spPr>
        <p:txBody>
          <a:bodyPr vert="horz" lIns="92300" tIns="46150" rIns="92300" bIns="46150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5C75216-C8DE-B700-2E13-5CFF40B75C8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5300"/>
          </a:xfrm>
          <a:prstGeom prst="rect">
            <a:avLst/>
          </a:prstGeom>
        </p:spPr>
        <p:txBody>
          <a:bodyPr vert="horz" lIns="92300" tIns="46150" rIns="92300" bIns="4615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4F4FE3-D7A3-6149-FF5B-93C92042D5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5300"/>
          </a:xfrm>
          <a:prstGeom prst="rect">
            <a:avLst/>
          </a:prstGeom>
        </p:spPr>
        <p:txBody>
          <a:bodyPr vert="horz" wrap="square" lIns="92300" tIns="46150" rIns="92300" bIns="4615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A99ECB2-7F03-4A0C-A2F2-057251695D3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914400" y="746125"/>
            <a:ext cx="4972050" cy="3730625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7FDDE-4BE4-41D9-8A52-089FAAFC6E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495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914400" y="746125"/>
            <a:ext cx="4972050" cy="3730625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7FDDE-4BE4-41D9-8A52-089FAAFC6E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957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oleObject" Target="../embeddings/oleObject1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1. On-page tracker" hidden="1">
            <a:extLst>
              <a:ext uri="{FF2B5EF4-FFF2-40B4-BE49-F238E27FC236}">
                <a16:creationId xmlns:a16="http://schemas.microsoft.com/office/drawing/2014/main" id="{E228B58C-59BF-87A9-2B0B-89D12F05F116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2238" y="26988"/>
            <a:ext cx="663575" cy="215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1400">
                <a:solidFill>
                  <a:srgbClr val="808080"/>
                </a:solidFill>
                <a:latin typeface="Calibri" pitchFamily="34" charset="0"/>
              </a:rPr>
              <a:t>TRACKER</a:t>
            </a:r>
          </a:p>
        </p:txBody>
      </p:sp>
      <p:sp>
        <p:nvSpPr>
          <p:cNvPr id="3" name="McK 3. Unit of measure" hidden="1">
            <a:extLst>
              <a:ext uri="{FF2B5EF4-FFF2-40B4-BE49-F238E27FC236}">
                <a16:creationId xmlns:a16="http://schemas.microsoft.com/office/drawing/2014/main" id="{2BCDEBDB-6B6E-2BD5-08C2-54AA2B2FCC6C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22238" y="542925"/>
            <a:ext cx="3729037" cy="217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1400">
                <a:solidFill>
                  <a:srgbClr val="808080"/>
                </a:solidFill>
                <a:latin typeface="Calibri" pitchFamily="34" charset="0"/>
              </a:rPr>
              <a:t>Unit of measure</a:t>
            </a:r>
          </a:p>
        </p:txBody>
      </p:sp>
      <p:grpSp>
        <p:nvGrpSpPr>
          <p:cNvPr id="4" name="McK Slide Elements">
            <a:extLst>
              <a:ext uri="{FF2B5EF4-FFF2-40B4-BE49-F238E27FC236}">
                <a16:creationId xmlns:a16="http://schemas.microsoft.com/office/drawing/2014/main" id="{13C99968-7A42-7793-67E3-EC6787E31B25}"/>
              </a:ext>
            </a:extLst>
          </p:cNvPr>
          <p:cNvGrpSpPr>
            <a:grpSpLocks/>
          </p:cNvGrpSpPr>
          <p:nvPr/>
        </p:nvGrpSpPr>
        <p:grpSpPr bwMode="auto">
          <a:xfrm>
            <a:off x="122238" y="6203950"/>
            <a:ext cx="8721725" cy="517525"/>
            <a:chOff x="75" y="3830"/>
            <a:chExt cx="5385" cy="320"/>
          </a:xfrm>
        </p:grpSpPr>
        <p:sp>
          <p:nvSpPr>
            <p:cNvPr id="5" name="McK 4. Footnote" hidden="1">
              <a:extLst>
                <a:ext uri="{FF2B5EF4-FFF2-40B4-BE49-F238E27FC236}">
                  <a16:creationId xmlns:a16="http://schemas.microsoft.com/office/drawing/2014/main" id="{0B328401-115C-F680-9D54-98C32950B215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75" y="3830"/>
              <a:ext cx="5385" cy="96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b">
              <a:spAutoFit/>
            </a:bodyPr>
            <a:lstStyle>
              <a:lvl1pPr marL="106363" indent="-106363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pt-BR" sz="1000">
                  <a:solidFill>
                    <a:srgbClr val="000000"/>
                  </a:solidFill>
                  <a:latin typeface="Calibri" pitchFamily="34" charset="0"/>
                </a:rPr>
                <a:t>1 Nota de rodapé</a:t>
              </a:r>
            </a:p>
          </p:txBody>
        </p:sp>
        <p:sp>
          <p:nvSpPr>
            <p:cNvPr id="6" name="McK 5. Source" hidden="1">
              <a:extLst>
                <a:ext uri="{FF2B5EF4-FFF2-40B4-BE49-F238E27FC236}">
                  <a16:creationId xmlns:a16="http://schemas.microsoft.com/office/drawing/2014/main" id="{F63C94DF-81A8-71BB-0D2C-1E44A42B0D1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" y="4054"/>
              <a:ext cx="4323" cy="96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>
              <a:spAutoFit/>
            </a:bodyPr>
            <a:lstStyle>
              <a:lvl1pPr marL="508000" indent="-5080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pt-BR" altLang="pt-BR" sz="1000">
                  <a:solidFill>
                    <a:srgbClr val="000000"/>
                  </a:solidFill>
                  <a:latin typeface="Calibri" pitchFamily="34" charset="0"/>
                </a:rPr>
                <a:t>FONTE: Fonte</a:t>
              </a:r>
            </a:p>
          </p:txBody>
        </p:sp>
      </p:grpSp>
      <p:grpSp>
        <p:nvGrpSpPr>
          <p:cNvPr id="7" name="ACET" hidden="1">
            <a:extLst>
              <a:ext uri="{FF2B5EF4-FFF2-40B4-BE49-F238E27FC236}">
                <a16:creationId xmlns:a16="http://schemas.microsoft.com/office/drawing/2014/main" id="{FDF54901-BA07-BF8A-8D6D-94E661CF1A88}"/>
              </a:ext>
            </a:extLst>
          </p:cNvPr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482725" y="1149350"/>
            <a:ext cx="4349750" cy="519113"/>
            <a:chOff x="915" y="710"/>
            <a:chExt cx="2686" cy="320"/>
          </a:xfrm>
        </p:grpSpPr>
        <p:cxnSp>
          <p:nvCxnSpPr>
            <p:cNvPr id="8" name="AutoShape 249" hidden="1">
              <a:extLst>
                <a:ext uri="{FF2B5EF4-FFF2-40B4-BE49-F238E27FC236}">
                  <a16:creationId xmlns:a16="http://schemas.microsoft.com/office/drawing/2014/main" id="{B927D2ED-0BFC-2268-CF49-627E3715203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AutoShape 250" hidden="1">
              <a:extLst>
                <a:ext uri="{FF2B5EF4-FFF2-40B4-BE49-F238E27FC236}">
                  <a16:creationId xmlns:a16="http://schemas.microsoft.com/office/drawing/2014/main" id="{9EDD3843-3D58-9E3C-CC5C-943AE05493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</p:spPr>
          <p:txBody>
            <a:bodyPr lIns="0" tIns="0" rIns="0" bIns="18288" anchor="b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pt-BR" altLang="pt-BR" sz="1600">
                  <a:solidFill>
                    <a:srgbClr val="000000"/>
                  </a:solidFill>
                  <a:latin typeface="Calibri" pitchFamily="34" charset="0"/>
                </a:rPr>
                <a:t>Título</a:t>
              </a:r>
            </a:p>
            <a:p>
              <a:pPr eaLnBrk="1" hangingPunct="1">
                <a:defRPr/>
              </a:pPr>
              <a:r>
                <a:rPr lang="pt-BR" altLang="pt-BR" sz="1600">
                  <a:solidFill>
                    <a:srgbClr val="808080"/>
                  </a:solidFill>
                  <a:latin typeface="Calibri" pitchFamily="34" charset="0"/>
                </a:rPr>
                <a:t>Unit of measure</a:t>
              </a:r>
            </a:p>
          </p:txBody>
        </p:sp>
      </p:grpSp>
      <p:graphicFrame>
        <p:nvGraphicFramePr>
          <p:cNvPr id="10" name="Rectangle 339" hidden="1">
            <a:extLst>
              <a:ext uri="{FF2B5EF4-FFF2-40B4-BE49-F238E27FC236}">
                <a16:creationId xmlns:a16="http://schemas.microsoft.com/office/drawing/2014/main" id="{F5AA876B-3D80-FC19-6917-29D1437822A0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</p:nvPr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0" imgH="0" progId="">
                  <p:embed/>
                </p:oleObj>
              </mc:Choice>
              <mc:Fallback>
                <p:oleObj name="think-cell Slide" r:id="rId6" imgW="0" imgH="0" progId="">
                  <p:embed/>
                  <p:pic>
                    <p:nvPicPr>
                      <p:cNvPr id="10" name="Rectangle 339" hidden="1">
                        <a:extLst>
                          <a:ext uri="{FF2B5EF4-FFF2-40B4-BE49-F238E27FC236}">
                            <a16:creationId xmlns:a16="http://schemas.microsoft.com/office/drawing/2014/main" id="{F5AA876B-3D80-FC19-6917-29D1437822A0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7505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C51F-878E-4691-828B-0039B1492D70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BE3D6-B8AF-400E-8D82-894FE838043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25554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713225" y="820251"/>
            <a:ext cx="3858900" cy="114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2300" b="1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713225" y="4608700"/>
            <a:ext cx="2928300" cy="9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700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2"/>
          </p:nvPr>
        </p:nvSpPr>
        <p:spPr>
          <a:xfrm>
            <a:off x="6284125" y="910643"/>
            <a:ext cx="1725600" cy="6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l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ctrTitle" idx="3"/>
          </p:nvPr>
        </p:nvSpPr>
        <p:spPr>
          <a:xfrm>
            <a:off x="713225" y="2623967"/>
            <a:ext cx="3858900" cy="18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100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256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9088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1CEA92-2F03-6710-7A1B-2E6188737C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86FF63F-B4F0-8BA4-4A4A-8D0D42AD40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01E6EF-0B37-00FC-E030-4AE00A23A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D6A40-B076-420C-9239-04FC286C72AC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30066B-DFC2-948C-1333-8E48CAEE8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BB0D136-F820-A0CD-520B-1E6AFEA4E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608FD-7EE7-4634-AD97-E8749B5998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5493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D26358-BE0F-0339-4F5E-3FA4CEA42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BD162E-C290-C720-7CA3-3B0005B0B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F44427E-4E29-F9F8-95EA-8C84744A6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D6A40-B076-420C-9239-04FC286C72AC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0043B1-AFB6-D3CD-E2AC-8EA2FE4D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7A12B7-5674-CA57-440B-AB8C09F94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608FD-7EE7-4634-AD97-E8749B5998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3629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0EEA9E-F22C-58C2-A2F2-7F539D3D4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A67F364-3C99-C76C-2DF2-E431899AC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0A66496-4C84-8F0F-241C-EC1B45F5C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D6A40-B076-420C-9239-04FC286C72AC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CB655E1-2C94-3210-10AF-CBB3C45E8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2C3B66-0874-99A0-FD11-62F1BCDB2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608FD-7EE7-4634-AD97-E8749B5998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8852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A200DA-FB20-0730-9495-CB3F1704B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696512-6F49-502D-CA3E-58F06F11FE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11ABB91-B82A-F882-5031-E7037D1684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52B027B-3575-B3B3-3DB8-1C37345CC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D6A40-B076-420C-9239-04FC286C72AC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790D7CD-178D-43C6-8DAD-3C630C054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64CD2FC-2D3E-498D-A7C7-DE7560731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608FD-7EE7-4634-AD97-E8749B5998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2536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A9C276-A341-7608-40AF-936143729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394DF43-F3B3-56FC-22DB-1DC0434679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3FC8080-2750-2AB7-A08A-DA28C8B4DF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C7920BD-81D7-DA16-A6D9-1B3B637159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1FE4E12-ED58-457E-AC8B-25C09BCBED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D9714D6-20FE-A1C2-BF3F-E0365DE96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D6A40-B076-420C-9239-04FC286C72AC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532A174-DB4D-3D01-4F8E-C3A9F84E5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BD9FD30-02AA-B378-D41C-3A14C6457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608FD-7EE7-4634-AD97-E8749B5998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4720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DD633-F430-D067-7708-4FE4D9C48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980DEF1-5C96-09F4-F225-5A48AEC2A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D6A40-B076-420C-9239-04FC286C72AC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1EFC727-3810-5E3B-23D4-D135376CE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B9FF269-171A-5F7F-22BD-67790FA9F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608FD-7EE7-4634-AD97-E8749B5998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261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0E7D8A7-4E6E-AA39-CE56-8A94DE931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D6A40-B076-420C-9239-04FC286C72AC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F12C97D-5911-6F3D-8D32-D6E3530BE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C916790-F277-743F-987B-A0CF94D15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608FD-7EE7-4634-AD97-E8749B5998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4807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D844A8-9764-7A02-5BFA-7C2EEB7E6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8651DB0-5CBF-A019-406B-F1CDFE9FA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FF10E49-50F4-C015-55E9-AA29A9CC59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10DE081-FACA-FA1B-3BDA-2A7C80230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D6A40-B076-420C-9239-04FC286C72AC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86DDFA-7D70-1A80-6D0D-685DB7619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026C30A-FA39-45DA-3BBA-CFEBB9201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608FD-7EE7-4634-AD97-E8749B5998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45959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04C4DD-0CB1-4B3F-9B58-8E165591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BFE4E6A-6A92-0D16-B992-CECA489E7C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96D333D-8ABD-DF0D-F2DC-B5337A5840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60E3210-7FC3-8B8F-73C7-64D3C7CE3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D6A40-B076-420C-9239-04FC286C72AC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0FFD355-E932-FC5D-2456-2CA91FEE2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12C2069-A6FD-F4C6-00A3-6236D1F1B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608FD-7EE7-4634-AD97-E8749B5998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2715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5BC0CE-7673-E5B8-EA59-B545B6762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BE033B2-A5B4-4546-96AA-0753BF7ABC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93AFD6-25D0-EC6F-0007-4C04FE38B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D6A40-B076-420C-9239-04FC286C72AC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7F045D-55E8-35B9-202D-C7423082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50AD22-E538-8150-BA1E-99CB9E0AD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608FD-7EE7-4634-AD97-E8749B5998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0437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C19D495-6E94-E7D9-B4E2-A20D88AF7B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6410FCC-30A8-68A0-00D7-FB6D7BAA82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FB23D9-B7D0-0527-BC30-4F03D4018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D6A40-B076-420C-9239-04FC286C72AC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F68C07-49AF-219A-A3AE-83F7635A0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27FB6B0-85FF-DDF7-76CD-37B334C23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608FD-7EE7-4634-AD97-E8749B5998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84585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1BFCC5-5299-DB0A-B2BE-A883808304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F561FD-B61D-CADC-4B88-80FB386C98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F732B2-F725-EB58-E0B2-B79D2DD91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938E-42B8-477B-9CE9-51A27D4971FB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86D941-BB4D-E945-E255-65E6A3F5D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5C6E7F9-B661-1251-9B68-A483EEBC6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3653-A766-4306-A42F-19E1CE3703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27032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C036FC-B137-A6A9-2246-3199F224B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110077-04F7-63AC-CEEF-55B315F04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DF938B-BB61-6715-47D7-26C85E6B0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938E-42B8-477B-9CE9-51A27D4971FB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95DBC2-C8E4-9A43-40C2-DB411A326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97DD39-6E29-5523-0C88-7B7CA81C0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3653-A766-4306-A42F-19E1CE3703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18160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079774-25DE-F8C6-4102-D0A9F8D9A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B948A5-C10E-0BC7-8D45-4DF8495F5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2124E06-C5CC-1E9B-879F-EE0CC76D1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938E-42B8-477B-9CE9-51A27D4971FB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3B39E8-00B6-9553-54AE-D183755C3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14690F-EE46-F296-8003-D009F6EA1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3653-A766-4306-A42F-19E1CE3703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85985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38837-C5FB-5BE2-5CAD-DF7956E74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652A8A-BFEB-2E52-1051-C2D8770702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1343A1A-5AB2-58E4-22FC-39538184C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1918E0A-8076-0C7F-0C19-2C2D40649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938E-42B8-477B-9CE9-51A27D4971FB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05AD74-B006-A1A4-AF39-5905FC616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3085C67-8CBD-8C32-3D7A-04139D15D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3653-A766-4306-A42F-19E1CE3703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84322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FCFEBB-58D6-9930-264C-734D80FFE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FEC0490-2258-94FC-0A00-EE6184511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57B3920-532A-721D-CF81-0CE43E37D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55C92EA-508E-FC87-EA49-2D3EBA3A1C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D38866D-F112-6C0E-AFF4-F3E58BD4E6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1C2BEC3-EF52-AACC-3B04-046208C4D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938E-42B8-477B-9CE9-51A27D4971FB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03181A1-AD9A-F2DF-DDA3-11FC2A430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1B8DFBD-F6A3-7679-FCFC-7B12B511D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3653-A766-4306-A42F-19E1CE3703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16030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F72EF0-DD76-AE9C-DA10-06C9A2452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E007D05-F859-0A81-6FD9-F3D11E752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938E-42B8-477B-9CE9-51A27D4971FB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7AD8A2A-CEA9-E792-7C22-4DD6D3E8A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0854F93-5982-8694-55D7-C12E5F2AD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3653-A766-4306-A42F-19E1CE3703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9683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A45B1B1-F39C-84D1-53A0-C717C34E2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938E-42B8-477B-9CE9-51A27D4971FB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81D0822-368C-0EDE-A1C1-2E8D27A6F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AC53E6C-14EC-97F4-DC4E-2EF324D33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3653-A766-4306-A42F-19E1CE3703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93596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48E561-68F2-59B6-3FC4-9E7C4A079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C56B7C3-B180-EF15-3C12-172765879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05466DE-4149-631A-AF16-242F909858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00F7A9-0898-7377-D9CB-62D13E4E1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938E-42B8-477B-9CE9-51A27D4971FB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A0978B-AA01-E8E3-1580-04DD19317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C8ED9DD-BB4A-971E-0E27-ED0CF4D53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3653-A766-4306-A42F-19E1CE3703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76423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A22A15-9122-C082-0A08-BA519E37B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76B49C1-267E-8ADF-3C64-B87F1488AC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FECA811-C384-924E-CE24-D2C8BA55CA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C5299FE-0A8E-B284-F9DA-73AA0D646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938E-42B8-477B-9CE9-51A27D4971FB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3733B28-3C35-DF36-44E4-3EE7E3B61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62CE43F-AB8C-1C9C-2078-54CD27F47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3653-A766-4306-A42F-19E1CE3703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0958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756059-A1D9-00FD-05A2-02747E397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B51EBD0-597B-B7A4-BB85-DF7089B980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85B18D-6A0F-D126-FFC4-11AFC016E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938E-42B8-477B-9CE9-51A27D4971FB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B0A08C-5A0C-0217-1C0C-C55AA2C48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DCFF6D-E5FD-D8A4-BE56-7359138E0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3653-A766-4306-A42F-19E1CE3703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61956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C913492-856C-82E1-29B3-E105937ED9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8D16D22-484E-7144-7824-5BE4986610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F71CF60-99E2-CB81-13AC-1F5CD188E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2938E-42B8-477B-9CE9-51A27D4971FB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FA0F10-1F1A-A7D8-69E8-46E6D1FBE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97A184-E6B0-0A08-26C3-4A01CAF10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3653-A766-4306-A42F-19E1CE3703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9723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theme" Target="../theme/theme1.xml"/><Relationship Id="rId9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2" descr="rio">
            <a:extLst>
              <a:ext uri="{FF2B5EF4-FFF2-40B4-BE49-F238E27FC236}">
                <a16:creationId xmlns:a16="http://schemas.microsoft.com/office/drawing/2014/main" id="{7BD1524F-360C-87AC-9B4B-EFE1FBDBA0A7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189">
            <a:extLst>
              <a:ext uri="{FF2B5EF4-FFF2-40B4-BE49-F238E27FC236}">
                <a16:creationId xmlns:a16="http://schemas.microsoft.com/office/drawing/2014/main" id="{AA47CB54-C190-7FCD-CE40-FF4A79C8FE48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0" y="0"/>
            <a:ext cx="9140825" cy="68580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93266" tIns="46633" rIns="93266" bIns="46633" anchor="ctr"/>
          <a:lstStyle/>
          <a:p>
            <a:pPr defTabSz="912813" eaLnBrk="1" hangingPunct="1">
              <a:defRPr/>
            </a:pPr>
            <a:endParaRPr lang="en-US" sz="1600">
              <a:ln>
                <a:solidFill>
                  <a:schemeClr val="bg1"/>
                </a:solidFill>
              </a:ln>
              <a:latin typeface="Arial" charset="0"/>
            </a:endParaRPr>
          </a:p>
        </p:txBody>
      </p:sp>
      <p:grpSp>
        <p:nvGrpSpPr>
          <p:cNvPr id="1028" name="McK Title Elements">
            <a:extLst>
              <a:ext uri="{FF2B5EF4-FFF2-40B4-BE49-F238E27FC236}">
                <a16:creationId xmlns:a16="http://schemas.microsoft.com/office/drawing/2014/main" id="{4521B7A9-EAAD-039B-6641-99A14C557504}"/>
              </a:ext>
            </a:extLst>
          </p:cNvPr>
          <p:cNvGrpSpPr>
            <a:grpSpLocks/>
          </p:cNvGrpSpPr>
          <p:nvPr userDrawn="1">
            <p:custDataLst>
              <p:tags r:id="rId7"/>
            </p:custDataLst>
          </p:nvPr>
        </p:nvGrpSpPr>
        <p:grpSpPr bwMode="auto">
          <a:xfrm>
            <a:off x="0" y="0"/>
            <a:ext cx="7729538" cy="6859588"/>
            <a:chOff x="0" y="0"/>
            <a:chExt cx="4772" cy="4235"/>
          </a:xfrm>
        </p:grpSpPr>
        <p:sp>
          <p:nvSpPr>
            <p:cNvPr id="23" name="McK Document type" hidden="1">
              <a:extLst>
                <a:ext uri="{FF2B5EF4-FFF2-40B4-BE49-F238E27FC236}">
                  <a16:creationId xmlns:a16="http://schemas.microsoft.com/office/drawing/2014/main" id="{A1146DE0-C498-AACF-388A-85043E2391BB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1663" y="3106"/>
              <a:ext cx="3109" cy="136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b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pt-BR" sz="1400"/>
                <a:t>Tipo de documento</a:t>
              </a:r>
            </a:p>
          </p:txBody>
        </p:sp>
        <p:sp>
          <p:nvSpPr>
            <p:cNvPr id="24" name="McK Date" hidden="1">
              <a:extLst>
                <a:ext uri="{FF2B5EF4-FFF2-40B4-BE49-F238E27FC236}">
                  <a16:creationId xmlns:a16="http://schemas.microsoft.com/office/drawing/2014/main" id="{DB80C651-679F-C923-E7B5-32F97A683FE0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1663" y="3275"/>
              <a:ext cx="3109" cy="12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pt-BR" sz="1400"/>
                <a:t>Data</a:t>
              </a:r>
            </a:p>
          </p:txBody>
        </p:sp>
        <p:sp>
          <p:nvSpPr>
            <p:cNvPr id="1042" name="McK Disclaimer" hidden="1">
              <a:extLst>
                <a:ext uri="{FF2B5EF4-FFF2-40B4-BE49-F238E27FC236}">
                  <a16:creationId xmlns:a16="http://schemas.microsoft.com/office/drawing/2014/main" id="{1449146A-5460-DF5A-B34A-BCCAE594824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63" y="3717"/>
              <a:ext cx="2950" cy="172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b">
              <a:spAutoFit/>
            </a:bodyPr>
            <a:lstStyle>
              <a:lvl1pPr defTabSz="820738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820738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820738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820738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820738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8207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8207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8207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8207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pt-BR" altLang="pt-BR" sz="800"/>
                <a:t>CONFIDENCIAL E DE PROPRIEDADE EXCLUSIVA</a:t>
              </a:r>
            </a:p>
            <a:p>
              <a:pPr>
                <a:defRPr/>
              </a:pPr>
              <a:r>
                <a:rPr lang="pt-BR" altLang="pt-BR" sz="800"/>
                <a:t>A utilização deste material sem a permissão expressa da McKinsey &amp; Company é estritamente proibida</a:t>
              </a:r>
            </a:p>
          </p:txBody>
        </p:sp>
        <p:sp>
          <p:nvSpPr>
            <p:cNvPr id="1043" name="TitleBottomPlaceholder" hidden="1">
              <a:extLst>
                <a:ext uri="{FF2B5EF4-FFF2-40B4-BE49-F238E27FC236}">
                  <a16:creationId xmlns:a16="http://schemas.microsoft.com/office/drawing/2014/main" id="{C4EBDD81-AC23-3B7F-C604-CA453A79973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>
              <a:noFill/>
            </a:ln>
          </p:spPr>
          <p:txBody>
            <a:bodyPr wrap="none" anchor="ctr"/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pt-BR" sz="1600"/>
            </a:p>
          </p:txBody>
        </p:sp>
        <p:sp>
          <p:nvSpPr>
            <p:cNvPr id="1044" name="TitleTopPlaceholder" hidden="1">
              <a:extLst>
                <a:ext uri="{FF2B5EF4-FFF2-40B4-BE49-F238E27FC236}">
                  <a16:creationId xmlns:a16="http://schemas.microsoft.com/office/drawing/2014/main" id="{254C1391-AFC2-1DAE-D13D-46FFCEA8AB7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>
              <a:noFill/>
            </a:ln>
          </p:spPr>
          <p:txBody>
            <a:bodyPr wrap="none" anchor="ctr"/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pt-BR" sz="1600"/>
            </a:p>
          </p:txBody>
        </p:sp>
      </p:grpSp>
      <p:sp>
        <p:nvSpPr>
          <p:cNvPr id="30" name="Rectangle 7">
            <a:extLst>
              <a:ext uri="{FF2B5EF4-FFF2-40B4-BE49-F238E27FC236}">
                <a16:creationId xmlns:a16="http://schemas.microsoft.com/office/drawing/2014/main" id="{8ACDF4B9-2199-5B94-3826-14FE2F366F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152000"/>
          </a:xfrm>
          <a:prstGeom prst="rect">
            <a:avLst/>
          </a:prstGeom>
          <a:gradFill flip="none" rotWithShape="1">
            <a:gsLst>
              <a:gs pos="0">
                <a:srgbClr val="006EB5">
                  <a:shade val="30000"/>
                  <a:satMod val="115000"/>
                </a:srgbClr>
              </a:gs>
              <a:gs pos="50000">
                <a:srgbClr val="006EB5">
                  <a:shade val="67500"/>
                  <a:satMod val="115000"/>
                </a:srgbClr>
              </a:gs>
              <a:gs pos="100000">
                <a:srgbClr val="006EB5">
                  <a:shade val="100000"/>
                  <a:satMod val="115000"/>
                </a:srgbClr>
              </a:gs>
            </a:gsLst>
            <a:lin ang="5400000" scaled="1"/>
            <a:tileRect/>
          </a:gradFill>
          <a:ln w="1905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363" tIns="45681" rIns="91363" bIns="45681" anchor="ctr"/>
          <a:lstStyle/>
          <a:p>
            <a:pPr defTabSz="912813" eaLnBrk="1" hangingPunct="1">
              <a:defRPr/>
            </a:pPr>
            <a:endParaRPr lang="pt-B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AA8C63D8-94CF-DC57-CEC7-16C373734B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309320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006EB5">
                  <a:shade val="30000"/>
                  <a:satMod val="115000"/>
                </a:srgbClr>
              </a:gs>
              <a:gs pos="50000">
                <a:srgbClr val="006EB5">
                  <a:shade val="67500"/>
                  <a:satMod val="115000"/>
                </a:srgbClr>
              </a:gs>
              <a:gs pos="100000">
                <a:srgbClr val="006EB5">
                  <a:shade val="100000"/>
                  <a:satMod val="115000"/>
                </a:srgbClr>
              </a:gs>
            </a:gsLst>
            <a:lin ang="5400000" scaled="1"/>
            <a:tileRect/>
          </a:gradFill>
          <a:ln w="1905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363" tIns="45681" rIns="91363" bIns="45681" anchor="ctr"/>
          <a:lstStyle/>
          <a:p>
            <a:pPr defTabSz="912813" eaLnBrk="1" hangingPunct="1">
              <a:defRPr/>
            </a:pPr>
            <a:endParaRPr lang="pt-B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2A3AA696-4AB9-D370-0D8A-981AC99DD8E6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4355976" y="6453336"/>
            <a:ext cx="432048" cy="2160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5995BAEB-B646-41C4-A4C0-6FC636CEDB0D}" type="slidenum">
              <a:rPr lang="pt-BR" altLang="pt-BR" sz="1000" b="1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>
                <a:defRPr/>
              </a:pPr>
              <a:t>‹nº›</a:t>
            </a:fld>
            <a:endParaRPr lang="pt-BR" altLang="pt-BR" sz="10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38" name="Retângulo de cantos arredondados 6">
            <a:extLst>
              <a:ext uri="{FF2B5EF4-FFF2-40B4-BE49-F238E27FC236}">
                <a16:creationId xmlns:a16="http://schemas.microsoft.com/office/drawing/2014/main" id="{399A03F3-CFEF-4294-69F6-E27D1B28041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243888" y="6367463"/>
            <a:ext cx="792162" cy="433387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sz="1400" b="1" err="1">
                <a:solidFill>
                  <a:srgbClr val="FFFFFF"/>
                </a:solidFill>
                <a:latin typeface="Calibri" pitchFamily="34" charset="0"/>
              </a:rPr>
              <a:t>PLDO</a:t>
            </a:r>
            <a:r>
              <a:rPr lang="pt-BR" altLang="pt-BR" sz="1400" b="1">
                <a:solidFill>
                  <a:srgbClr val="FFFFFF"/>
                </a:solidFill>
                <a:latin typeface="Calibri" pitchFamily="34" charset="0"/>
              </a:rPr>
              <a:t> 2023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876775E-9731-A80B-6BD1-76FAAD82CF4B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51400" y="188550"/>
            <a:ext cx="1436972" cy="8508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17" r:id="rId2"/>
    <p:sldLayoutId id="2147484018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7160D31F-9F2C-F0C8-85D6-0F3F79FBC13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152000"/>
          </a:xfrm>
          <a:prstGeom prst="rect">
            <a:avLst/>
          </a:prstGeom>
          <a:gradFill flip="none" rotWithShape="1">
            <a:gsLst>
              <a:gs pos="0">
                <a:srgbClr val="006EB5">
                  <a:shade val="30000"/>
                  <a:satMod val="115000"/>
                </a:srgbClr>
              </a:gs>
              <a:gs pos="50000">
                <a:srgbClr val="006EB5">
                  <a:shade val="67500"/>
                  <a:satMod val="115000"/>
                </a:srgbClr>
              </a:gs>
              <a:gs pos="100000">
                <a:srgbClr val="006EB5">
                  <a:shade val="100000"/>
                  <a:satMod val="115000"/>
                </a:srgbClr>
              </a:gs>
            </a:gsLst>
            <a:lin ang="5400000" scaled="1"/>
            <a:tileRect/>
          </a:gradFill>
          <a:ln w="1905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363" tIns="45681" rIns="91363" bIns="45681" anchor="ctr"/>
          <a:lstStyle/>
          <a:p>
            <a:pPr defTabSz="912813" eaLnBrk="1" hangingPunct="1">
              <a:defRPr/>
            </a:pPr>
            <a:endParaRPr lang="pt-B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3AF7F145-64DC-DF18-2B57-3597DA0145D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309320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006EB5">
                  <a:shade val="30000"/>
                  <a:satMod val="115000"/>
                </a:srgbClr>
              </a:gs>
              <a:gs pos="50000">
                <a:srgbClr val="006EB5">
                  <a:shade val="67500"/>
                  <a:satMod val="115000"/>
                </a:srgbClr>
              </a:gs>
              <a:gs pos="100000">
                <a:srgbClr val="006EB5">
                  <a:shade val="100000"/>
                  <a:satMod val="115000"/>
                </a:srgbClr>
              </a:gs>
            </a:gsLst>
            <a:lin ang="5400000" scaled="1"/>
            <a:tileRect/>
          </a:gradFill>
          <a:ln w="1905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363" tIns="45681" rIns="91363" bIns="45681" anchor="ctr"/>
          <a:lstStyle/>
          <a:p>
            <a:pPr defTabSz="912813" eaLnBrk="1" hangingPunct="1">
              <a:defRPr/>
            </a:pPr>
            <a:endParaRPr lang="pt-B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" name="Retângulo de cantos arredondados 6">
            <a:extLst>
              <a:ext uri="{FF2B5EF4-FFF2-40B4-BE49-F238E27FC236}">
                <a16:creationId xmlns:a16="http://schemas.microsoft.com/office/drawing/2014/main" id="{508203DE-F43A-AEB9-5E39-7FA20F45A21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243888" y="6367463"/>
            <a:ext cx="792162" cy="433387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sz="1400" b="1">
                <a:solidFill>
                  <a:srgbClr val="FFFFFF"/>
                </a:solidFill>
                <a:latin typeface="Calibri" pitchFamily="34" charset="0"/>
              </a:rPr>
              <a:t>PLDO 2019</a:t>
            </a:r>
          </a:p>
        </p:txBody>
      </p:sp>
      <p:pic>
        <p:nvPicPr>
          <p:cNvPr id="2057" name="Imagem 1">
            <a:extLst>
              <a:ext uri="{FF2B5EF4-FFF2-40B4-BE49-F238E27FC236}">
                <a16:creationId xmlns:a16="http://schemas.microsoft.com/office/drawing/2014/main" id="{F208C256-BFB5-48ED-D7D4-E4B5C83B97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58750"/>
            <a:ext cx="14160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C4F99BB-1F4D-13FE-1A1E-2F79A7A2B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7250ABB-FEF7-F71D-1CD7-72BE83CE59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01FA14A-6AA3-F8AA-1E57-A4F1F4D074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D6A40-B076-420C-9239-04FC286C72AC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2ACA1A-2BF1-CEEF-B075-F5BB0E36B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CDC3C7-804B-678E-3385-619B5BCD98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608FD-7EE7-4634-AD97-E8749B59987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4619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C0A5DFE-4017-CBBA-F548-679D44882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30F581B-4ABA-E053-ABF6-CD66DFDC3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3B237C-9D53-C6DD-47E8-2622A6D24E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2938E-42B8-477B-9CE9-51A27D4971FB}" type="datetimeFigureOut">
              <a:rPr lang="pt-BR" smtClean="0"/>
              <a:t>07/11/2024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D319B92-10E9-A484-8D8B-965E54608E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1598E3-9A21-F698-B23D-1DA5867656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F3653-A766-4306-A42F-19E1CE3703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82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E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áfico 16">
            <a:extLst>
              <a:ext uri="{FF2B5EF4-FFF2-40B4-BE49-F238E27FC236}">
                <a16:creationId xmlns:a16="http://schemas.microsoft.com/office/drawing/2014/main" id="{1478452C-686D-40F7-A4B5-91ED2BC39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0514" y="1526760"/>
            <a:ext cx="1495745" cy="377914"/>
          </a:xfrm>
          <a:prstGeom prst="rect">
            <a:avLst/>
          </a:prstGeom>
        </p:spPr>
      </p:pic>
      <p:sp>
        <p:nvSpPr>
          <p:cNvPr id="4" name="CaixaDeTexto 5">
            <a:extLst>
              <a:ext uri="{FF2B5EF4-FFF2-40B4-BE49-F238E27FC236}">
                <a16:creationId xmlns:a16="http://schemas.microsoft.com/office/drawing/2014/main" id="{1FEB18A4-4A40-B65F-4A06-7D32E0CE3022}"/>
              </a:ext>
            </a:extLst>
          </p:cNvPr>
          <p:cNvSpPr txBox="1"/>
          <p:nvPr/>
        </p:nvSpPr>
        <p:spPr>
          <a:xfrm>
            <a:off x="139818" y="5352905"/>
            <a:ext cx="4576201" cy="4308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670050">
              <a:defRPr/>
            </a:pPr>
            <a:r>
              <a:rPr lang="pt-BR" dirty="0">
                <a:solidFill>
                  <a:schemeClr val="bg1"/>
                </a:solidFill>
                <a:cs typeface="Arial"/>
              </a:rPr>
              <a:t>ANTOINE AZEVEDO LOUSAO</a:t>
            </a:r>
          </a:p>
          <a:p>
            <a:pPr defTabSz="670050">
              <a:defRPr/>
            </a:pPr>
            <a:endParaRPr lang="pt-BR" sz="1000" dirty="0">
              <a:solidFill>
                <a:srgbClr val="F9D438"/>
              </a:solidFill>
              <a:latin typeface="Cera Pro"/>
            </a:endParaRPr>
          </a:p>
        </p:txBody>
      </p:sp>
      <p:pic>
        <p:nvPicPr>
          <p:cNvPr id="3" name="Imagem 2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BACCD33E-64E4-B197-43CE-12D9998C219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5" r="26702"/>
          <a:stretch/>
        </p:blipFill>
        <p:spPr>
          <a:xfrm>
            <a:off x="4844573" y="1"/>
            <a:ext cx="4299427" cy="6854074"/>
          </a:xfrm>
          <a:prstGeom prst="rect">
            <a:avLst/>
          </a:prstGeom>
        </p:spPr>
      </p:pic>
      <p:sp>
        <p:nvSpPr>
          <p:cNvPr id="6" name="CaixaDeTexto 14">
            <a:extLst>
              <a:ext uri="{FF2B5EF4-FFF2-40B4-BE49-F238E27FC236}">
                <a16:creationId xmlns:a16="http://schemas.microsoft.com/office/drawing/2014/main" id="{2E524738-1E83-B5E3-188A-92AA1D8ED186}"/>
              </a:ext>
            </a:extLst>
          </p:cNvPr>
          <p:cNvSpPr txBox="1"/>
          <p:nvPr/>
        </p:nvSpPr>
        <p:spPr>
          <a:xfrm>
            <a:off x="88450" y="2941873"/>
            <a:ext cx="4756123" cy="123110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4000">
                <a:solidFill>
                  <a:schemeClr val="bg1"/>
                </a:solidFill>
                <a:latin typeface="Arial"/>
                <a:cs typeface="Arial"/>
              </a:rPr>
              <a:t>Secretaria Municipal de Educação</a:t>
            </a:r>
            <a:endParaRPr lang="pt-BR" sz="4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987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E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áfico 16">
            <a:extLst>
              <a:ext uri="{FF2B5EF4-FFF2-40B4-BE49-F238E27FC236}">
                <a16:creationId xmlns:a16="http://schemas.microsoft.com/office/drawing/2014/main" id="{1478452C-686D-40F7-A4B5-91ED2BC39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0514" y="1526760"/>
            <a:ext cx="1495745" cy="377914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F466E54E-E56B-CD9A-4EED-D115AAC31E2A}"/>
              </a:ext>
            </a:extLst>
          </p:cNvPr>
          <p:cNvSpPr txBox="1"/>
          <p:nvPr/>
        </p:nvSpPr>
        <p:spPr>
          <a:xfrm>
            <a:off x="40448" y="5906461"/>
            <a:ext cx="4750173" cy="802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pt-BR" sz="3200" b="1" dirty="0">
                <a:solidFill>
                  <a:srgbClr val="FAC600"/>
                </a:solidFill>
                <a:latin typeface="Cera Pro"/>
              </a:rPr>
              <a:t>SME 2024</a:t>
            </a:r>
            <a:endParaRPr lang="pt-BR" sz="1200" b="1" dirty="0">
              <a:solidFill>
                <a:srgbClr val="FAC600"/>
              </a:solidFill>
              <a:latin typeface="Cera Pro" panose="00000400000000000000" pitchFamily="50" charset="0"/>
            </a:endParaRPr>
          </a:p>
          <a:p>
            <a:pPr>
              <a:lnSpc>
                <a:spcPct val="150000"/>
              </a:lnSpc>
            </a:pPr>
            <a:r>
              <a:rPr lang="pt-BR" sz="1500" dirty="0">
                <a:solidFill>
                  <a:schemeClr val="bg1"/>
                </a:solidFill>
                <a:latin typeface="Cera Pro"/>
              </a:rPr>
              <a:t>Rio de Janeiro, 13 de novembro de 2024</a:t>
            </a:r>
          </a:p>
        </p:txBody>
      </p:sp>
      <p:sp>
        <p:nvSpPr>
          <p:cNvPr id="5" name="CaixaDeTexto 14">
            <a:extLst>
              <a:ext uri="{FF2B5EF4-FFF2-40B4-BE49-F238E27FC236}">
                <a16:creationId xmlns:a16="http://schemas.microsoft.com/office/drawing/2014/main" id="{E923207D-6533-57E8-42BE-AE9F0F7A4C26}"/>
              </a:ext>
            </a:extLst>
          </p:cNvPr>
          <p:cNvSpPr txBox="1"/>
          <p:nvPr/>
        </p:nvSpPr>
        <p:spPr>
          <a:xfrm>
            <a:off x="192906" y="2223621"/>
            <a:ext cx="4364678" cy="160043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pt-BR" sz="2400" b="1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r>
              <a:rPr lang="pt-BR" sz="2000" b="1">
                <a:solidFill>
                  <a:schemeClr val="bg1"/>
                </a:solidFill>
                <a:latin typeface="Arial"/>
                <a:cs typeface="Arial"/>
              </a:rPr>
              <a:t>AUDIÊNCIA HÍBRIDA PARA DEBATER O </a:t>
            </a:r>
            <a:br>
              <a:rPr lang="pt-BR" sz="2000" b="1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pt-BR" sz="2000" b="1">
                <a:solidFill>
                  <a:schemeClr val="bg1"/>
                </a:solidFill>
                <a:latin typeface="Arial"/>
                <a:cs typeface="Arial"/>
              </a:rPr>
              <a:t>PROJETO DE LEI ORÇAMENTÁRIA ANUAL - 2025</a:t>
            </a:r>
            <a:endParaRPr lang="pt-BR" sz="200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3" name="Imagem 2" descr="Criança sentada em uma mesa&#10;&#10;Descrição gerada automaticamente com confiança média">
            <a:extLst>
              <a:ext uri="{FF2B5EF4-FFF2-40B4-BE49-F238E27FC236}">
                <a16:creationId xmlns:a16="http://schemas.microsoft.com/office/drawing/2014/main" id="{9DD4306E-72C7-2DFC-0698-9F71A6DEDA3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7"/>
          <a:stretch/>
        </p:blipFill>
        <p:spPr>
          <a:xfrm>
            <a:off x="4907278" y="0"/>
            <a:ext cx="42367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249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áfico 9">
            <a:extLst>
              <a:ext uri="{FF2B5EF4-FFF2-40B4-BE49-F238E27FC236}">
                <a16:creationId xmlns:a16="http://schemas.microsoft.com/office/drawing/2014/main" id="{FFC9F125-DBA6-472E-8E87-D36CA5F93F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86213" y="6191829"/>
            <a:ext cx="1171575" cy="298752"/>
          </a:xfrm>
          <a:prstGeom prst="rect">
            <a:avLst/>
          </a:prstGeom>
        </p:spPr>
      </p:pic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A99B6F9A-7252-4B20-936B-46CEDC61A8A5}"/>
              </a:ext>
            </a:extLst>
          </p:cNvPr>
          <p:cNvCxnSpPr>
            <a:cxnSpLocks/>
          </p:cNvCxnSpPr>
          <p:nvPr/>
        </p:nvCxnSpPr>
        <p:spPr>
          <a:xfrm>
            <a:off x="5426476" y="6396268"/>
            <a:ext cx="2557879" cy="0"/>
          </a:xfrm>
          <a:prstGeom prst="line">
            <a:avLst/>
          </a:prstGeom>
          <a:ln w="1270">
            <a:solidFill>
              <a:srgbClr val="004E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53B3A738-999D-4A2B-8C12-2D747CC83375}"/>
              </a:ext>
            </a:extLst>
          </p:cNvPr>
          <p:cNvCxnSpPr>
            <a:cxnSpLocks/>
          </p:cNvCxnSpPr>
          <p:nvPr/>
        </p:nvCxnSpPr>
        <p:spPr>
          <a:xfrm>
            <a:off x="1113039" y="6378409"/>
            <a:ext cx="2557879" cy="0"/>
          </a:xfrm>
          <a:prstGeom prst="line">
            <a:avLst/>
          </a:prstGeom>
          <a:ln w="1270">
            <a:solidFill>
              <a:srgbClr val="004E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áfico 13">
            <a:extLst>
              <a:ext uri="{FF2B5EF4-FFF2-40B4-BE49-F238E27FC236}">
                <a16:creationId xmlns:a16="http://schemas.microsoft.com/office/drawing/2014/main" id="{2543291F-C005-4C0A-9C36-C543B171F4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4358"/>
            <a:ext cx="9144000" cy="286094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A52D49-CC40-B6C5-C57D-86C1CF2B8441}"/>
              </a:ext>
            </a:extLst>
          </p:cNvPr>
          <p:cNvSpPr txBox="1"/>
          <p:nvPr/>
        </p:nvSpPr>
        <p:spPr>
          <a:xfrm>
            <a:off x="-1616" y="3086598"/>
            <a:ext cx="9145616" cy="684803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/>
            <a:r>
              <a:rPr lang="pt-BR" sz="4000" b="1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PRINCIPAIS PROGRAMAS E AÇÕES</a:t>
            </a:r>
            <a:endParaRPr lang="pt-BR" b="1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017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41FB2695-CF1D-47DC-2D75-067DE1AE89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530891"/>
              </p:ext>
            </p:extLst>
          </p:nvPr>
        </p:nvGraphicFramePr>
        <p:xfrm>
          <a:off x="790575" y="779974"/>
          <a:ext cx="7572375" cy="4671954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1430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1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9981">
                  <a:extLst>
                    <a:ext uri="{9D8B030D-6E8A-4147-A177-3AD203B41FA5}">
                      <a16:colId xmlns:a16="http://schemas.microsoft.com/office/drawing/2014/main" val="92851122"/>
                    </a:ext>
                  </a:extLst>
                </a:gridCol>
              </a:tblGrid>
              <a:tr h="391601">
                <a:tc>
                  <a:txBody>
                    <a:bodyPr/>
                    <a:lstStyle/>
                    <a:p>
                      <a:pPr algn="ctr"/>
                      <a:r>
                        <a:rPr lang="pt-BR" sz="1100">
                          <a:solidFill>
                            <a:schemeClr val="bg1"/>
                          </a:solidFill>
                        </a:rPr>
                        <a:t>PROGRAMAS</a:t>
                      </a: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solidFill>
                            <a:schemeClr val="bg1"/>
                          </a:solidFill>
                        </a:rPr>
                        <a:t>AÇÕES</a:t>
                      </a: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1">
                          <a:solidFill>
                            <a:schemeClr val="bg2"/>
                          </a:solidFill>
                        </a:rPr>
                        <a:t>PLOA 2025</a:t>
                      </a:r>
                    </a:p>
                  </a:txBody>
                  <a:tcPr marL="91447" marR="91447" marT="45716" marB="45716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855">
                <a:tc rowSpan="7"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0" i="0" u="none" strike="noStrike" baseline="0" noProof="0" dirty="0">
                          <a:solidFill>
                            <a:srgbClr val="000000"/>
                          </a:solidFill>
                          <a:latin typeface="+mn-lt"/>
                        </a:rPr>
                        <a:t>0381 - GESTÃO ADMINISTRATIVA - IGUALDADE E EQUIDADE</a:t>
                      </a:r>
                      <a:endParaRPr lang="pt-BR" sz="16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2381 – GASTOS COM PESSOAL – OBRIGAÇÕES PATRONAIS E OUTROS BENEFÍCIOS – IGUALDADE E EQUIDADE</a:t>
                      </a: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3.892.965.196</a:t>
                      </a:r>
                    </a:p>
                  </a:txBody>
                  <a:tcPr marL="91447" marR="91447" marT="45716" marB="45716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678">
                <a:tc vMerge="1">
                  <a:txBody>
                    <a:bodyPr/>
                    <a:lstStyle/>
                    <a:p>
                      <a:endParaRPr lang="pt-BR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2508 – PESSOAL DE APOIO DAS UNIDADES ESCOLARES</a:t>
                      </a: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pt-BR" sz="11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438.758.000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678">
                <a:tc vMerge="1">
                  <a:txBody>
                    <a:bodyPr/>
                    <a:lstStyle/>
                    <a:p>
                      <a:endParaRPr lang="pt-BR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2521 – PROVISÃO DE GASTOS COM PESSOAL – IGUALDADE E EQUIDADE</a:t>
                      </a: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pt-BR" sz="11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1.301.397.000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67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rtl="0" eaLnBrk="1" fontAlgn="auto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2562 – PESSOAL DAS UNIDADES ESCOLARES – ENSINO FUNDAMENTAL</a:t>
                      </a: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pt-BR" sz="11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2.234.388.804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1678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pt-BR"/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2567 – PESSOAL DAS UNIDADES ESCOLARES – EDUCAÇÃO INFANTIL</a:t>
                      </a: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pt-BR" sz="11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624.095.000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4089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2569 – PESSOAL DAS UNIDADES ESCOLARES – EDUCAÇÃO DE JOVENS E ADULTOS NO ENSINO FUNDAMENTAL</a:t>
                      </a: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pt-BR" sz="11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64.415.000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40893">
                <a:tc vMerge="1">
                  <a:txBody>
                    <a:bodyPr/>
                    <a:lstStyle/>
                    <a:p>
                      <a:endParaRPr lang="pt-BR" sz="110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2570 – PESSOAL DAS UNIDADES ESCOLARES – EDUCAÇÃO ESPECIAL NA EDUCAÇÃO BÁSICA</a:t>
                      </a: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80.023.000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63904489-3449-100E-F336-BDA6E6A5373D}"/>
              </a:ext>
            </a:extLst>
          </p:cNvPr>
          <p:cNvSpPr txBox="1"/>
          <p:nvPr/>
        </p:nvSpPr>
        <p:spPr>
          <a:xfrm>
            <a:off x="518575" y="0"/>
            <a:ext cx="810714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" sz="2000" b="1" dirty="0">
                <a:solidFill>
                  <a:schemeClr val="tx2"/>
                </a:solidFill>
                <a:latin typeface="Calibri"/>
                <a:cs typeface="Calibri"/>
              </a:rPr>
              <a:t>RINCIPAIS PROGRAMAS E AÇÕES - </a:t>
            </a:r>
            <a:r>
              <a:rPr lang="pt-BR" sz="2000" b="1" dirty="0">
                <a:solidFill>
                  <a:schemeClr val="tx2"/>
                </a:solidFill>
                <a:latin typeface="Calibri"/>
                <a:cs typeface="Calibri"/>
              </a:rPr>
              <a:t>PLOA 2025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E356000A-DEFA-3746-438D-CF4731C40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742" y="6568411"/>
            <a:ext cx="9144000" cy="286094"/>
          </a:xfrm>
          <a:prstGeom prst="rect">
            <a:avLst/>
          </a:prstGeom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C32A7537-7751-C730-87C6-E517BF3496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830832"/>
              </p:ext>
            </p:extLst>
          </p:nvPr>
        </p:nvGraphicFramePr>
        <p:xfrm>
          <a:off x="790575" y="5451873"/>
          <a:ext cx="7572375" cy="902378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1428963">
                  <a:extLst>
                    <a:ext uri="{9D8B030D-6E8A-4147-A177-3AD203B41FA5}">
                      <a16:colId xmlns:a16="http://schemas.microsoft.com/office/drawing/2014/main" val="3374319656"/>
                    </a:ext>
                  </a:extLst>
                </a:gridCol>
                <a:gridCol w="4691946">
                  <a:extLst>
                    <a:ext uri="{9D8B030D-6E8A-4147-A177-3AD203B41FA5}">
                      <a16:colId xmlns:a16="http://schemas.microsoft.com/office/drawing/2014/main" val="2784193209"/>
                    </a:ext>
                  </a:extLst>
                </a:gridCol>
                <a:gridCol w="1451466">
                  <a:extLst>
                    <a:ext uri="{9D8B030D-6E8A-4147-A177-3AD203B41FA5}">
                      <a16:colId xmlns:a16="http://schemas.microsoft.com/office/drawing/2014/main" val="1097494753"/>
                    </a:ext>
                  </a:extLst>
                </a:gridCol>
              </a:tblGrid>
              <a:tr h="902378">
                <a:tc>
                  <a:txBody>
                    <a:bodyPr/>
                    <a:lstStyle/>
                    <a:p>
                      <a:pPr marL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0389 - GESTAO ADMINISTRATIVA - GOVERNANCA</a:t>
                      </a:r>
                    </a:p>
                  </a:txBody>
                  <a:tcPr marL="91448" marR="91448" marT="45140" marB="45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AF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2384 - OUTRAS DESPESAS COMPLEMENTARES COM PESSOAL</a:t>
                      </a:r>
                      <a:endParaRPr lang="pt-BR" sz="1100" b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8" marR="91448" marT="45140" marB="45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A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64.154.000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E3EA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753087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50200648-AD8A-B94A-FE2B-CF9418C86B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588051"/>
            <a:ext cx="9144000" cy="268235"/>
          </a:xfrm>
          <a:prstGeom prst="rect">
            <a:avLst/>
          </a:prstGeom>
        </p:spPr>
      </p:pic>
      <p:sp>
        <p:nvSpPr>
          <p:cNvPr id="13314" name="Título 1">
            <a:extLst>
              <a:ext uri="{FF2B5EF4-FFF2-40B4-BE49-F238E27FC236}">
                <a16:creationId xmlns:a16="http://schemas.microsoft.com/office/drawing/2014/main" id="{724C1A49-4207-5550-908F-30808058024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 bwMode="auto">
          <a:xfrm>
            <a:off x="0" y="0"/>
            <a:ext cx="9144000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>
            <a:normAutofit/>
          </a:bodyPr>
          <a:lstStyle/>
          <a:p>
            <a:pPr eaLnBrk="1" hangingPunct="1"/>
            <a:r>
              <a:rPr lang="pt-BR" sz="2000" b="1" dirty="0">
                <a:solidFill>
                  <a:schemeClr val="tx2"/>
                </a:solidFill>
                <a:latin typeface="Calibri"/>
                <a:ea typeface="+mn-ea"/>
                <a:cs typeface="Calibri"/>
              </a:rPr>
              <a:t>P</a:t>
            </a:r>
            <a:r>
              <a:rPr lang="en" sz="2000" b="1" dirty="0">
                <a:solidFill>
                  <a:schemeClr val="tx2"/>
                </a:solidFill>
                <a:latin typeface="Calibri"/>
                <a:ea typeface="+mn-ea"/>
                <a:cs typeface="Calibri"/>
              </a:rPr>
              <a:t>RINCIPAIS PROGRAMAS E AÇÕES - </a:t>
            </a:r>
            <a:r>
              <a:rPr lang="pt-BR" sz="2000" b="1" dirty="0">
                <a:solidFill>
                  <a:schemeClr val="tx2"/>
                </a:solidFill>
                <a:latin typeface="Calibri"/>
                <a:ea typeface="+mn-ea"/>
                <a:cs typeface="Calibri"/>
              </a:rPr>
              <a:t>PLOA 2025</a:t>
            </a:r>
            <a:br>
              <a:rPr lang="pt-BR" sz="2400" b="1" dirty="0">
                <a:solidFill>
                  <a:schemeClr val="tx2"/>
                </a:solidFill>
                <a:latin typeface="Calibri"/>
                <a:cs typeface="Calibri"/>
              </a:rPr>
            </a:br>
            <a:endParaRPr lang="pt-BR" altLang="pt-BR" sz="10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41FB2695-CF1D-47DC-2D75-067DE1AE89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917642"/>
              </p:ext>
            </p:extLst>
          </p:nvPr>
        </p:nvGraphicFramePr>
        <p:xfrm>
          <a:off x="790575" y="858758"/>
          <a:ext cx="7581901" cy="4789566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13851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73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360">
                  <a:extLst>
                    <a:ext uri="{9D8B030D-6E8A-4147-A177-3AD203B41FA5}">
                      <a16:colId xmlns:a16="http://schemas.microsoft.com/office/drawing/2014/main" val="1285989520"/>
                    </a:ext>
                  </a:extLst>
                </a:gridCol>
              </a:tblGrid>
              <a:tr h="59584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BR" sz="1100">
                          <a:solidFill>
                            <a:schemeClr val="bg1"/>
                          </a:solidFill>
                          <a:latin typeface="+mn-lt"/>
                        </a:rPr>
                        <a:t>PROGRAMAS</a:t>
                      </a: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BR" sz="1100" dirty="0">
                          <a:solidFill>
                            <a:schemeClr val="bg1"/>
                          </a:solidFill>
                          <a:latin typeface="+mn-lt"/>
                        </a:rPr>
                        <a:t>AÇÕES</a:t>
                      </a: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PLOA 2025</a:t>
                      </a:r>
                    </a:p>
                  </a:txBody>
                  <a:tcPr marL="91447" marR="91447" marT="45716" marB="4571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847">
                <a:tc rowSpan="7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0" i="0" u="none" strike="noStrike" baseline="0" noProof="0" dirty="0">
                          <a:solidFill>
                            <a:srgbClr val="000000"/>
                          </a:solidFill>
                          <a:latin typeface="+mn-lt"/>
                        </a:rPr>
                        <a:t>0381 - GESTÃO ADMINISTRATIVA - IGUALDADE E EQUIDADE</a:t>
                      </a:r>
                      <a:endParaRPr lang="pt-BR" sz="1600" dirty="0">
                        <a:latin typeface="+mn-lt"/>
                      </a:endParaRP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0" i="0" u="none" strike="noStrike" baseline="0" noProof="0" dirty="0">
                          <a:solidFill>
                            <a:srgbClr val="000000"/>
                          </a:solidFill>
                          <a:latin typeface="+mn-lt"/>
                        </a:rPr>
                        <a:t>2161 - APOIO ADMINISTRATIVO - IGUALDADE E EQUIDADE</a:t>
                      </a:r>
                      <a:br>
                        <a:rPr lang="pt-BR" sz="1100" b="0" i="0" u="none" strike="noStrike" baseline="0" noProof="0" dirty="0">
                          <a:solidFill>
                            <a:srgbClr val="000000"/>
                          </a:solidFill>
                          <a:latin typeface="+mn-lt"/>
                        </a:rPr>
                      </a:br>
                      <a:endParaRPr lang="pt-BR" sz="1100" b="1" i="0" u="none" strike="noStrike" baseline="0" noProof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r" defTabSz="914400" rtl="0" eaLnBrk="1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47.771.619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176">
                <a:tc vMerge="1">
                  <a:txBody>
                    <a:bodyPr/>
                    <a:lstStyle/>
                    <a:p>
                      <a:endParaRPr lang="pt-BR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0" i="0" u="none" strike="noStrike" baseline="0" noProof="0" dirty="0">
                          <a:solidFill>
                            <a:srgbClr val="000000"/>
                          </a:solidFill>
                          <a:latin typeface="+mn-lt"/>
                        </a:rPr>
                        <a:t>2341 - DESPESAS OBRIGATÓRIAS E OUTROS CUSTEIOS DA ADMINISTRAÇÃO DIRETA - IGUALDADE E EQUIDADE</a:t>
                      </a:r>
                      <a:endParaRPr lang="pt-BR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r" defTabSz="914400" rtl="0" eaLnBrk="1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146.109.000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315">
                <a:tc vMerge="1">
                  <a:txBody>
                    <a:bodyPr/>
                    <a:lstStyle/>
                    <a:p>
                      <a:endParaRPr lang="pt-BR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0" i="0" u="none" strike="noStrike" baseline="0" noProof="0" dirty="0">
                          <a:solidFill>
                            <a:srgbClr val="000000"/>
                          </a:solidFill>
                          <a:latin typeface="+mn-lt"/>
                        </a:rPr>
                        <a:t>2411 - CONCESSIONÁRIAS DE SERVIÇOS PÚBLICOS - ADM. DIRETA - IGUALDADE E EQUIDADE</a:t>
                      </a:r>
                      <a:endParaRPr lang="pt-BR" sz="1100" b="1" i="0" u="none" strike="noStrike" baseline="0" noProof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r" defTabSz="914400" rtl="0" eaLnBrk="1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35.059.745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31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0" i="0" u="none" strike="noStrike" kern="1200" baseline="0" noProof="0" dirty="0">
                          <a:solidFill>
                            <a:srgbClr val="000000"/>
                          </a:solidFill>
                          <a:latin typeface="+mn-lt"/>
                        </a:rPr>
                        <a:t>2421 - CONCESSIONÁRIAS DE SERVIÇOS PÚBLICOS DE ENERGIA ELÉTRICA - ADM. DIRETA - IGUALDADE E EQUIDADE</a:t>
                      </a:r>
                      <a:endParaRPr lang="pt-BR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r" defTabSz="914400" rtl="0" eaLnBrk="1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34.394.342</a:t>
                      </a:r>
                      <a:endParaRPr lang="pt-BR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394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pt-BR"/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0" i="0" u="none" strike="noStrike" baseline="0" noProof="0" dirty="0">
                          <a:solidFill>
                            <a:srgbClr val="000000"/>
                          </a:solidFill>
                          <a:latin typeface="+mn-lt"/>
                        </a:rPr>
                        <a:t>2791 - MANUTENÇÃO E DESENVOLVIMENTO DA INFORMÁTICA - ADM. DIRETA - IGUALDADE E EQUIDADE</a:t>
                      </a:r>
                      <a:endParaRPr lang="pt-BR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r" defTabSz="914400" rtl="0" eaLnBrk="1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14.129.390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612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0" i="0" u="none" strike="noStrike" baseline="0" noProof="0" dirty="0">
                          <a:solidFill>
                            <a:srgbClr val="000000"/>
                          </a:solidFill>
                          <a:latin typeface="+mn-lt"/>
                        </a:rPr>
                        <a:t>2943 - GRANDES AQUISIÇÕES</a:t>
                      </a:r>
                      <a:endParaRPr lang="pt-BR" sz="1100" b="1" i="0" u="none" strike="noStrike" baseline="0" noProof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r" defTabSz="914400" rtl="0" eaLnBrk="1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3.217.523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0543">
                <a:tc vMerge="1">
                  <a:txBody>
                    <a:bodyPr/>
                    <a:lstStyle/>
                    <a:p>
                      <a:endParaRPr lang="pt-BR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0" i="0" u="none" strike="noStrike" baseline="0" noProof="0" dirty="0">
                          <a:solidFill>
                            <a:srgbClr val="000000"/>
                          </a:solidFill>
                          <a:latin typeface="+mn-lt"/>
                        </a:rPr>
                        <a:t>2972 - DESPESAS NÃO PERTINENTES AO MDE - LDB ARTIGO 71</a:t>
                      </a:r>
                      <a:endParaRPr lang="pt-BR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r" defTabSz="914400" rtl="0" eaLnBrk="1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2.397.998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2667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19B65A3B-86BD-35C4-8999-8A02C39CC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588051"/>
            <a:ext cx="9144000" cy="268235"/>
          </a:xfrm>
          <a:prstGeom prst="rect">
            <a:avLst/>
          </a:prstGeom>
        </p:spPr>
      </p:pic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41FB2695-CF1D-47DC-2D75-067DE1AE89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001258"/>
              </p:ext>
            </p:extLst>
          </p:nvPr>
        </p:nvGraphicFramePr>
        <p:xfrm>
          <a:off x="790575" y="1088033"/>
          <a:ext cx="7572375" cy="3900883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1525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06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6061">
                  <a:extLst>
                    <a:ext uri="{9D8B030D-6E8A-4147-A177-3AD203B41FA5}">
                      <a16:colId xmlns:a16="http://schemas.microsoft.com/office/drawing/2014/main" val="1695593626"/>
                    </a:ext>
                  </a:extLst>
                </a:gridCol>
              </a:tblGrid>
              <a:tr h="5536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BR" sz="1100" dirty="0">
                          <a:solidFill>
                            <a:schemeClr val="bg1"/>
                          </a:solidFill>
                          <a:latin typeface="+mn-lt"/>
                        </a:rPr>
                        <a:t>PROGRAMAS</a:t>
                      </a: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BR" sz="1100">
                          <a:solidFill>
                            <a:schemeClr val="bg1"/>
                          </a:solidFill>
                          <a:latin typeface="+mn-lt"/>
                        </a:rPr>
                        <a:t>AÇÕES</a:t>
                      </a: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PLOA 2025</a:t>
                      </a:r>
                    </a:p>
                  </a:txBody>
                  <a:tcPr marL="91447" marR="91447" marT="45716" marB="4571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3081">
                <a:tc rowSpan="4"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0315 - MODERNIZAÇÃO DA GESTÃO E MELHORIA DA INFRAESTRUTURA NA EDUCAÇÃO</a:t>
                      </a: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2081 - MANUTENÇÃO E REVITALIZAÇÃO DAS UNIDADES ESCOLARES DA REDE DE ENSINO</a:t>
                      </a:r>
                      <a:endParaRPr lang="pt-BR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pt-BR" sz="11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221.804.864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947">
                <a:tc vMerge="1">
                  <a:txBody>
                    <a:bodyPr/>
                    <a:lstStyle/>
                    <a:p>
                      <a:endParaRPr lang="pt-BR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2136 - MERENDA ESCOLAR</a:t>
                      </a:r>
                      <a:endParaRPr lang="pt-BR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296.615.951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151">
                <a:tc vMerge="1">
                  <a:txBody>
                    <a:bodyPr/>
                    <a:lstStyle/>
                    <a:p>
                      <a:endParaRPr lang="pt-BR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2181 - DESCENTRALIZAÇÃO DA GESTÃO PARTICIPATIVA</a:t>
                      </a:r>
                      <a:endParaRPr lang="pt-BR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30.674.901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451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2986 – TRANSPORTE ESCOLAR</a:t>
                      </a:r>
                      <a:endParaRPr lang="pt-BR" sz="11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pt-BR" sz="11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135.293.511</a:t>
                      </a:r>
                    </a:p>
                  </a:txBody>
                  <a:tcPr marL="91447" marR="91447" marT="45716" marB="4571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841">
                <a:tc rowSpan="3"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0316 - MELHORIA DA QUALIDADE DA EDUCAÇÃO CARIOCA</a:t>
                      </a: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2024 - MANUTENÇÃO DO CONSELHO MUNICIPAL DE EDUCAÇÃO</a:t>
                      </a: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pt-BR" sz="11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10.000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814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2222 - PROGRAMA DE ESTÁGIO DA SECRETARIA MUNICIPAL DE EDUCAÇÃO -</a:t>
                      </a:r>
                      <a:endParaRPr lang="pt-BR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pt-BR" sz="11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17.265.287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4518">
                <a:tc vMerge="1">
                  <a:txBody>
                    <a:bodyPr/>
                    <a:lstStyle/>
                    <a:p>
                      <a:endParaRPr lang="pt-BR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2511 - AÇÃO PREVENTIVA ORIENTADA PARA SEGURANÇA</a:t>
                      </a:r>
                      <a:endParaRPr lang="pt-BR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5.149.118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E93FAF8C-A401-A904-8920-F832A29FB955}"/>
              </a:ext>
            </a:extLst>
          </p:cNvPr>
          <p:cNvSpPr txBox="1"/>
          <p:nvPr/>
        </p:nvSpPr>
        <p:spPr>
          <a:xfrm>
            <a:off x="0" y="155086"/>
            <a:ext cx="9140414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" sz="2000" b="1" dirty="0">
                <a:solidFill>
                  <a:schemeClr val="tx2"/>
                </a:solidFill>
                <a:latin typeface="Calibri"/>
                <a:cs typeface="Calibri"/>
              </a:rPr>
              <a:t>RINCIPAIS PROGRAMAS E AÇÕES - </a:t>
            </a:r>
            <a:r>
              <a:rPr lang="pt-BR" sz="2000" b="1" dirty="0">
                <a:solidFill>
                  <a:schemeClr val="tx2"/>
                </a:solidFill>
                <a:latin typeface="Calibri"/>
                <a:cs typeface="Calibri"/>
              </a:rPr>
              <a:t>PLOA 2025</a:t>
            </a:r>
          </a:p>
        </p:txBody>
      </p:sp>
    </p:spTree>
    <p:extLst>
      <p:ext uri="{BB962C8B-B14F-4D97-AF65-F5344CB8AC3E}">
        <p14:creationId xmlns:p14="http://schemas.microsoft.com/office/powerpoint/2010/main" val="1666069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19B65A3B-86BD-35C4-8999-8A02C39CC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588051"/>
            <a:ext cx="9144000" cy="268235"/>
          </a:xfrm>
          <a:prstGeom prst="rect">
            <a:avLst/>
          </a:prstGeom>
        </p:spPr>
      </p:pic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41FB2695-CF1D-47DC-2D75-067DE1AE89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259561"/>
              </p:ext>
            </p:extLst>
          </p:nvPr>
        </p:nvGraphicFramePr>
        <p:xfrm>
          <a:off x="790575" y="1311851"/>
          <a:ext cx="7562850" cy="3641149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1536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68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9719">
                  <a:extLst>
                    <a:ext uri="{9D8B030D-6E8A-4147-A177-3AD203B41FA5}">
                      <a16:colId xmlns:a16="http://schemas.microsoft.com/office/drawing/2014/main" val="1608397756"/>
                    </a:ext>
                  </a:extLst>
                </a:gridCol>
              </a:tblGrid>
              <a:tr h="5824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BR" sz="1100">
                          <a:solidFill>
                            <a:schemeClr val="bg1"/>
                          </a:solidFill>
                          <a:latin typeface="+mn-lt"/>
                        </a:rPr>
                        <a:t>PROGRAMAS</a:t>
                      </a: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pt-BR" sz="1100">
                          <a:solidFill>
                            <a:schemeClr val="bg1"/>
                          </a:solidFill>
                          <a:latin typeface="+mn-lt"/>
                        </a:rPr>
                        <a:t>AÇÕES</a:t>
                      </a: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PLOA 2025</a:t>
                      </a:r>
                    </a:p>
                  </a:txBody>
                  <a:tcPr marL="91447" marR="91447" marT="45716" marB="4571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262">
                <a:tc rowSpan="5">
                  <a:txBody>
                    <a:bodyPr/>
                    <a:lstStyle/>
                    <a:p>
                      <a:pPr algn="ctr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0621 - APRENDIZAGEM PARA TODOS</a:t>
                      </a: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2030 - EDUCAÇÃO ESPECIAL</a:t>
                      </a:r>
                      <a:endParaRPr lang="pt-BR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pt-BR" sz="11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5.723.800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275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2133 - EDUCAÇÃO INFANTIL</a:t>
                      </a:r>
                      <a:endParaRPr lang="pt-BR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pt-BR" sz="11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96.190.723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445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2987 - AVALIAÇÃO DO SISTEMA EDUCACIONAL</a:t>
                      </a:r>
                      <a:endParaRPr lang="pt-BR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pt-BR" sz="11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10.713.148</a:t>
                      </a:r>
                    </a:p>
                  </a:txBody>
                  <a:tcPr marL="91447" marR="91447" marT="45716" marB="4571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81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2988 - ENSINO FUNDAMENTAL E EDUCAÇÃO DE JOVENS E ADULTOS</a:t>
                      </a:r>
                      <a:endParaRPr lang="pt-BR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pt-BR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13.014.988</a:t>
                      </a:r>
                    </a:p>
                  </a:txBody>
                  <a:tcPr marL="91447" marR="91447" marT="45716" marB="4571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83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2989 - EXTENSÃO CURRICULAR</a:t>
                      </a:r>
                      <a:endParaRPr lang="pt-BR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48" marR="91448" marT="45716" marB="457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pt-BR" sz="11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19.487.594</a:t>
                      </a:r>
                    </a:p>
                  </a:txBody>
                  <a:tcPr marL="91447" marR="91447" marT="45716" marB="4571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8350">
                <a:tc rowSpan="2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0622 - CONEXÃO ESCOLA</a:t>
                      </a:r>
                    </a:p>
                  </a:txBody>
                  <a:tcPr marL="91447" marR="91447" marT="45716" marB="4571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2941 – CONECTIVIDADE</a:t>
                      </a:r>
                      <a:endParaRPr lang="pt-BR" sz="1100" dirty="0">
                        <a:latin typeface="+mn-lt"/>
                      </a:endParaRPr>
                    </a:p>
                  </a:txBody>
                  <a:tcPr marL="91447" marR="91447" marT="45716" marB="4571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pt-BR" sz="1100" b="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2.577.525</a:t>
                      </a:r>
                    </a:p>
                  </a:txBody>
                  <a:tcPr marL="91447" marR="91447" marT="45716" marB="4571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040719"/>
                  </a:ext>
                </a:extLst>
              </a:tr>
              <a:tr h="3583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 marL="91447" marR="91447" marT="45716" marB="4571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2942 - TRANSFORMAÇÃO DIGITAL</a:t>
                      </a:r>
                      <a:endParaRPr lang="pt-BR" sz="1100" b="1" i="0" u="none" strike="noStrike" noProof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47" marR="91447" marT="45716" marB="4571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pt-BR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807.100</a:t>
                      </a:r>
                    </a:p>
                  </a:txBody>
                  <a:tcPr marL="91447" marR="91447" marT="45716" marB="45716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641584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E93FAF8C-A401-A904-8920-F832A29FB955}"/>
              </a:ext>
            </a:extLst>
          </p:cNvPr>
          <p:cNvSpPr txBox="1"/>
          <p:nvPr/>
        </p:nvSpPr>
        <p:spPr>
          <a:xfrm>
            <a:off x="-1412" y="400697"/>
            <a:ext cx="9140414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" sz="2000" b="1" dirty="0">
                <a:solidFill>
                  <a:schemeClr val="tx2"/>
                </a:solidFill>
                <a:latin typeface="Calibri"/>
                <a:cs typeface="Calibri"/>
              </a:rPr>
              <a:t>RINCIPAIS PROGRAMAS E AÇÕES - </a:t>
            </a:r>
            <a:r>
              <a:rPr lang="pt-BR" sz="2000" b="1" dirty="0">
                <a:solidFill>
                  <a:schemeClr val="tx2"/>
                </a:solidFill>
                <a:latin typeface="Calibri"/>
                <a:cs typeface="Calibri"/>
              </a:rPr>
              <a:t>PLOA 2025  </a:t>
            </a:r>
          </a:p>
        </p:txBody>
      </p:sp>
    </p:spTree>
    <p:extLst>
      <p:ext uri="{BB962C8B-B14F-4D97-AF65-F5344CB8AC3E}">
        <p14:creationId xmlns:p14="http://schemas.microsoft.com/office/powerpoint/2010/main" val="372237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5CEB962F-2D3B-53C9-718F-A9D8695233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717964"/>
              </p:ext>
            </p:extLst>
          </p:nvPr>
        </p:nvGraphicFramePr>
        <p:xfrm>
          <a:off x="800101" y="1236435"/>
          <a:ext cx="7562849" cy="3814544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1336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7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8327">
                  <a:extLst>
                    <a:ext uri="{9D8B030D-6E8A-4147-A177-3AD203B41FA5}">
                      <a16:colId xmlns:a16="http://schemas.microsoft.com/office/drawing/2014/main" val="2501729608"/>
                    </a:ext>
                  </a:extLst>
                </a:gridCol>
              </a:tblGrid>
              <a:tr h="620973">
                <a:tc>
                  <a:txBody>
                    <a:bodyPr/>
                    <a:lstStyle/>
                    <a:p>
                      <a:pPr algn="ctr"/>
                      <a:r>
                        <a:rPr lang="pt-BR" sz="1100">
                          <a:latin typeface="+mn-lt"/>
                        </a:rPr>
                        <a:t>PROGRAMAS</a:t>
                      </a:r>
                    </a:p>
                  </a:txBody>
                  <a:tcPr marL="91448" marR="91448" marT="45140" marB="4514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+mn-lt"/>
                        </a:rPr>
                        <a:t>AÇÕES</a:t>
                      </a:r>
                    </a:p>
                  </a:txBody>
                  <a:tcPr marL="91448" marR="91448" marT="45140" marB="4514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PLOA 2025</a:t>
                      </a:r>
                    </a:p>
                  </a:txBody>
                  <a:tcPr marL="91447" marR="91447" marT="45716" marB="45716" anchor="ctr">
                    <a:lnL w="12700">
                      <a:solidFill>
                        <a:schemeClr val="accent1"/>
                      </a:solidFill>
                    </a:lnL>
                    <a:lnR w="12700">
                      <a:solidFill>
                        <a:schemeClr val="accent1"/>
                      </a:solidFill>
                    </a:lnR>
                    <a:lnT w="12700">
                      <a:solidFill>
                        <a:schemeClr val="tx2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973">
                <a:tc rowSpan="4">
                  <a:txBody>
                    <a:bodyPr/>
                    <a:lstStyle/>
                    <a:p>
                      <a:pPr marL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0623 - RENOVAÇÃO DAS ESCOLAS CARIOCAS</a:t>
                      </a:r>
                    </a:p>
                  </a:txBody>
                  <a:tcPr marL="91448" marR="91448" marT="45140" marB="45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1330 - CONSTRUÇÃO, RECONSTRUÇÃO, IMPLANTAÇÃO E REFORMA DE UNIDADES DA EDUCAÇÃO INFANTIL DA REDE PÚBLICA MUNICIPAL DE ENSINO</a:t>
                      </a:r>
                    </a:p>
                  </a:txBody>
                  <a:tcPr marL="91448" marR="91448" marT="45140" marB="45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00000"/>
                        </a:lnSpc>
                        <a:buNone/>
                      </a:pPr>
                      <a:r>
                        <a:rPr lang="pt-BR" sz="11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14.187.279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092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1331 - </a:t>
                      </a:r>
                      <a:r>
                        <a:rPr lang="pt-BR" sz="1100" b="0" i="0" u="none" strike="noStrike" kern="1200" noProof="0">
                          <a:solidFill>
                            <a:schemeClr val="tx1"/>
                          </a:solidFill>
                          <a:latin typeface="+mn-lt"/>
                        </a:rPr>
                        <a:t>CONSTRUÇÃO, RECONSTRUÇÃO, IMPLANTAÇÃO E REFORMA DE UNIDADES</a:t>
                      </a:r>
                      <a:r>
                        <a:rPr lang="pt-BR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DO ENSINO FUNDAMENTAL DA REDE PÚBLICA MUNICIPAL DE ENSINO</a:t>
                      </a:r>
                    </a:p>
                  </a:txBody>
                  <a:tcPr marL="91448" marR="91448" marT="45140" marB="45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00000"/>
                        </a:lnSpc>
                        <a:buNone/>
                      </a:pPr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108.292.267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72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2935 – CRECHES</a:t>
                      </a:r>
                      <a:endParaRPr lang="pt-BR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48" marR="91448" marT="45140" marB="45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00000"/>
                        </a:lnSpc>
                        <a:buNone/>
                      </a:pPr>
                      <a:r>
                        <a:rPr lang="pt-BR" sz="11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325.718.985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955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2947 - CONSERVAÇÃO PREDIAL DAS UNIDADES DA REDE PÚBLICA MUNICIPAL DE ENSINO</a:t>
                      </a:r>
                      <a:endParaRPr lang="pt-BR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48" marR="91448" marT="45140" marB="45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00000"/>
                        </a:lnSpc>
                        <a:buNone/>
                      </a:pPr>
                      <a:r>
                        <a:rPr lang="pt-BR" sz="11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22.258.781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372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0624 - QUALIFICAÇÃO E VALORIZAÇÃO DE PROFISSIONAIS DA EDUCAÇÃO</a:t>
                      </a:r>
                    </a:p>
                  </a:txBody>
                  <a:tcPr marT="45139" marB="451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</a:rPr>
                        <a:t>2294 - QUALIFICAÇÃO DE PROFISSIONAIS DE EDUCAÇÃO</a:t>
                      </a:r>
                      <a:endParaRPr lang="pt-BR" sz="1100" b="0" i="0" u="none" strike="noStrike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8" marR="91448" marT="45140" marB="45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00000"/>
                        </a:lnSpc>
                        <a:buNone/>
                      </a:pPr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1.412.963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6828720C-E93F-913F-2369-B388114C2AC3}"/>
              </a:ext>
            </a:extLst>
          </p:cNvPr>
          <p:cNvSpPr txBox="1"/>
          <p:nvPr/>
        </p:nvSpPr>
        <p:spPr>
          <a:xfrm>
            <a:off x="7012" y="275854"/>
            <a:ext cx="9140414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2000" b="1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" sz="2000" b="1">
                <a:solidFill>
                  <a:schemeClr val="tx2"/>
                </a:solidFill>
                <a:latin typeface="Calibri"/>
                <a:cs typeface="Calibri"/>
              </a:rPr>
              <a:t>RINCIPAIS PROGRAMAS E AÇÕES - </a:t>
            </a:r>
            <a:r>
              <a:rPr lang="pt-BR" sz="2000" b="1">
                <a:solidFill>
                  <a:schemeClr val="tx2"/>
                </a:solidFill>
                <a:latin typeface="Calibri"/>
                <a:cs typeface="Calibri"/>
              </a:rPr>
              <a:t>PLOA 2025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D8F59441-C275-861F-C303-EA8A7B07F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588051"/>
            <a:ext cx="9144000" cy="26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80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263CF9C-B5AB-9F4B-B135-C89929D9A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41D873A8-22BA-1B6B-EB84-6E75B70868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2429921"/>
              </p:ext>
            </p:extLst>
          </p:nvPr>
        </p:nvGraphicFramePr>
        <p:xfrm>
          <a:off x="800101" y="1519105"/>
          <a:ext cx="7572374" cy="2322598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1491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10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9874">
                  <a:extLst>
                    <a:ext uri="{9D8B030D-6E8A-4147-A177-3AD203B41FA5}">
                      <a16:colId xmlns:a16="http://schemas.microsoft.com/office/drawing/2014/main" val="2501729608"/>
                    </a:ext>
                  </a:extLst>
                </a:gridCol>
              </a:tblGrid>
              <a:tr h="620973">
                <a:tc>
                  <a:txBody>
                    <a:bodyPr/>
                    <a:lstStyle/>
                    <a:p>
                      <a:pPr algn="ctr"/>
                      <a:r>
                        <a:rPr lang="pt-BR" sz="1100">
                          <a:latin typeface="+mn-lt"/>
                        </a:rPr>
                        <a:t>PROGRAMAS</a:t>
                      </a:r>
                    </a:p>
                  </a:txBody>
                  <a:tcPr marL="91448" marR="91448" marT="45140" marB="4514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>
                          <a:latin typeface="+mn-lt"/>
                        </a:rPr>
                        <a:t>AÇÕES</a:t>
                      </a:r>
                    </a:p>
                  </a:txBody>
                  <a:tcPr marL="91448" marR="91448" marT="45140" marB="4514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1">
                          <a:solidFill>
                            <a:schemeClr val="bg2"/>
                          </a:solidFill>
                          <a:latin typeface="+mn-lt"/>
                        </a:rPr>
                        <a:t>PLOA 2025</a:t>
                      </a:r>
                    </a:p>
                  </a:txBody>
                  <a:tcPr marL="91447" marR="91447" marT="45716" marB="45716" anchor="ctr">
                    <a:lnL w="12700">
                      <a:solidFill>
                        <a:schemeClr val="accent1"/>
                      </a:solidFill>
                    </a:lnL>
                    <a:lnR w="12700">
                      <a:solidFill>
                        <a:schemeClr val="accent1"/>
                      </a:solidFill>
                    </a:lnR>
                    <a:lnT w="12700">
                      <a:solidFill>
                        <a:schemeClr val="tx2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973">
                <a:tc rowSpan="3">
                  <a:txBody>
                    <a:bodyPr/>
                    <a:lstStyle/>
                    <a:p>
                      <a:pPr marL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9000 - GESTAO DAS OPERACOES ESPECIAIS</a:t>
                      </a:r>
                    </a:p>
                  </a:txBody>
                  <a:tcPr marL="91448" marR="91448" marT="45140" marB="45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5030 - ENTIDADES FILANTROPICAS - PROGRAMA NACIONAL DE ALIMENTACAO - FNDE </a:t>
                      </a:r>
                    </a:p>
                  </a:txBody>
                  <a:tcPr marL="91448" marR="91448" marT="45140" marB="45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00000"/>
                        </a:lnSpc>
                        <a:buNone/>
                      </a:pPr>
                      <a:r>
                        <a:rPr lang="pt-BR" sz="11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11.071.800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092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just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5031 - PROJETO PRO-EDUCACAO - LEI No 2.923/99 - OBRAS EM GERAL </a:t>
                      </a:r>
                    </a:p>
                  </a:txBody>
                  <a:tcPr marL="91448" marR="91448" marT="45140" marB="45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00000"/>
                        </a:lnSpc>
                        <a:buNone/>
                      </a:pPr>
                      <a:r>
                        <a:rPr lang="pt-BR" sz="11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3.340.637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72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5101 - DIVIDA RENEGOCIADA - TITULOS DA DIVIDA PUBLICA - LEI COMPLEMENTAR 235/2021 </a:t>
                      </a:r>
                    </a:p>
                  </a:txBody>
                  <a:tcPr marL="91448" marR="91448" marT="45140" marB="451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>
                        <a:lnSpc>
                          <a:spcPct val="100000"/>
                        </a:lnSpc>
                        <a:buNone/>
                      </a:pPr>
                      <a:r>
                        <a:rPr lang="pt-B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5.403.266</a:t>
                      </a:r>
                    </a:p>
                  </a:txBody>
                  <a:tcPr marL="9524" marR="9524" marT="9524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1D758E0B-7AB6-6430-E5A8-322A73F48D4B}"/>
              </a:ext>
            </a:extLst>
          </p:cNvPr>
          <p:cNvSpPr txBox="1"/>
          <p:nvPr/>
        </p:nvSpPr>
        <p:spPr>
          <a:xfrm>
            <a:off x="7012" y="275854"/>
            <a:ext cx="9140414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2000" b="1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" sz="2000" b="1">
                <a:solidFill>
                  <a:schemeClr val="tx2"/>
                </a:solidFill>
                <a:latin typeface="Calibri"/>
                <a:cs typeface="Calibri"/>
              </a:rPr>
              <a:t>RINCIPAIS PROGRAMAS E AÇÕES - </a:t>
            </a:r>
            <a:r>
              <a:rPr lang="pt-BR" sz="2000" b="1">
                <a:solidFill>
                  <a:schemeClr val="tx2"/>
                </a:solidFill>
                <a:latin typeface="Calibri"/>
                <a:cs typeface="Calibri"/>
              </a:rPr>
              <a:t>PLOA 2025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1578C0FC-4CED-8035-8D91-5CC83805C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588051"/>
            <a:ext cx="9144000" cy="26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842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áfico 9">
            <a:extLst>
              <a:ext uri="{FF2B5EF4-FFF2-40B4-BE49-F238E27FC236}">
                <a16:creationId xmlns:a16="http://schemas.microsoft.com/office/drawing/2014/main" id="{FFC9F125-DBA6-472E-8E87-D36CA5F93F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86213" y="6191829"/>
            <a:ext cx="1171575" cy="298752"/>
          </a:xfrm>
          <a:prstGeom prst="rect">
            <a:avLst/>
          </a:prstGeom>
        </p:spPr>
      </p:pic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A99B6F9A-7252-4B20-936B-46CEDC61A8A5}"/>
              </a:ext>
            </a:extLst>
          </p:cNvPr>
          <p:cNvCxnSpPr>
            <a:cxnSpLocks/>
          </p:cNvCxnSpPr>
          <p:nvPr/>
        </p:nvCxnSpPr>
        <p:spPr>
          <a:xfrm>
            <a:off x="5426476" y="6396268"/>
            <a:ext cx="2557879" cy="0"/>
          </a:xfrm>
          <a:prstGeom prst="line">
            <a:avLst/>
          </a:prstGeom>
          <a:ln w="1270">
            <a:solidFill>
              <a:srgbClr val="004E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53B3A738-999D-4A2B-8C12-2D747CC83375}"/>
              </a:ext>
            </a:extLst>
          </p:cNvPr>
          <p:cNvCxnSpPr>
            <a:cxnSpLocks/>
          </p:cNvCxnSpPr>
          <p:nvPr/>
        </p:nvCxnSpPr>
        <p:spPr>
          <a:xfrm>
            <a:off x="1113039" y="6378409"/>
            <a:ext cx="2557879" cy="0"/>
          </a:xfrm>
          <a:prstGeom prst="line">
            <a:avLst/>
          </a:prstGeom>
          <a:ln w="1270">
            <a:solidFill>
              <a:srgbClr val="004E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áfico 13">
            <a:extLst>
              <a:ext uri="{FF2B5EF4-FFF2-40B4-BE49-F238E27FC236}">
                <a16:creationId xmlns:a16="http://schemas.microsoft.com/office/drawing/2014/main" id="{2543291F-C005-4C0A-9C36-C543B171F4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105370"/>
            <a:ext cx="9144000" cy="286094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A52D49-CC40-B6C5-C57D-86C1CF2B8441}"/>
              </a:ext>
            </a:extLst>
          </p:cNvPr>
          <p:cNvSpPr txBox="1"/>
          <p:nvPr/>
        </p:nvSpPr>
        <p:spPr>
          <a:xfrm>
            <a:off x="0" y="2750767"/>
            <a:ext cx="9145616" cy="1792798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/>
            <a:r>
              <a:rPr lang="pt-BR" sz="4000" b="1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INDICADORES DE ACOMPANHAMENTO DOS PROGRAMAS</a:t>
            </a:r>
            <a:br>
              <a:rPr lang="pt-BR" sz="4000" b="1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</a:br>
            <a:endParaRPr lang="pt-BR" sz="3200" b="1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3582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>
            <a:extLst>
              <a:ext uri="{FF2B5EF4-FFF2-40B4-BE49-F238E27FC236}">
                <a16:creationId xmlns:a16="http://schemas.microsoft.com/office/drawing/2014/main" id="{ACD3AC41-2D56-6002-4F70-D5FB2469D37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 bwMode="auto">
          <a:xfrm>
            <a:off x="237711" y="-30840"/>
            <a:ext cx="8675687" cy="83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>
            <a:normAutofit/>
          </a:bodyPr>
          <a:lstStyle/>
          <a:p>
            <a:r>
              <a:rPr lang="pt-BR" altLang="pt-BR" sz="2000" b="1">
                <a:solidFill>
                  <a:schemeClr val="tx2"/>
                </a:solidFill>
              </a:rPr>
              <a:t>ÍNDICE DE REFERÊNCIA</a:t>
            </a:r>
            <a:endParaRPr lang="pt-BR" altLang="pt-BR" sz="2800" b="1">
              <a:solidFill>
                <a:schemeClr val="tx2"/>
              </a:solidFill>
              <a:cs typeface="Calibri"/>
            </a:endParaRPr>
          </a:p>
        </p:txBody>
      </p:sp>
      <p:graphicFrame>
        <p:nvGraphicFramePr>
          <p:cNvPr id="11313" name="Group 49">
            <a:extLst>
              <a:ext uri="{FF2B5EF4-FFF2-40B4-BE49-F238E27FC236}">
                <a16:creationId xmlns:a16="http://schemas.microsoft.com/office/drawing/2014/main" id="{89215426-4149-1A5D-453E-99A769F157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837499"/>
              </p:ext>
            </p:extLst>
          </p:nvPr>
        </p:nvGraphicFramePr>
        <p:xfrm>
          <a:off x="804134" y="2593116"/>
          <a:ext cx="7560084" cy="3114676"/>
        </p:xfrm>
        <a:graphic>
          <a:graphicData uri="http://schemas.openxmlformats.org/drawingml/2006/table">
            <a:tbl>
              <a:tblPr/>
              <a:tblGrid>
                <a:gridCol w="3456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38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INDICADORES DE ACOMPANHAMENTO</a:t>
                      </a: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CÓDIGO / DESCRIÇÃO</a:t>
                      </a: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UNIDADE DE MEDIDA</a:t>
                      </a: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ÍNDICE DE REFERÊNCIA</a:t>
                      </a: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ÍNDICE</a:t>
                      </a:r>
                      <a:endParaRPr lang="pt-BR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0687 - TAXA DE ALUNOS ALFABETIZADOS </a:t>
                      </a:r>
                      <a:r>
                        <a:rPr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ATÉ</a:t>
                      </a:r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 FINAL DO PRIMEIRO ANO </a:t>
                      </a: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PERCENTAGEM</a:t>
                      </a: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N/D</a:t>
                      </a: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t-B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87*</a:t>
                      </a:r>
                      <a:endParaRPr lang="pt-BR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0688 - TAXA DE ESCOLAS DO ENSINO FUNDAMENTAL COM 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CURRÍCULO</a:t>
                      </a: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INOVADOR</a:t>
                      </a: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PERCENTAGEM</a:t>
                      </a: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N/D</a:t>
                      </a: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pt-B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100</a:t>
                      </a:r>
                      <a:endParaRPr kumimoji="0" lang="pt-BR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105">
                <a:tc>
                  <a:txBody>
                    <a:bodyPr/>
                    <a:lstStyle/>
                    <a:p>
                      <a:pPr marL="0" marR="0" lvl="0" indent="0" algn="l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0689 - </a:t>
                      </a:r>
                      <a:r>
                        <a:rPr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</a:t>
                      </a:r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VAGAS OFERECIDAS NA </a:t>
                      </a:r>
                      <a:r>
                        <a:rPr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EDUCAÇÃO</a:t>
                      </a:r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INFANTIL PELA REDE MUNICIPAL DE </a:t>
                      </a:r>
                      <a:r>
                        <a:rPr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EDUCAÇÃO</a:t>
                      </a:r>
                      <a:endParaRPr kumimoji="0" lang="pt-BR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UNIDADE</a:t>
                      </a: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23.396</a:t>
                      </a: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tabLst/>
                        <a:defRPr/>
                      </a:pPr>
                      <a:r>
                        <a:rPr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44.773</a:t>
                      </a:r>
                      <a:endParaRPr lang="pt-BR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10">
                <a:tc>
                  <a:txBody>
                    <a:bodyPr/>
                    <a:lstStyle/>
                    <a:p>
                      <a:pPr marL="0" marR="0" lvl="0" indent="0" algn="l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0690 - TAXA DE ESCOLAS DE ENSINO FUNDAMENTAL PARTICIPANTES DAS 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OLIMPÍADAS</a:t>
                      </a: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ACADÊMICAS </a:t>
                      </a:r>
                      <a:endParaRPr kumimoji="0" lang="pt-BR" sz="11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PERCENTAGEM</a:t>
                      </a: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N/D</a:t>
                      </a: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t-B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Retângulo de cantos arredondados 5">
            <a:extLst>
              <a:ext uri="{FF2B5EF4-FFF2-40B4-BE49-F238E27FC236}">
                <a16:creationId xmlns:a16="http://schemas.microsoft.com/office/drawing/2014/main" id="{3AAE8F4C-91DA-DD5A-3058-EE895CDFE136}"/>
              </a:ext>
            </a:extLst>
          </p:cNvPr>
          <p:cNvSpPr/>
          <p:nvPr/>
        </p:nvSpPr>
        <p:spPr>
          <a:xfrm>
            <a:off x="88924" y="1264666"/>
            <a:ext cx="8929241" cy="115252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>
                <a:solidFill>
                  <a:schemeClr val="tx2"/>
                </a:solidFill>
                <a:effectLst>
                  <a:innerShdw blurRad="114300">
                    <a:prstClr val="black"/>
                  </a:innerShdw>
                </a:effectLst>
              </a:rPr>
              <a:t>OBJETIVO: </a:t>
            </a:r>
            <a:r>
              <a:rPr lang="pt-BR" sz="1600">
                <a:solidFill>
                  <a:schemeClr val="tx2"/>
                </a:solidFill>
              </a:rPr>
              <a:t>Assegurar a aprendizagem dos estudantes e a conclusão do Ensino Fundamental nas suas etapas e modalidades, promovendo a inclusão dos alunos com deficiência, comunidades indígenas e tradicionais e a redução das desigualdades sociais e raciais.</a:t>
            </a:r>
            <a:endParaRPr lang="pt-BR" sz="1600">
              <a:solidFill>
                <a:schemeClr val="tx2"/>
              </a:solidFill>
              <a:effectLst>
                <a:innerShdw blurRad="114300">
                  <a:prstClr val="black"/>
                </a:innerShdw>
              </a:effectLst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CF0E25D-1DED-AB52-EA17-A413E1BF990E}"/>
              </a:ext>
            </a:extLst>
          </p:cNvPr>
          <p:cNvSpPr txBox="1"/>
          <p:nvPr/>
        </p:nvSpPr>
        <p:spPr>
          <a:xfrm>
            <a:off x="90502" y="802631"/>
            <a:ext cx="6813177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altLang="pt-BR" sz="1600" b="1">
                <a:solidFill>
                  <a:schemeClr val="tx2"/>
                </a:solidFill>
                <a:latin typeface="Calibri"/>
                <a:cs typeface="Arial"/>
              </a:rPr>
              <a:t>Programa 0621 - APRENDIZAGEM PARA TODOS</a:t>
            </a:r>
            <a:endParaRPr lang="pt-BR" sz="1600">
              <a:solidFill>
                <a:schemeClr val="tx2"/>
              </a:solidFill>
              <a:latin typeface="Calibri"/>
              <a:cs typeface="Arial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F56F07DF-A64A-C915-A609-74195C4C1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588051"/>
            <a:ext cx="9144000" cy="268235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FD91FC06-2D84-595D-B01D-451B4889246D}"/>
              </a:ext>
            </a:extLst>
          </p:cNvPr>
          <p:cNvSpPr txBox="1"/>
          <p:nvPr/>
        </p:nvSpPr>
        <p:spPr>
          <a:xfrm>
            <a:off x="753664" y="5707792"/>
            <a:ext cx="826450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" dirty="0"/>
              <a:t>*Obs.: Índice apurado no exercício de 2023.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13" name="Group 49">
            <a:extLst>
              <a:ext uri="{FF2B5EF4-FFF2-40B4-BE49-F238E27FC236}">
                <a16:creationId xmlns:a16="http://schemas.microsoft.com/office/drawing/2014/main" id="{51B89B73-2A3A-2BF2-DBED-709AD59A38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726089"/>
              </p:ext>
            </p:extLst>
          </p:nvPr>
        </p:nvGraphicFramePr>
        <p:xfrm>
          <a:off x="800100" y="2677252"/>
          <a:ext cx="7572374" cy="2840038"/>
        </p:xfrm>
        <a:graphic>
          <a:graphicData uri="http://schemas.openxmlformats.org/drawingml/2006/table">
            <a:tbl>
              <a:tblPr/>
              <a:tblGrid>
                <a:gridCol w="3461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0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59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4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332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INDICADORES DE ACOMPANHAMENTO</a:t>
                      </a:r>
                    </a:p>
                  </a:txBody>
                  <a:tcPr marL="91448" marR="91448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4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CÓDIGO / DESCRIÇÃO</a:t>
                      </a:r>
                    </a:p>
                  </a:txBody>
                  <a:tcPr marL="91448" marR="91448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UNIDADE DE MEDIDA</a:t>
                      </a:r>
                    </a:p>
                  </a:txBody>
                  <a:tcPr marL="91448" marR="91448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ÍNDICE DE REFERÊNCIA</a:t>
                      </a:r>
                    </a:p>
                  </a:txBody>
                  <a:tcPr marL="91448" marR="91448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ÍNDICE</a:t>
                      </a:r>
                      <a:endParaRPr lang="pt-BR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1448" marR="91448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48">
                <a:tc>
                  <a:txBody>
                    <a:bodyPr/>
                    <a:lstStyle/>
                    <a:p>
                      <a:pPr marL="0" marR="0" lvl="0" indent="0" algn="just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0691 - 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POSIÇÃO</a:t>
                      </a: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 REDE MUNICIPAL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EM 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COMPARAÇÃO</a:t>
                      </a: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 OUTRAS CAPITAIS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EM RESULTADO DE IDEB PARA OS ANOS INICIAIS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pt-BR" sz="11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8" marR="91448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CLASSIFICAÇÃO</a:t>
                      </a:r>
                      <a:endParaRPr kumimoji="0" lang="pt-BR" sz="11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8" marR="91448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8 </a:t>
                      </a:r>
                    </a:p>
                  </a:txBody>
                  <a:tcPr marL="91448" marR="91448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pt-B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  <a:endParaRPr kumimoji="0" lang="pt-B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48" marR="91448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68">
                <a:tc>
                  <a:txBody>
                    <a:bodyPr/>
                    <a:lstStyle/>
                    <a:p>
                      <a:pPr marL="0" marR="0" lvl="0" indent="0" algn="just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0692 - TAXA DE ESCOLAS QUE OFERECEM </a:t>
                      </a:r>
                      <a:r>
                        <a:rPr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REFORÇO</a:t>
                      </a:r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ESCOLAR</a:t>
                      </a:r>
                      <a:endParaRPr kumimoji="0" lang="pt-BR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8" marR="91448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PERCENTAGEM</a:t>
                      </a:r>
                    </a:p>
                  </a:txBody>
                  <a:tcPr marL="91448" marR="91448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N/D</a:t>
                      </a:r>
                    </a:p>
                  </a:txBody>
                  <a:tcPr marL="91448" marR="91448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B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100</a:t>
                      </a:r>
                      <a:endParaRPr kumimoji="0" lang="pt-BR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1448" marR="91448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48">
                <a:tc>
                  <a:txBody>
                    <a:bodyPr/>
                    <a:lstStyle/>
                    <a:p>
                      <a:pPr marL="0" marR="0" lvl="0" indent="0" algn="just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0748 -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POSIÇÃO </a:t>
                      </a: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 REDE MUNICIPAL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COMPARAÇÃO </a:t>
                      </a: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 OUTRAS CAPITAIS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RESULTADO DE IDEB PARA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OS ANOS FINAIS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pt-BR" sz="11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8" marR="91448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CLASSIFICAÇÃO</a:t>
                      </a:r>
                      <a:endParaRPr kumimoji="0" lang="pt-BR" sz="11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8" marR="91448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1448" marR="91448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1448" marR="91448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tângulo de cantos arredondados 5">
            <a:extLst>
              <a:ext uri="{FF2B5EF4-FFF2-40B4-BE49-F238E27FC236}">
                <a16:creationId xmlns:a16="http://schemas.microsoft.com/office/drawing/2014/main" id="{25ABD042-8E59-8BC4-5341-9EAC65816675}"/>
              </a:ext>
            </a:extLst>
          </p:cNvPr>
          <p:cNvSpPr/>
          <p:nvPr/>
        </p:nvSpPr>
        <p:spPr>
          <a:xfrm>
            <a:off x="107379" y="1340710"/>
            <a:ext cx="8929241" cy="115252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>
                <a:solidFill>
                  <a:schemeClr val="tx2"/>
                </a:solidFill>
                <a:effectLst>
                  <a:innerShdw blurRad="114300">
                    <a:prstClr val="black"/>
                  </a:innerShdw>
                </a:effectLst>
              </a:rPr>
              <a:t>OBJETIVO: </a:t>
            </a:r>
            <a:r>
              <a:rPr lang="pt-BR" sz="1600">
                <a:solidFill>
                  <a:schemeClr val="tx2"/>
                </a:solidFill>
              </a:rPr>
              <a:t>Assegurar a aprendizagem dos estudantes e a conclusão do Ensino Fundamental nas suas etapas e modalidades, promovendo a inclusão dos alunos com deficiência, comunidades indígenas e tradicionais e a redução das desigualdades sociais e raciais.</a:t>
            </a:r>
            <a:endParaRPr lang="pt-BR" sz="1600">
              <a:solidFill>
                <a:schemeClr val="tx2"/>
              </a:solidFill>
              <a:effectLst>
                <a:innerShdw blurRad="114300">
                  <a:prstClr val="black"/>
                </a:innerShdw>
              </a:effectLst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3012C38-2642-BADF-8BB1-544B9791ED84}"/>
              </a:ext>
            </a:extLst>
          </p:cNvPr>
          <p:cNvSpPr txBox="1"/>
          <p:nvPr/>
        </p:nvSpPr>
        <p:spPr>
          <a:xfrm>
            <a:off x="-6616" y="859435"/>
            <a:ext cx="9144897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altLang="pt-BR" sz="20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PROGRAMA 0621 – APRENDIZAGEM PARA TODOS</a:t>
            </a:r>
            <a:endParaRPr lang="pt-BR" sz="2000" b="1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D263F545-D89D-67DA-B8BA-D0F89A898D6D}"/>
              </a:ext>
            </a:extLst>
          </p:cNvPr>
          <p:cNvSpPr txBox="1">
            <a:spLocks/>
          </p:cNvSpPr>
          <p:nvPr/>
        </p:nvSpPr>
        <p:spPr bwMode="auto">
          <a:xfrm>
            <a:off x="109582" y="70610"/>
            <a:ext cx="8675687" cy="83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BR" sz="2000" b="1">
                <a:solidFill>
                  <a:schemeClr val="tx2"/>
                </a:solidFill>
              </a:rPr>
              <a:t>ÍNDICE DE REFERÊNCIA</a:t>
            </a: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F77106B0-3E95-EEE7-C6A8-CB7FA2794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588051"/>
            <a:ext cx="9144000" cy="2682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13" name="Group 49">
            <a:extLst>
              <a:ext uri="{FF2B5EF4-FFF2-40B4-BE49-F238E27FC236}">
                <a16:creationId xmlns:a16="http://schemas.microsoft.com/office/drawing/2014/main" id="{8CEDD828-914A-CDD8-6674-4C21D667A5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864085"/>
              </p:ext>
            </p:extLst>
          </p:nvPr>
        </p:nvGraphicFramePr>
        <p:xfrm>
          <a:off x="790575" y="3205410"/>
          <a:ext cx="7562850" cy="2393296"/>
        </p:xfrm>
        <a:graphic>
          <a:graphicData uri="http://schemas.openxmlformats.org/drawingml/2006/table">
            <a:tbl>
              <a:tblPr/>
              <a:tblGrid>
                <a:gridCol w="3457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4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344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INDICADORES DE ACOMPANHAMENTO</a:t>
                      </a:r>
                    </a:p>
                  </a:txBody>
                  <a:tcPr marL="91442" marR="91442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4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CÓDIGO / DESCRIÇÃO</a:t>
                      </a:r>
                    </a:p>
                  </a:txBody>
                  <a:tcPr marL="91442" marR="91442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UNIDADE DE MEDIDA</a:t>
                      </a:r>
                    </a:p>
                  </a:txBody>
                  <a:tcPr marL="91442" marR="91442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ÍNDICE DE REFERÊNCIA</a:t>
                      </a:r>
                    </a:p>
                  </a:txBody>
                  <a:tcPr marL="91442" marR="91442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ÍNDICE</a:t>
                      </a:r>
                      <a:endParaRPr lang="pt-BR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1442" marR="91442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2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0700 - TAXA DE VAGAS OFERECIDAS EM TURNO INTEGRAL NA REDE MUNICIPAL DE 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EDUCAÇÃO</a:t>
                      </a:r>
                      <a:endParaRPr kumimoji="0" lang="pt-BR" sz="11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2" marR="91442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PERCENTAGEM</a:t>
                      </a:r>
                    </a:p>
                  </a:txBody>
                  <a:tcPr marL="91442" marR="91442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B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35,1</a:t>
                      </a:r>
                      <a:endParaRPr kumimoji="0" lang="pt-BR" sz="1100" b="0" i="0" u="none" strike="noStrike" cap="none" normalizeH="0" baseline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1442" marR="91442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B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49</a:t>
                      </a:r>
                      <a:endParaRPr lang="pt-BR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1442" marR="91442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45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0702 - TAXA DE ESCOLAS COM ENSINO 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BILÍNGUE</a:t>
                      </a:r>
                      <a:endParaRPr kumimoji="0" lang="pt-BR" sz="11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2" marR="91442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PERCENTAGEM</a:t>
                      </a:r>
                    </a:p>
                  </a:txBody>
                  <a:tcPr marL="91442" marR="91442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0,40</a:t>
                      </a:r>
                    </a:p>
                  </a:txBody>
                  <a:tcPr marL="91442" marR="91442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B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2,06</a:t>
                      </a:r>
                    </a:p>
                  </a:txBody>
                  <a:tcPr marL="91442" marR="91442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tângulo de cantos arredondados 5">
            <a:extLst>
              <a:ext uri="{FF2B5EF4-FFF2-40B4-BE49-F238E27FC236}">
                <a16:creationId xmlns:a16="http://schemas.microsoft.com/office/drawing/2014/main" id="{1DBAD2FC-B3F5-AE2B-179E-8A1B2F465A2F}"/>
              </a:ext>
            </a:extLst>
          </p:cNvPr>
          <p:cNvSpPr/>
          <p:nvPr/>
        </p:nvSpPr>
        <p:spPr>
          <a:xfrm>
            <a:off x="107379" y="1746450"/>
            <a:ext cx="8929241" cy="115252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>
                <a:solidFill>
                  <a:schemeClr val="tx2"/>
                </a:solidFill>
                <a:effectLst>
                  <a:innerShdw blurRad="114300">
                    <a:prstClr val="black"/>
                  </a:innerShdw>
                </a:effectLst>
              </a:rPr>
              <a:t>OBJETIVO: </a:t>
            </a:r>
            <a:r>
              <a:rPr lang="pt-BR" sz="1600">
                <a:solidFill>
                  <a:schemeClr val="tx2"/>
                </a:solidFill>
              </a:rPr>
              <a:t>Promover a equidade, implementando um modelo de escola em tempo integral, inclusiva e inovadora nos territórios sociais, ampliar o acesso à creche e expandir reformas e obras, melhorando as condições de infraestrutura das escolas.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D3EB0D3-7DA0-DC29-BD96-06E0A32C0992}"/>
              </a:ext>
            </a:extLst>
          </p:cNvPr>
          <p:cNvSpPr txBox="1"/>
          <p:nvPr/>
        </p:nvSpPr>
        <p:spPr>
          <a:xfrm>
            <a:off x="-123823" y="469450"/>
            <a:ext cx="9142627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2000" b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ÍNDICE DE REFERÊNCIA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3FD1A87-1B43-349C-24DB-8A4BBA838677}"/>
              </a:ext>
            </a:extLst>
          </p:cNvPr>
          <p:cNvSpPr txBox="1"/>
          <p:nvPr/>
        </p:nvSpPr>
        <p:spPr>
          <a:xfrm>
            <a:off x="65442" y="1188036"/>
            <a:ext cx="9150634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altLang="pt-BR" b="1">
                <a:solidFill>
                  <a:schemeClr val="tx2"/>
                </a:solidFill>
                <a:latin typeface="Arial"/>
                <a:cs typeface="Arial"/>
              </a:rPr>
              <a:t>PROGRAMA </a:t>
            </a:r>
            <a:r>
              <a:rPr lang="pt-BR" altLang="pt-BR" sz="1800" b="1">
                <a:solidFill>
                  <a:schemeClr val="tx2"/>
                </a:solidFill>
                <a:latin typeface="Arial"/>
                <a:cs typeface="Arial"/>
              </a:rPr>
              <a:t>0623 - </a:t>
            </a:r>
            <a:r>
              <a:rPr lang="pt-BR" altLang="pt-BR" b="1">
                <a:solidFill>
                  <a:schemeClr val="tx2"/>
                </a:solidFill>
                <a:latin typeface="Arial"/>
                <a:cs typeface="Arial"/>
              </a:rPr>
              <a:t>RENOVAÇÃO DAS ESCOLAS CARIOCAS</a:t>
            </a:r>
            <a:endParaRPr lang="pt-BR">
              <a:solidFill>
                <a:schemeClr val="tx2"/>
              </a:solidFill>
              <a:latin typeface="Arial"/>
              <a:cs typeface="Arial"/>
            </a:endParaRP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2309A4B9-BC3E-D413-1F98-B96CA7B85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588051"/>
            <a:ext cx="9144000" cy="2682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>
            <a:extLst>
              <a:ext uri="{FF2B5EF4-FFF2-40B4-BE49-F238E27FC236}">
                <a16:creationId xmlns:a16="http://schemas.microsoft.com/office/drawing/2014/main" id="{81AEAC87-3875-CA2B-DE25-BE7A9BDD28EE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 bwMode="auto">
          <a:xfrm>
            <a:off x="468313" y="188913"/>
            <a:ext cx="8675687" cy="83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90000"/>
          </a:bodyPr>
          <a:lstStyle/>
          <a:p>
            <a:pPr eaLnBrk="1" hangingPunct="1"/>
            <a:r>
              <a:rPr lang="pt-BR" altLang="pt-BR" sz="4000" b="1">
                <a:solidFill>
                  <a:schemeClr val="bg1"/>
                </a:solidFill>
              </a:rPr>
              <a:t>EDUCAÇÃO</a:t>
            </a:r>
            <a:br>
              <a:rPr lang="pt-BR" altLang="pt-BR" sz="2800" b="1">
                <a:solidFill>
                  <a:schemeClr val="bg1"/>
                </a:solidFill>
              </a:rPr>
            </a:br>
            <a:r>
              <a:rPr lang="pt-BR" altLang="pt-BR" sz="1800" b="1">
                <a:solidFill>
                  <a:schemeClr val="bg1"/>
                </a:solidFill>
              </a:rPr>
              <a:t>Programa: 0624 - QUALIFICACAO E VALORIZACAO DE PROFISSIONAIS DA EDUCAÇÃO</a:t>
            </a:r>
            <a:endParaRPr lang="pt-BR" altLang="pt-BR" sz="2400" b="1">
              <a:solidFill>
                <a:schemeClr val="bg1"/>
              </a:solidFill>
            </a:endParaRPr>
          </a:p>
        </p:txBody>
      </p:sp>
      <p:graphicFrame>
        <p:nvGraphicFramePr>
          <p:cNvPr id="11313" name="Group 49">
            <a:extLst>
              <a:ext uri="{FF2B5EF4-FFF2-40B4-BE49-F238E27FC236}">
                <a16:creationId xmlns:a16="http://schemas.microsoft.com/office/drawing/2014/main" id="{6158F97A-6135-7886-E786-5AA407012B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398396"/>
              </p:ext>
            </p:extLst>
          </p:nvPr>
        </p:nvGraphicFramePr>
        <p:xfrm>
          <a:off x="809625" y="3041027"/>
          <a:ext cx="7543800" cy="1742846"/>
        </p:xfrm>
        <a:graphic>
          <a:graphicData uri="http://schemas.openxmlformats.org/drawingml/2006/table">
            <a:tbl>
              <a:tblPr/>
              <a:tblGrid>
                <a:gridCol w="34327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8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85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8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34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INDICADORES DE ACOMPANHAMENTO</a:t>
                      </a:r>
                    </a:p>
                  </a:txBody>
                  <a:tcPr marL="91442" marR="91442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4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CÓDIGO / DESCRIÇÃO</a:t>
                      </a:r>
                    </a:p>
                  </a:txBody>
                  <a:tcPr marL="91442" marR="91442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UNIDADE DE MEDIDA</a:t>
                      </a:r>
                    </a:p>
                  </a:txBody>
                  <a:tcPr marL="91442" marR="91442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ÍNDICE DE REFERÊNCIA</a:t>
                      </a:r>
                    </a:p>
                  </a:txBody>
                  <a:tcPr marL="91442" marR="91442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ÍNDICE</a:t>
                      </a:r>
                      <a:endParaRPr lang="pt-BR" sz="11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1442" marR="91442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32">
                <a:tc>
                  <a:txBody>
                    <a:bodyPr/>
                    <a:lstStyle/>
                    <a:p>
                      <a:pPr marL="0" marR="0" lvl="0" indent="0" algn="just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0693 - TAXA DE </a:t>
                      </a:r>
                      <a:r>
                        <a:rPr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LIDERANÇAS</a:t>
                      </a:r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FORMADAS, AVALIADAS E CERTIFICADAS</a:t>
                      </a:r>
                      <a:endParaRPr kumimoji="0" lang="pt-BR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2" marR="91442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PERCENTAGEM</a:t>
                      </a:r>
                    </a:p>
                  </a:txBody>
                  <a:tcPr marL="91442" marR="91442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N/D</a:t>
                      </a:r>
                    </a:p>
                  </a:txBody>
                  <a:tcPr marL="91442" marR="91442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B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95,2</a:t>
                      </a:r>
                      <a:endParaRPr kumimoji="0" lang="pt-BR" sz="11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1442" marR="91442" marT="45705" marB="4570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tângulo de cantos arredondados 5">
            <a:extLst>
              <a:ext uri="{FF2B5EF4-FFF2-40B4-BE49-F238E27FC236}">
                <a16:creationId xmlns:a16="http://schemas.microsoft.com/office/drawing/2014/main" id="{BA21D4EB-2957-55AB-F846-26C5BD95C09F}"/>
              </a:ext>
            </a:extLst>
          </p:cNvPr>
          <p:cNvSpPr/>
          <p:nvPr/>
        </p:nvSpPr>
        <p:spPr>
          <a:xfrm>
            <a:off x="107379" y="1677178"/>
            <a:ext cx="8929241" cy="115252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600" b="1">
                <a:solidFill>
                  <a:schemeClr val="tx2"/>
                </a:solidFill>
                <a:effectLst>
                  <a:innerShdw blurRad="114300">
                    <a:prstClr val="black"/>
                  </a:innerShdw>
                </a:effectLst>
              </a:rPr>
              <a:t>OBJETIVO: </a:t>
            </a:r>
            <a:r>
              <a:rPr lang="pt-BR" sz="1600">
                <a:solidFill>
                  <a:schemeClr val="tx2"/>
                </a:solidFill>
              </a:rPr>
              <a:t>Desenvolver, qualificar e avaliar os profissionais da educação.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CCF5DB5-E6AE-021A-3BC6-13364DD4507D}"/>
              </a:ext>
            </a:extLst>
          </p:cNvPr>
          <p:cNvSpPr txBox="1"/>
          <p:nvPr/>
        </p:nvSpPr>
        <p:spPr>
          <a:xfrm>
            <a:off x="-265242" y="202363"/>
            <a:ext cx="9160915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2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ÍNDICE DE REFERÊNCIA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4E3CCAE-E6A0-743E-450E-173A3D808FC1}"/>
              </a:ext>
            </a:extLst>
          </p:cNvPr>
          <p:cNvSpPr txBox="1">
            <a:spLocks/>
          </p:cNvSpPr>
          <p:nvPr/>
        </p:nvSpPr>
        <p:spPr bwMode="auto">
          <a:xfrm>
            <a:off x="458914" y="839476"/>
            <a:ext cx="8576449" cy="83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hangingPunct="1"/>
            <a:r>
              <a:rPr lang="pt-BR" altLang="pt-BR" sz="1800" b="1">
                <a:solidFill>
                  <a:schemeClr val="tx2"/>
                </a:solidFill>
              </a:rPr>
              <a:t>PROGRAMA 0624 - QUALIFICAÇÃO E VALORIZAÇÃO DE PROFISSIONAIS DA EDUCAÇÃO</a:t>
            </a:r>
            <a:endParaRPr lang="pt-BR" altLang="pt-BR" sz="1800" b="1">
              <a:solidFill>
                <a:schemeClr val="tx2"/>
              </a:solidFill>
              <a:cs typeface="Calibri"/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48FA8EC4-49DA-0E3C-655D-F051B55595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588051"/>
            <a:ext cx="9144000" cy="2682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áfico 9">
            <a:extLst>
              <a:ext uri="{FF2B5EF4-FFF2-40B4-BE49-F238E27FC236}">
                <a16:creationId xmlns:a16="http://schemas.microsoft.com/office/drawing/2014/main" id="{FFC9F125-DBA6-472E-8E87-D36CA5F93F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86213" y="6191829"/>
            <a:ext cx="1171575" cy="298752"/>
          </a:xfrm>
          <a:prstGeom prst="rect">
            <a:avLst/>
          </a:prstGeom>
        </p:spPr>
      </p:pic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A99B6F9A-7252-4B20-936B-46CEDC61A8A5}"/>
              </a:ext>
            </a:extLst>
          </p:cNvPr>
          <p:cNvCxnSpPr>
            <a:cxnSpLocks/>
          </p:cNvCxnSpPr>
          <p:nvPr/>
        </p:nvCxnSpPr>
        <p:spPr>
          <a:xfrm>
            <a:off x="5426476" y="6396268"/>
            <a:ext cx="2557879" cy="0"/>
          </a:xfrm>
          <a:prstGeom prst="line">
            <a:avLst/>
          </a:prstGeom>
          <a:ln w="1270">
            <a:solidFill>
              <a:srgbClr val="004E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53B3A738-999D-4A2B-8C12-2D747CC83375}"/>
              </a:ext>
            </a:extLst>
          </p:cNvPr>
          <p:cNvCxnSpPr>
            <a:cxnSpLocks/>
          </p:cNvCxnSpPr>
          <p:nvPr/>
        </p:nvCxnSpPr>
        <p:spPr>
          <a:xfrm>
            <a:off x="1113039" y="6378409"/>
            <a:ext cx="2557879" cy="0"/>
          </a:xfrm>
          <a:prstGeom prst="line">
            <a:avLst/>
          </a:prstGeom>
          <a:ln w="1270">
            <a:solidFill>
              <a:srgbClr val="004E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áfico 13">
            <a:extLst>
              <a:ext uri="{FF2B5EF4-FFF2-40B4-BE49-F238E27FC236}">
                <a16:creationId xmlns:a16="http://schemas.microsoft.com/office/drawing/2014/main" id="{2543291F-C005-4C0A-9C36-C543B171F4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105370"/>
            <a:ext cx="9144000" cy="286094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A52D49-CC40-B6C5-C57D-86C1CF2B8441}"/>
              </a:ext>
            </a:extLst>
          </p:cNvPr>
          <p:cNvSpPr txBox="1"/>
          <p:nvPr/>
        </p:nvSpPr>
        <p:spPr>
          <a:xfrm>
            <a:off x="0" y="2655711"/>
            <a:ext cx="9145616" cy="1546577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/>
            <a:r>
              <a:rPr lang="pt-BR" sz="3200" b="1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META CONSTANTE DO ANEXO DE METAS E PRIORIDADES PARA 2025</a:t>
            </a:r>
            <a:endParaRPr lang="en-US" sz="320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  <a:p>
            <a:pPr algn="ctr"/>
            <a:endParaRPr lang="pt-BR" sz="3200" b="1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3924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C57AE573-E640-A60E-AD2C-27B4C2610B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128462"/>
              </p:ext>
            </p:extLst>
          </p:nvPr>
        </p:nvGraphicFramePr>
        <p:xfrm>
          <a:off x="809624" y="1510530"/>
          <a:ext cx="7553326" cy="4060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2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2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79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3695">
                <a:tc rowSpan="2"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+mn-lt"/>
                        </a:rPr>
                        <a:t>CÓDIGO E DESCRIÇÃO DA</a:t>
                      </a:r>
                      <a:r>
                        <a:rPr lang="pt-BR" sz="1100" baseline="0" dirty="0">
                          <a:latin typeface="+mn-lt"/>
                        </a:rPr>
                        <a:t> </a:t>
                      </a:r>
                      <a:r>
                        <a:rPr lang="pt-BR" sz="1100" dirty="0">
                          <a:latin typeface="+mn-lt"/>
                        </a:rPr>
                        <a:t>AÇÃO</a:t>
                      </a:r>
                      <a:endParaRPr lang="pt-BR" sz="11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100">
                          <a:latin typeface="+mn-lt"/>
                        </a:rPr>
                        <a:t>CÓDIGO E DESCRIÇÃO DO PRODUTO</a:t>
                      </a:r>
                      <a:endParaRPr lang="pt-BR" sz="11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>
                          <a:solidFill>
                            <a:schemeClr val="bg1"/>
                          </a:solidFill>
                          <a:latin typeface="+mn-lt"/>
                        </a:rPr>
                        <a:t>META FÍSICA</a:t>
                      </a: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008">
                <a:tc vMerge="1">
                  <a:txBody>
                    <a:bodyPr/>
                    <a:lstStyle/>
                    <a:p>
                      <a:pPr algn="ctr"/>
                      <a:endParaRPr lang="pt-BR" sz="1400" b="1">
                        <a:solidFill>
                          <a:schemeClr val="bg1"/>
                        </a:solidFill>
                      </a:endParaRPr>
                    </a:p>
                  </a:txBody>
                  <a:tcPr marL="91436" marR="91436" marT="45721" marB="45721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pt-BR" sz="1400" b="1">
                        <a:solidFill>
                          <a:schemeClr val="bg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>
                          <a:solidFill>
                            <a:schemeClr val="bg1"/>
                          </a:solidFill>
                          <a:latin typeface="+mn-lt"/>
                        </a:rPr>
                        <a:t>PREVISÃO PLDO 2025</a:t>
                      </a: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1633">
                <a:tc>
                  <a:txBody>
                    <a:bodyPr/>
                    <a:lstStyle/>
                    <a:p>
                      <a:pPr marL="0" marR="0" lvl="0" indent="0" algn="just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2081 - 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MANUTENÇÃO </a:t>
                      </a: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 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REVITALIZAÇÃO</a:t>
                      </a: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DAS UNIDADES ESCOLARES DA REDE DE ENSINO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pt-BR" sz="11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0410  - UNIDADE DA REDE ATENDIDA </a:t>
                      </a:r>
                      <a:endParaRPr lang="pt-BR" sz="1100" dirty="0">
                        <a:latin typeface="+mn-lt"/>
                      </a:endParaRP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1561</a:t>
                      </a: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625"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2136 - MERENDA ESCOLAR</a:t>
                      </a: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0328 - REFEIÇÃO SERVIDA</a:t>
                      </a: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241.765.572</a:t>
                      </a: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5747">
                <a:tc rowSpan="2"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2181 - DESCENTRALIZAÇÃO DA GESTÃO PARTICIPATIVA</a:t>
                      </a: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0412 - ESCOLA / CRECHE INCLUÍDA NO PROGRAMA DINHEIRO DIRETO NA ESCOLA (PDDE)</a:t>
                      </a: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100" b="0" dirty="0">
                          <a:solidFill>
                            <a:srgbClr val="000000"/>
                          </a:solidFill>
                          <a:latin typeface="+mn-lt"/>
                        </a:rPr>
                        <a:t>1.556</a:t>
                      </a: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2321">
                <a:tc vMerge="1">
                  <a:txBody>
                    <a:bodyPr/>
                    <a:lstStyle/>
                    <a:p>
                      <a:endParaRPr lang="pt-BR" sz="1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1516 - COTA DO SISTEMA DESCENTRALIZADO DE PAGAMENTO (SDP) DISTRIBUÍDA</a:t>
                      </a:r>
                      <a:endParaRPr lang="pt-BR" sz="11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4.638</a:t>
                      </a: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4650">
                <a:tc rowSpan="2"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2986 – TRANSPORTE ESCOLAR</a:t>
                      </a: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5314 – ALUNO ATENDIDO COM TRANSPORTE ESCOLAR</a:t>
                      </a: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100" b="0" dirty="0">
                          <a:solidFill>
                            <a:srgbClr val="000000"/>
                          </a:solidFill>
                          <a:latin typeface="+mn-lt"/>
                        </a:rPr>
                        <a:t>52.264</a:t>
                      </a: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264102"/>
                  </a:ext>
                </a:extLst>
              </a:tr>
              <a:tr h="601225">
                <a:tc vMerge="1"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endParaRPr lang="pt-BR" sz="12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5315 - ALUNO ATENDIDO COM TRANSPORTE ADAPTADO</a:t>
                      </a: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845</a:t>
                      </a: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887738"/>
                  </a:ext>
                </a:extLst>
              </a:tr>
            </a:tbl>
          </a:graphicData>
        </a:graphic>
      </p:graphicFrame>
      <p:sp>
        <p:nvSpPr>
          <p:cNvPr id="6" name="Título 1">
            <a:extLst>
              <a:ext uri="{FF2B5EF4-FFF2-40B4-BE49-F238E27FC236}">
                <a16:creationId xmlns:a16="http://schemas.microsoft.com/office/drawing/2014/main" id="{554A7976-1689-5341-9483-6CF6CFA5BB38}"/>
              </a:ext>
            </a:extLst>
          </p:cNvPr>
          <p:cNvSpPr>
            <a:spLocks noGrp="1"/>
          </p:cNvSpPr>
          <p:nvPr/>
        </p:nvSpPr>
        <p:spPr>
          <a:xfrm>
            <a:off x="897" y="71255"/>
            <a:ext cx="9144000" cy="6012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/>
            <a:r>
              <a:rPr lang="pt-BR" sz="2000" b="1" dirty="0">
                <a:solidFill>
                  <a:schemeClr val="tx2"/>
                </a:solidFill>
              </a:rPr>
              <a:t>PREVISÃO LDO 2025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61BF111-8C82-FF51-F667-B5E6BB25F23C}"/>
              </a:ext>
            </a:extLst>
          </p:cNvPr>
          <p:cNvSpPr txBox="1"/>
          <p:nvPr/>
        </p:nvSpPr>
        <p:spPr>
          <a:xfrm>
            <a:off x="809624" y="739148"/>
            <a:ext cx="795844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 b="1" dirty="0">
                <a:solidFill>
                  <a:srgbClr val="17375E"/>
                </a:solidFill>
                <a:latin typeface="Calibri"/>
              </a:rPr>
              <a:t>PROGRAMA 0315 - MODERNIZAÇÃO DA GESTÃO E MELHORIA DA INFRAESTRUTURA NA EDUCAÇÃO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E2FC5030-AC6F-DE07-869D-467718BD19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102374"/>
              </p:ext>
            </p:extLst>
          </p:nvPr>
        </p:nvGraphicFramePr>
        <p:xfrm>
          <a:off x="800100" y="1456627"/>
          <a:ext cx="7562850" cy="35179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8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91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53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3987">
                <a:tc rowSpan="2"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+mn-lt"/>
                        </a:rPr>
                        <a:t>CÓDIGO E DESCRIÇÃO DA</a:t>
                      </a:r>
                      <a:r>
                        <a:rPr lang="pt-BR" sz="1100" baseline="0" dirty="0">
                          <a:latin typeface="+mn-lt"/>
                        </a:rPr>
                        <a:t> </a:t>
                      </a:r>
                      <a:r>
                        <a:rPr lang="pt-BR" sz="1100" dirty="0">
                          <a:latin typeface="+mn-lt"/>
                        </a:rPr>
                        <a:t>AÇÃO</a:t>
                      </a:r>
                      <a:endParaRPr lang="pt-BR" sz="11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391" marB="453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+mn-lt"/>
                        </a:rPr>
                        <a:t>CÓDIGO E DESCRIÇÃO DO PRODUTO</a:t>
                      </a:r>
                      <a:endParaRPr lang="pt-BR" sz="11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391" marB="453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>
                          <a:solidFill>
                            <a:schemeClr val="bg1"/>
                          </a:solidFill>
                          <a:latin typeface="+mn-lt"/>
                        </a:rPr>
                        <a:t>META FÍSICA</a:t>
                      </a:r>
                    </a:p>
                  </a:txBody>
                  <a:tcPr marL="91450" marR="91450" marT="45391" marB="453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4859">
                <a:tc vMerge="1">
                  <a:txBody>
                    <a:bodyPr/>
                    <a:lstStyle/>
                    <a:p>
                      <a:pPr algn="ctr"/>
                      <a:endParaRPr lang="pt-BR" sz="1400" b="1">
                        <a:solidFill>
                          <a:schemeClr val="bg1"/>
                        </a:solidFill>
                      </a:endParaRPr>
                    </a:p>
                  </a:txBody>
                  <a:tcPr marL="91436" marR="91436" marT="45721" marB="45721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pt-BR" sz="1400" b="1">
                        <a:solidFill>
                          <a:schemeClr val="bg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>
                          <a:solidFill>
                            <a:schemeClr val="bg1"/>
                          </a:solidFill>
                          <a:latin typeface="+mn-lt"/>
                        </a:rPr>
                        <a:t>PREVISÃO PLDO 2025</a:t>
                      </a: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806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2024 - 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MANUTENÇÃO</a:t>
                      </a: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 CONSELHO MUNICIPAL DE 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EDUCAÇÃO</a:t>
                      </a:r>
                      <a:endParaRPr kumimoji="0" lang="pt-BR" sz="11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391" marB="453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1515 - SESSÃO REALIZADA</a:t>
                      </a:r>
                    </a:p>
                  </a:txBody>
                  <a:tcPr marL="91450" marR="91450" marT="45391" marB="453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b="0">
                          <a:solidFill>
                            <a:schemeClr val="tx1"/>
                          </a:solidFill>
                          <a:latin typeface="+mn-lt"/>
                        </a:rPr>
                        <a:t>48</a:t>
                      </a:r>
                    </a:p>
                  </a:txBody>
                  <a:tcPr marL="91450" marR="91450" marT="45391" marB="453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2919"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2222 - PROGRAMA DE ESTÁGIO DA SECRETARIA MUNICIPAL DE EDUCAÇÃO - SME</a:t>
                      </a:r>
                    </a:p>
                  </a:txBody>
                  <a:tcPr marL="91450" marR="91450" marT="45391" marB="453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4770  - VOLUNTÁRIO / ESTAGIÁRIO PARTICIPANTE </a:t>
                      </a:r>
                    </a:p>
                  </a:txBody>
                  <a:tcPr marL="91450" marR="91450" marT="45391" marB="453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b="0">
                          <a:solidFill>
                            <a:schemeClr val="tx1"/>
                          </a:solidFill>
                          <a:latin typeface="+mn-lt"/>
                        </a:rPr>
                        <a:t>4.555</a:t>
                      </a:r>
                      <a:endParaRPr lang="pt-BR" sz="1100" b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50" marR="91450" marT="45391" marB="453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8068"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2511 - AÇÃO PREVENTIVA ORIENTADA PARA A SEGURANÇA</a:t>
                      </a:r>
                    </a:p>
                  </a:txBody>
                  <a:tcPr marL="91450" marR="91450" marT="45391" marB="453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1003  - ESCOLA ATENDIDA</a:t>
                      </a:r>
                      <a:r>
                        <a:rPr lang="pt-BR" sz="1100">
                          <a:solidFill>
                            <a:srgbClr val="FF0000"/>
                          </a:solidFill>
                          <a:latin typeface="+mn-lt"/>
                        </a:rPr>
                        <a:t> </a:t>
                      </a:r>
                      <a:endParaRPr lang="pt-BR" sz="1100" b="1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391" marB="453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1.556</a:t>
                      </a:r>
                    </a:p>
                  </a:txBody>
                  <a:tcPr marL="91450" marR="91450" marT="45391" marB="4539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ítulo 1">
            <a:extLst>
              <a:ext uri="{FF2B5EF4-FFF2-40B4-BE49-F238E27FC236}">
                <a16:creationId xmlns:a16="http://schemas.microsoft.com/office/drawing/2014/main" id="{A8484929-25A1-04D1-0A54-BB2E600B557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6012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/>
            <a:r>
              <a:rPr lang="pt-BR" sz="2000" b="1" dirty="0">
                <a:solidFill>
                  <a:schemeClr val="tx2"/>
                </a:solidFill>
              </a:rPr>
              <a:t>PREVISÃO LDO 2025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A7A482E2-011A-5DE9-DE95-3144D3F0BA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588051"/>
            <a:ext cx="9144000" cy="26823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5A2258E3-822D-D8D0-9DE8-148E686902E9}"/>
              </a:ext>
            </a:extLst>
          </p:cNvPr>
          <p:cNvSpPr txBox="1"/>
          <p:nvPr/>
        </p:nvSpPr>
        <p:spPr>
          <a:xfrm>
            <a:off x="1870858" y="787820"/>
            <a:ext cx="786938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 b="1" dirty="0">
                <a:solidFill>
                  <a:srgbClr val="17375E"/>
                </a:solidFill>
                <a:latin typeface="Calibri"/>
              </a:rPr>
              <a:t>PROGRAMA 0316 - MELHORIA DA QUALIDADE DA EDUCAÇÃO CARIOCA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AE10C64B-D4CC-42C8-1425-A99631DD71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71482"/>
              </p:ext>
            </p:extLst>
          </p:nvPr>
        </p:nvGraphicFramePr>
        <p:xfrm>
          <a:off x="809625" y="1261254"/>
          <a:ext cx="7543800" cy="4556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6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7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98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8947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100">
                          <a:latin typeface="+mn-lt"/>
                        </a:rPr>
                        <a:t>CÓDIGO E DESCRIÇÃO DA</a:t>
                      </a:r>
                      <a:r>
                        <a:rPr lang="pt-BR" sz="1100" baseline="0">
                          <a:latin typeface="+mn-lt"/>
                        </a:rPr>
                        <a:t> </a:t>
                      </a:r>
                      <a:r>
                        <a:rPr lang="pt-BR" sz="1100">
                          <a:latin typeface="+mn-lt"/>
                        </a:rPr>
                        <a:t>AÇÃO</a:t>
                      </a:r>
                      <a:endParaRPr lang="pt-BR" sz="11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100">
                          <a:latin typeface="+mn-lt"/>
                        </a:rPr>
                        <a:t>CÓDIGO E DESCRIÇÃO DO PRODUTO</a:t>
                      </a:r>
                      <a:endParaRPr lang="pt-BR" sz="11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>
                          <a:solidFill>
                            <a:schemeClr val="bg1"/>
                          </a:solidFill>
                          <a:latin typeface="+mn-lt"/>
                        </a:rPr>
                        <a:t>META FÍSICA</a:t>
                      </a: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5030">
                <a:tc vMerge="1">
                  <a:txBody>
                    <a:bodyPr/>
                    <a:lstStyle/>
                    <a:p>
                      <a:pPr algn="ctr"/>
                      <a:endParaRPr lang="pt-BR" sz="1400" b="1">
                        <a:solidFill>
                          <a:schemeClr val="bg1"/>
                        </a:solidFill>
                      </a:endParaRPr>
                    </a:p>
                  </a:txBody>
                  <a:tcPr marL="91436" marR="91436" marT="45721" marB="45721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pt-BR" sz="1400" b="1">
                        <a:solidFill>
                          <a:schemeClr val="bg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>
                          <a:solidFill>
                            <a:schemeClr val="bg1"/>
                          </a:solidFill>
                          <a:latin typeface="+mn-lt"/>
                        </a:rPr>
                        <a:t>PREVISÃO PLDO 2025</a:t>
                      </a: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030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2030 - </a:t>
                      </a:r>
                      <a:r>
                        <a:rPr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EDUCAÇÃO</a:t>
                      </a:r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ESPECIAL</a:t>
                      </a: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0299  - CRIANÇA COM ATENDIMENTO ESPECIALIZADO</a:t>
                      </a: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26.000</a:t>
                      </a: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030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2030 - EDUCACAO ESPECIAL</a:t>
                      </a:r>
                    </a:p>
                  </a:txBody>
                  <a:tcPr marL="91450" marR="91450" marT="45726" marB="45726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5118 - SALA DE RECURSOS MULTIFUNCIONAIS IMPLANTADA </a:t>
                      </a:r>
                      <a:endParaRPr lang="pt-BR" sz="110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100" b="0">
                          <a:solidFill>
                            <a:schemeClr val="tx1"/>
                          </a:solidFill>
                          <a:latin typeface="+mn-lt"/>
                        </a:rPr>
                        <a:t>80</a:t>
                      </a: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8125">
                <a:tc rowSpan="2"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2133 - EDUCAÇÃO INFANTIL</a:t>
                      </a: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4769 - UNIDADE DE EDUCAÇÃO INFANTIL MANTIDA</a:t>
                      </a: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pt-BR" sz="1100" b="0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628">
                <a:tc vMerge="1"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endParaRPr lang="pt-BR" sz="12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50" marR="91450" marT="45726" marB="45726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5115 - CURRÍCULO - MATERIAL PEDAGÓGICO PRODUZIDO/ADQUIRIDO</a:t>
                      </a: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100" b="0">
                          <a:latin typeface="+mn-lt"/>
                        </a:rPr>
                        <a:t>181.000</a:t>
                      </a: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5030"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2987 - AVALIAÇÃO DO SISTEMA EDUCACIONAL</a:t>
                      </a: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5316 - AVALIAÇÃO REALIZADA - SISTEMA DE AVALIAÇÃO DA APRENDIZAGEM</a:t>
                      </a: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100" b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736059"/>
                  </a:ext>
                </a:extLst>
              </a:tr>
              <a:tr h="435030">
                <a:tc rowSpan="3"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2988 - ENSINO FUNDAMENTAL E EDUCAÇÃO DE JOVENS E ADULTOS </a:t>
                      </a: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5319 - ALUNO ATENDIDO PELO ENSINO FUNDAMENTAL E EJA</a:t>
                      </a: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pt-BR" sz="1100" b="0">
                          <a:solidFill>
                            <a:schemeClr val="tx1"/>
                          </a:solidFill>
                          <a:latin typeface="+mn-lt"/>
                        </a:rPr>
                        <a:t>496.224</a:t>
                      </a: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0544284"/>
                  </a:ext>
                </a:extLst>
              </a:tr>
              <a:tr h="435030">
                <a:tc vMerge="1"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endParaRPr lang="pt-BR" sz="12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5320 - ALUNO ATENDIDO POR ESTRATÉGIA DE ALFABETIZAÇÃO </a:t>
                      </a:r>
                      <a:endParaRPr lang="pt-BR" sz="11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1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94.697</a:t>
                      </a: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4687889"/>
                  </a:ext>
                </a:extLst>
              </a:tr>
              <a:tr h="507535">
                <a:tc vMerge="1"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endParaRPr lang="pt-BR" sz="12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5321 - CURRÍCULO - MATERIAL PEDAGÓGICO PRODUZIDO/ADQUIRIDO</a:t>
                      </a: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960.000</a:t>
                      </a:r>
                    </a:p>
                  </a:txBody>
                  <a:tcPr marL="91450" marR="91450" marT="45474" marB="454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8371674"/>
                  </a:ext>
                </a:extLst>
              </a:tr>
            </a:tbl>
          </a:graphicData>
        </a:graphic>
      </p:graphicFrame>
      <p:sp>
        <p:nvSpPr>
          <p:cNvPr id="8" name="Título 1">
            <a:extLst>
              <a:ext uri="{FF2B5EF4-FFF2-40B4-BE49-F238E27FC236}">
                <a16:creationId xmlns:a16="http://schemas.microsoft.com/office/drawing/2014/main" id="{7701A60C-BCF9-15BD-4E1E-A7865DC1F8B5}"/>
              </a:ext>
            </a:extLst>
          </p:cNvPr>
          <p:cNvSpPr>
            <a:spLocks noGrp="1"/>
          </p:cNvSpPr>
          <p:nvPr/>
        </p:nvSpPr>
        <p:spPr>
          <a:xfrm>
            <a:off x="-36576" y="0"/>
            <a:ext cx="9144000" cy="6012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/>
            <a:r>
              <a:rPr lang="pt-BR" sz="2000" b="1" dirty="0">
                <a:solidFill>
                  <a:schemeClr val="tx2"/>
                </a:solidFill>
              </a:rPr>
              <a:t>PREVISÃO LDO 2025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7C715D02-D9A0-9CE0-C060-66D861A3A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36576" y="6588051"/>
            <a:ext cx="9144000" cy="26823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DE00EA43-593C-9DF9-C22E-E07507447124}"/>
              </a:ext>
            </a:extLst>
          </p:cNvPr>
          <p:cNvSpPr txBox="1"/>
          <p:nvPr/>
        </p:nvSpPr>
        <p:spPr>
          <a:xfrm>
            <a:off x="2743200" y="677297"/>
            <a:ext cx="621673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 b="1" dirty="0">
                <a:solidFill>
                  <a:srgbClr val="17375E"/>
                </a:solidFill>
                <a:latin typeface="Calibri"/>
              </a:rPr>
              <a:t>PROGRAMA 0621 - APRENDIZAGEM PARA TODOS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59366731-20B6-E6D2-C0C1-CC50637D1C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537427"/>
              </p:ext>
            </p:extLst>
          </p:nvPr>
        </p:nvGraphicFramePr>
        <p:xfrm>
          <a:off x="800100" y="1089866"/>
          <a:ext cx="7562850" cy="5128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7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75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76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8038">
                <a:tc rowSpan="2">
                  <a:txBody>
                    <a:bodyPr/>
                    <a:lstStyle/>
                    <a:p>
                      <a:pPr algn="ctr"/>
                      <a:r>
                        <a:rPr lang="pt-BR" sz="1100">
                          <a:solidFill>
                            <a:schemeClr val="bg1"/>
                          </a:solidFill>
                          <a:latin typeface="+mn-lt"/>
                        </a:rPr>
                        <a:t>CÓDIGO E DESCRIÇÃO DA</a:t>
                      </a:r>
                      <a:r>
                        <a:rPr lang="pt-BR" sz="1100" baseline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pt-BR" sz="1100">
                          <a:solidFill>
                            <a:schemeClr val="bg1"/>
                          </a:solidFill>
                          <a:latin typeface="+mn-lt"/>
                        </a:rPr>
                        <a:t>AÇÃO</a:t>
                      </a:r>
                      <a:endParaRPr lang="pt-BR" sz="11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100">
                          <a:solidFill>
                            <a:schemeClr val="bg1"/>
                          </a:solidFill>
                          <a:latin typeface="+mn-lt"/>
                        </a:rPr>
                        <a:t>CÓDIGO E DESCRIÇÃO DO PRODUTO</a:t>
                      </a:r>
                      <a:endParaRPr lang="pt-BR" sz="11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>
                          <a:solidFill>
                            <a:schemeClr val="bg1"/>
                          </a:solidFill>
                          <a:latin typeface="+mn-lt"/>
                        </a:rPr>
                        <a:t>META FÍSICA</a:t>
                      </a:r>
                    </a:p>
                  </a:txBody>
                  <a:tcPr marL="91450" marR="9145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013">
                <a:tc vMerge="1">
                  <a:txBody>
                    <a:bodyPr/>
                    <a:lstStyle/>
                    <a:p>
                      <a:pPr algn="ctr"/>
                      <a:endParaRPr lang="pt-BR" sz="1400" b="1">
                        <a:solidFill>
                          <a:schemeClr val="bg1"/>
                        </a:solidFill>
                      </a:endParaRPr>
                    </a:p>
                  </a:txBody>
                  <a:tcPr marL="91436" marR="91436" marT="45721" marB="45721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pt-BR" sz="1400" b="1">
                        <a:solidFill>
                          <a:schemeClr val="bg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>
                          <a:solidFill>
                            <a:schemeClr val="bg1"/>
                          </a:solidFill>
                          <a:latin typeface="+mn-lt"/>
                        </a:rPr>
                        <a:t>PREVISÃO PLDO 2025</a:t>
                      </a: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6124">
                <a:tc rowSpan="3"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2988 - ENSINO FUNDAMENTAL E EDUCAÇÃO DE JOVENS E ADULTOS </a:t>
                      </a:r>
                    </a:p>
                  </a:txBody>
                  <a:tcPr marL="91450" marR="9145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5322 - ESCOLA COM MODELO INOVADOR/TECNOLÓGICO IMPLANTADA</a:t>
                      </a:r>
                    </a:p>
                  </a:txBody>
                  <a:tcPr marL="91450" marR="9145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pt-BR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91450" marR="9145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717">
                <a:tc vMerge="1"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endParaRPr lang="pt-BR" sz="12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50" marR="91450" marT="45729" marB="45729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5317 - ALUNO ATENDIDO EM TEMPO INTEGRAL</a:t>
                      </a:r>
                    </a:p>
                  </a:txBody>
                  <a:tcPr marL="91450" marR="9145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pt-BR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251.998</a:t>
                      </a:r>
                    </a:p>
                  </a:txBody>
                  <a:tcPr marL="91450" marR="9145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684399"/>
                  </a:ext>
                </a:extLst>
              </a:tr>
              <a:tr h="482203">
                <a:tc vMerge="1"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endParaRPr lang="pt-BR" sz="12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50" marR="91450" marT="45729" marB="45729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5318 - ALUNO ATENDIDO PELA CORREÇÃO DE FLUXO</a:t>
                      </a:r>
                    </a:p>
                  </a:txBody>
                  <a:tcPr marL="91450" marR="9145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pt-BR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6.915</a:t>
                      </a:r>
                    </a:p>
                  </a:txBody>
                  <a:tcPr marL="91450" marR="9145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7257775"/>
                  </a:ext>
                </a:extLst>
              </a:tr>
              <a:tr h="581636">
                <a:tc rowSpan="3"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2989 - EXTENSÃO CURRICULAR</a:t>
                      </a:r>
                    </a:p>
                  </a:txBody>
                  <a:tcPr marL="91450" marR="9145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5323 - ATIVIDADE DE EXTENSÃO CURRICULAR REALIZADA</a:t>
                      </a:r>
                    </a:p>
                  </a:txBody>
                  <a:tcPr marL="91450" marR="9145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pt-BR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1450" marR="9145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2265">
                <a:tc vMerge="1"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endParaRPr lang="pt-BR" sz="120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50" marR="91450" marT="45726" marB="45726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5324 - ATIVIDADE DE ESTÍMULO À LEITURA REALIZADA</a:t>
                      </a:r>
                    </a:p>
                  </a:txBody>
                  <a:tcPr marL="91450" marR="9145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pt-BR" sz="11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1450" marR="9145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97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5325 - ESCOLA PARTICIPANTE DAS OLIMPÍADAS ACADÊMICAS</a:t>
                      </a:r>
                    </a:p>
                  </a:txBody>
                  <a:tcPr marL="91450" marR="9145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pt-BR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 marL="91450" marR="9145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ítulo 1">
            <a:extLst>
              <a:ext uri="{FF2B5EF4-FFF2-40B4-BE49-F238E27FC236}">
                <a16:creationId xmlns:a16="http://schemas.microsoft.com/office/drawing/2014/main" id="{2EA378A1-31FF-E417-A0B9-F199B2F8D337}"/>
              </a:ext>
            </a:extLst>
          </p:cNvPr>
          <p:cNvSpPr>
            <a:spLocks noGrp="1"/>
          </p:cNvSpPr>
          <p:nvPr/>
        </p:nvSpPr>
        <p:spPr>
          <a:xfrm>
            <a:off x="0" y="23166"/>
            <a:ext cx="9144000" cy="6012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/>
            <a:r>
              <a:rPr lang="pt-BR" sz="2000" b="1" dirty="0">
                <a:solidFill>
                  <a:schemeClr val="tx2"/>
                </a:solidFill>
              </a:rPr>
              <a:t>PREVISÃO LDO 2025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EC04DDDE-1A2C-76C3-3896-8908485F8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588051"/>
            <a:ext cx="9144000" cy="26823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4DA612C9-3E5E-79D5-B08F-8778074F0A27}"/>
              </a:ext>
            </a:extLst>
          </p:cNvPr>
          <p:cNvSpPr txBox="1"/>
          <p:nvPr/>
        </p:nvSpPr>
        <p:spPr>
          <a:xfrm>
            <a:off x="2733675" y="686021"/>
            <a:ext cx="621673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 b="1" dirty="0">
                <a:solidFill>
                  <a:srgbClr val="17375E"/>
                </a:solidFill>
                <a:latin typeface="Calibri"/>
              </a:rPr>
              <a:t>PROGRAMA 0621 - APRENDIZAGEM PARA TODOS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B6004616-E0DD-C4AE-5FA1-7406BD4E31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460003"/>
              </p:ext>
            </p:extLst>
          </p:nvPr>
        </p:nvGraphicFramePr>
        <p:xfrm>
          <a:off x="800101" y="1600859"/>
          <a:ext cx="7553325" cy="1828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0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0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18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0371">
                <a:tc rowSpan="2"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+mn-lt"/>
                        </a:rPr>
                        <a:t>CÓDIGO E DESCRIÇÃO DA</a:t>
                      </a:r>
                      <a:r>
                        <a:rPr lang="pt-BR" sz="1100" baseline="0" dirty="0">
                          <a:latin typeface="+mn-lt"/>
                        </a:rPr>
                        <a:t> </a:t>
                      </a:r>
                      <a:r>
                        <a:rPr lang="pt-BR" sz="1100" dirty="0">
                          <a:latin typeface="+mn-lt"/>
                        </a:rPr>
                        <a:t>AÇÃO</a:t>
                      </a:r>
                      <a:endParaRPr lang="pt-BR" sz="11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latin typeface="+mn-lt"/>
                        </a:rPr>
                        <a:t>CÓDIGO E DESCRIÇÃO DO PRODUTO</a:t>
                      </a:r>
                      <a:endParaRPr lang="pt-BR" sz="11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>
                          <a:solidFill>
                            <a:schemeClr val="bg1"/>
                          </a:solidFill>
                          <a:latin typeface="+mn-lt"/>
                        </a:rPr>
                        <a:t>META FÍSICA</a:t>
                      </a:r>
                    </a:p>
                  </a:txBody>
                  <a:tcPr marL="91450" marR="91450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622">
                <a:tc vMerge="1">
                  <a:txBody>
                    <a:bodyPr/>
                    <a:lstStyle/>
                    <a:p>
                      <a:pPr algn="ctr"/>
                      <a:endParaRPr lang="pt-BR" sz="1400" b="1">
                        <a:solidFill>
                          <a:schemeClr val="bg1"/>
                        </a:solidFill>
                      </a:endParaRPr>
                    </a:p>
                  </a:txBody>
                  <a:tcPr marL="91436" marR="91436" marT="45721" marB="45721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pt-BR" sz="1400" b="1">
                        <a:solidFill>
                          <a:schemeClr val="bg1"/>
                        </a:solidFill>
                      </a:endParaRP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>
                          <a:solidFill>
                            <a:schemeClr val="bg1"/>
                          </a:solidFill>
                          <a:latin typeface="+mn-lt"/>
                        </a:rPr>
                        <a:t>PREVISÃO PLDO 2025</a:t>
                      </a: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14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2942 - 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TRANSFORMAÇÃO</a:t>
                      </a: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DIGITAL</a:t>
                      </a:r>
                    </a:p>
                  </a:txBody>
                  <a:tcPr marL="91450" marR="91450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5125 - SOLUÇÃO TECNOLÓGICA IMPLEMENTADA</a:t>
                      </a:r>
                      <a:endParaRPr lang="pt-BR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50" marR="91450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80</a:t>
                      </a:r>
                    </a:p>
                  </a:txBody>
                  <a:tcPr marL="91450" marR="91450" marT="45740" marB="457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ítulo 1">
            <a:extLst>
              <a:ext uri="{FF2B5EF4-FFF2-40B4-BE49-F238E27FC236}">
                <a16:creationId xmlns:a16="http://schemas.microsoft.com/office/drawing/2014/main" id="{04E8E625-A60B-E120-DFB1-584B3C357D7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6012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/>
            <a:r>
              <a:rPr lang="pt-BR" sz="2000" b="1" dirty="0">
                <a:solidFill>
                  <a:schemeClr val="tx2"/>
                </a:solidFill>
              </a:rPr>
              <a:t>PREVISÃO LDO 2025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45522533-4B42-9457-9865-13E501EFE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588051"/>
            <a:ext cx="9144000" cy="26823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042E22FB-98B4-9E8E-FA4E-88C95BABD70F}"/>
              </a:ext>
            </a:extLst>
          </p:cNvPr>
          <p:cNvSpPr txBox="1"/>
          <p:nvPr/>
        </p:nvSpPr>
        <p:spPr>
          <a:xfrm>
            <a:off x="3105150" y="793261"/>
            <a:ext cx="646413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 b="1" dirty="0">
                <a:solidFill>
                  <a:srgbClr val="17375E"/>
                </a:solidFill>
                <a:latin typeface="Calibri"/>
              </a:rPr>
              <a:t>PROGRAMA 0622 - CONEXÃO ESCOLA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B56912A7-0474-3847-0990-C713F5205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544954"/>
              </p:ext>
            </p:extLst>
          </p:nvPr>
        </p:nvGraphicFramePr>
        <p:xfrm>
          <a:off x="819150" y="1329152"/>
          <a:ext cx="7562850" cy="3983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7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2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2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0169">
                <a:tc rowSpan="2">
                  <a:txBody>
                    <a:bodyPr/>
                    <a:lstStyle/>
                    <a:p>
                      <a:pPr algn="ctr"/>
                      <a:r>
                        <a:rPr lang="pt-BR" sz="1100">
                          <a:solidFill>
                            <a:schemeClr val="bg1"/>
                          </a:solidFill>
                          <a:latin typeface="+mn-lt"/>
                        </a:rPr>
                        <a:t>CÓDIGO E DESCRIÇÃO DA</a:t>
                      </a:r>
                      <a:r>
                        <a:rPr lang="pt-BR" sz="1100" baseline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pt-BR" sz="1100">
                          <a:solidFill>
                            <a:schemeClr val="bg1"/>
                          </a:solidFill>
                          <a:latin typeface="+mn-lt"/>
                        </a:rPr>
                        <a:t>AÇÃO</a:t>
                      </a:r>
                      <a:endParaRPr lang="pt-BR" sz="11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CÓDIGO E DESCRIÇÃO DO PRODUTO</a:t>
                      </a: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>
                          <a:solidFill>
                            <a:schemeClr val="bg1"/>
                          </a:solidFill>
                          <a:latin typeface="+mn-lt"/>
                        </a:rPr>
                        <a:t>META FÍSICA</a:t>
                      </a: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55">
                <a:tc vMerge="1">
                  <a:txBody>
                    <a:bodyPr/>
                    <a:lstStyle/>
                    <a:p>
                      <a:pPr algn="ctr"/>
                      <a:endParaRPr lang="pt-BR" sz="1400" b="1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CÓDIGO E DESCRIÇÃO DO PRODUTO</a:t>
                      </a:r>
                    </a:p>
                  </a:txBody>
                  <a:tcPr marL="91436" marR="91436" marT="45721" marB="45721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>
                          <a:solidFill>
                            <a:schemeClr val="bg1"/>
                          </a:solidFill>
                          <a:latin typeface="+mn-lt"/>
                        </a:rPr>
                        <a:t>PREVISÃO PLDO 2025</a:t>
                      </a: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25">
                <a:tc rowSpan="3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1330 - 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CONSTRUÇÃO</a:t>
                      </a: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RECONSTRUÇÃO</a:t>
                      </a: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IMPLANTAÇÃO</a:t>
                      </a: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 REFORMA DE UNIDADES DA EDUCAÇÃO INFANTIL DA REDE 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PÚBLICA</a:t>
                      </a: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MUNICIPAL DE ENSINO</a:t>
                      </a: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5326 - UNIDADE DE EDUCAÇÃO INFANTIL COM OBRAS PONTUAIS</a:t>
                      </a:r>
                      <a:endParaRPr lang="pt-BR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203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2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5327 - UNIDADE DE EDUCAÇÃO INFANTIL CONSTRUÍDA / AMPLIADA / IMPLANTADA</a:t>
                      </a: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965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2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5328 - UNIDADE DE EDUCAÇÃO INFANTIL RECONSTRUÍDA / REFORMADA </a:t>
                      </a:r>
                      <a:endParaRPr lang="pt-BR" sz="1100" b="1" i="0" u="none" strike="noStrike" baseline="30000" noProof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920">
                <a:tc rowSpan="3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1331 - CONSTRUÇÃO, RECONSTRUÇÃO, IMPLANTAÇÃO E REFORMA DE UNIDADES DO ENSINO FUNDAMENTAL DA REDE PÚBLICA MUNICIPAL DE ENSINO</a:t>
                      </a:r>
                      <a:endParaRPr kumimoji="0" lang="pt-BR" sz="11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1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5329 - UNIDADE DE EDUCAÇÃO FUNDAMENTAL COM OBRAS PONTUAIS</a:t>
                      </a:r>
                      <a:endParaRPr lang="pt-BR" sz="1100" b="1" i="0" u="none" strike="noStrike" noProof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238638"/>
                  </a:ext>
                </a:extLst>
              </a:tr>
              <a:tr h="428625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2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5330 - UNIDADE DE EDUCAÇÃO FUNDAMENTAL CONSTRUÍDA / AMPLIADA / IMPLANTADA</a:t>
                      </a: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46462"/>
                  </a:ext>
                </a:extLst>
              </a:tr>
              <a:tr h="678656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2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5331 - UNIDADE DE EDUCAÇÃO FUNDAMENTAL RECONSTRUÍDA / REFORMADA</a:t>
                      </a:r>
                      <a:r>
                        <a:rPr lang="pt-BR" sz="1100" b="1">
                          <a:solidFill>
                            <a:srgbClr val="FF0000"/>
                          </a:solidFill>
                          <a:latin typeface="+mn-lt"/>
                        </a:rPr>
                        <a:t> </a:t>
                      </a:r>
                      <a:endParaRPr lang="pt-BR" sz="110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757436"/>
                  </a:ext>
                </a:extLst>
              </a:tr>
            </a:tbl>
          </a:graphicData>
        </a:graphic>
      </p:graphicFrame>
      <p:sp>
        <p:nvSpPr>
          <p:cNvPr id="8" name="Título 1">
            <a:extLst>
              <a:ext uri="{FF2B5EF4-FFF2-40B4-BE49-F238E27FC236}">
                <a16:creationId xmlns:a16="http://schemas.microsoft.com/office/drawing/2014/main" id="{AB0E3935-0A4F-E654-3DEE-E245B2B221C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6012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/>
            <a:r>
              <a:rPr lang="pt-BR" sz="2000" b="1" dirty="0">
                <a:solidFill>
                  <a:schemeClr val="tx2"/>
                </a:solidFill>
              </a:rPr>
              <a:t>PREVISÃO LDO 2025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F863F35D-DC59-27F7-31E0-319B21E4F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588051"/>
            <a:ext cx="9144000" cy="26823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B96B247C-6EB2-CF02-906B-EA7EA0866FC8}"/>
              </a:ext>
            </a:extLst>
          </p:cNvPr>
          <p:cNvSpPr txBox="1"/>
          <p:nvPr/>
        </p:nvSpPr>
        <p:spPr>
          <a:xfrm>
            <a:off x="2371725" y="710922"/>
            <a:ext cx="606829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 b="1" dirty="0">
                <a:solidFill>
                  <a:srgbClr val="17375E"/>
                </a:solidFill>
                <a:latin typeface="Calibri"/>
              </a:rPr>
              <a:t>PROGRAMA 0623 - RENOVAÇÃO DAS ESCOLAS CARIOCAS​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EB2C22F-476D-AF33-FE2F-44926C7FD4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170664"/>
              </p:ext>
            </p:extLst>
          </p:nvPr>
        </p:nvGraphicFramePr>
        <p:xfrm>
          <a:off x="800100" y="1455793"/>
          <a:ext cx="7572375" cy="2459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35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1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7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0277">
                <a:tc rowSpan="2">
                  <a:txBody>
                    <a:bodyPr/>
                    <a:lstStyle/>
                    <a:p>
                      <a:pPr algn="ctr"/>
                      <a:r>
                        <a:rPr lang="pt-BR" sz="1100">
                          <a:latin typeface="+mn-lt"/>
                        </a:rPr>
                        <a:t>CÓDIGO E DESCRIÇÃO DA</a:t>
                      </a:r>
                      <a:r>
                        <a:rPr lang="pt-BR" sz="1100" baseline="0">
                          <a:latin typeface="+mn-lt"/>
                        </a:rPr>
                        <a:t> </a:t>
                      </a:r>
                      <a:r>
                        <a:rPr lang="pt-BR" sz="1100">
                          <a:latin typeface="+mn-lt"/>
                        </a:rPr>
                        <a:t>AÇÃO</a:t>
                      </a:r>
                      <a:endParaRPr lang="pt-BR" sz="11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CÓDIGO E DESCRIÇÃO DO PRODUTO</a:t>
                      </a:r>
                    </a:p>
                  </a:txBody>
                  <a:tcPr marL="91450" marR="91450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>
                          <a:solidFill>
                            <a:schemeClr val="bg1"/>
                          </a:solidFill>
                          <a:latin typeface="+mn-lt"/>
                        </a:rPr>
                        <a:t>META FÍSICA</a:t>
                      </a:r>
                    </a:p>
                  </a:txBody>
                  <a:tcPr marL="91450" marR="91450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510">
                <a:tc vMerge="1">
                  <a:txBody>
                    <a:bodyPr/>
                    <a:lstStyle/>
                    <a:p>
                      <a:pPr algn="ctr"/>
                      <a:endParaRPr lang="pt-BR" sz="1400" b="1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50" marR="91450" marT="45729" marB="45729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CÓDIGO E DESCRIÇÃO DO PRODUTO</a:t>
                      </a:r>
                    </a:p>
                  </a:txBody>
                  <a:tcPr marL="91436" marR="91436" marT="45721" marB="45721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>
                          <a:solidFill>
                            <a:schemeClr val="bg1"/>
                          </a:solidFill>
                          <a:latin typeface="+mn-lt"/>
                        </a:rPr>
                        <a:t>PREVISÃO PLDO 2025</a:t>
                      </a: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137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2935 - CRECHES</a:t>
                      </a: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5333 - VAGA EM CRECHE PARCEIRA DISPONIBILIZADA </a:t>
                      </a:r>
                      <a:endParaRPr lang="pt-BR" sz="1100">
                        <a:latin typeface="+mn-lt"/>
                      </a:endParaRP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BR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44.837</a:t>
                      </a:r>
                    </a:p>
                  </a:txBody>
                  <a:tcPr marL="91450" marR="91450" marT="45722" marB="4572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8886747"/>
                  </a:ext>
                </a:extLst>
              </a:tr>
              <a:tr h="70901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2947 - </a:t>
                      </a:r>
                      <a:r>
                        <a:rPr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CONSERVAÇÃO</a:t>
                      </a:r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PREDIAL DAS UNIDADES DA REDE </a:t>
                      </a:r>
                      <a:r>
                        <a:rPr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PÚBLICA</a:t>
                      </a:r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MUNICIPAL DE ENSINO</a:t>
                      </a:r>
                      <a:endParaRPr kumimoji="0" lang="pt-BR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0" marR="91450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pt-BR" sz="11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</a:rPr>
                        <a:t>5103 - INTERVENÇÃO DE CONSERVAÇÃO REALIZADA</a:t>
                      </a:r>
                      <a:endParaRPr lang="pt-BR" sz="1100" b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50" marR="91450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1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 marL="91450" marR="91450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ítulo 1">
            <a:extLst>
              <a:ext uri="{FF2B5EF4-FFF2-40B4-BE49-F238E27FC236}">
                <a16:creationId xmlns:a16="http://schemas.microsoft.com/office/drawing/2014/main" id="{D960574C-F925-0161-7BE1-BF247FAD4CD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6012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/>
            <a:r>
              <a:rPr lang="pt-BR" sz="2000" b="1" dirty="0">
                <a:solidFill>
                  <a:schemeClr val="tx2"/>
                </a:solidFill>
              </a:rPr>
              <a:t>PREVISÃO LDO 2025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95D91032-B1CC-D29A-1E27-1A146BE2CB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588051"/>
            <a:ext cx="9144000" cy="26823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3191AB4B-AACD-896D-0F01-8EE0399F5B48}"/>
              </a:ext>
            </a:extLst>
          </p:cNvPr>
          <p:cNvSpPr txBox="1"/>
          <p:nvPr/>
        </p:nvSpPr>
        <p:spPr>
          <a:xfrm>
            <a:off x="2419350" y="720728"/>
            <a:ext cx="606829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 b="1" dirty="0">
                <a:solidFill>
                  <a:srgbClr val="17375E"/>
                </a:solidFill>
                <a:latin typeface="Calibri"/>
              </a:rPr>
              <a:t>PROGRAMA 0623 - RENOVAÇÃO DAS ESCOLAS CARIOCAS</a:t>
            </a:r>
            <a:r>
              <a:rPr lang="pt-BR" sz="1400" b="1" dirty="0">
                <a:solidFill>
                  <a:srgbClr val="17375E"/>
                </a:solidFill>
                <a:latin typeface="Calibri"/>
                <a:cs typeface="Calibri"/>
              </a:rPr>
              <a:t>​</a:t>
            </a:r>
            <a:endParaRPr lang="pt-BR" sz="1400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E7B37442-CCB5-49C2-C339-A08674BC6E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236810"/>
              </p:ext>
            </p:extLst>
          </p:nvPr>
        </p:nvGraphicFramePr>
        <p:xfrm>
          <a:off x="809625" y="1531874"/>
          <a:ext cx="7543799" cy="3159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2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2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78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428">
                <a:tc rowSpan="2">
                  <a:txBody>
                    <a:bodyPr/>
                    <a:lstStyle/>
                    <a:p>
                      <a:pPr algn="ctr"/>
                      <a:r>
                        <a:rPr lang="pt-BR" sz="1100">
                          <a:latin typeface="+mn-lt"/>
                        </a:rPr>
                        <a:t>CÓDIGO E DESCRIÇÃO DA</a:t>
                      </a:r>
                      <a:r>
                        <a:rPr lang="pt-BR" sz="1100" baseline="0">
                          <a:latin typeface="+mn-lt"/>
                        </a:rPr>
                        <a:t> </a:t>
                      </a:r>
                      <a:r>
                        <a:rPr lang="pt-BR" sz="1100">
                          <a:latin typeface="+mn-lt"/>
                        </a:rPr>
                        <a:t>AÇÃO</a:t>
                      </a:r>
                      <a:endParaRPr lang="pt-BR" sz="11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1450" marR="91450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CÓDIGO E DESCRIÇÃO DO PRODUTO</a:t>
                      </a:r>
                    </a:p>
                  </a:txBody>
                  <a:tcPr marL="91450" marR="91450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dirty="0">
                          <a:solidFill>
                            <a:schemeClr val="bg1"/>
                          </a:solidFill>
                          <a:latin typeface="+mn-lt"/>
                        </a:rPr>
                        <a:t>META FÍSICA</a:t>
                      </a:r>
                    </a:p>
                  </a:txBody>
                  <a:tcPr marL="91450" marR="91450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819">
                <a:tc vMerge="1">
                  <a:txBody>
                    <a:bodyPr/>
                    <a:lstStyle/>
                    <a:p>
                      <a:pPr algn="ctr"/>
                      <a:endParaRPr lang="pt-BR" sz="1400" b="1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50" marR="91450" marT="45729" marB="45729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CÓDIGO E DESCRIÇÃO DO PRODUTO</a:t>
                      </a:r>
                    </a:p>
                  </a:txBody>
                  <a:tcPr marL="91436" marR="91436" marT="45721" marB="45721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>
                          <a:solidFill>
                            <a:schemeClr val="bg1"/>
                          </a:solidFill>
                          <a:latin typeface="+mn-lt"/>
                        </a:rPr>
                        <a:t>PREVISÃO PLDO 2025</a:t>
                      </a:r>
                    </a:p>
                  </a:txBody>
                  <a:tcPr marL="91450" marR="91450" marT="45260" marB="452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8386">
                <a:tc rowSpan="3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2294 - </a:t>
                      </a:r>
                      <a:r>
                        <a:rPr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QUALIFICAÇÃO</a:t>
                      </a:r>
                      <a:r>
                        <a:rPr kumimoji="0" lang="pt-BR" sz="11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PROFISSIONAIS DE EDUCAÇÃO</a:t>
                      </a:r>
                    </a:p>
                  </a:txBody>
                  <a:tcPr marL="91450" marR="91450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chemeClr val="tx1"/>
                          </a:solidFill>
                          <a:latin typeface="+mn-lt"/>
                        </a:rPr>
                        <a:t>5120 - APOIO SOCIOEMOCIONAL PARA PROFISSIONAIS DA EDUCAÇÃO OFERTADO</a:t>
                      </a:r>
                    </a:p>
                  </a:txBody>
                  <a:tcPr marL="91450" marR="91450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b="0" i="0" u="none" strike="noStrike" noProof="0" dirty="0">
                          <a:solidFill>
                            <a:schemeClr val="tx1"/>
                          </a:solidFill>
                          <a:latin typeface="+mn-lt"/>
                        </a:rPr>
                        <a:t>550</a:t>
                      </a:r>
                    </a:p>
                  </a:txBody>
                  <a:tcPr marL="91450" marR="91450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8386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2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91450" marR="91450" marT="45729" marB="45729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5122 - CAPACITAÇÃO EM GESTÃO E LIDERANÇAS EM GERAL</a:t>
                      </a:r>
                    </a:p>
                  </a:txBody>
                  <a:tcPr marL="91450" marR="91450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b="0" i="0" u="none" strike="noStrike" noProof="0">
                          <a:solidFill>
                            <a:schemeClr val="tx1"/>
                          </a:solidFill>
                          <a:latin typeface="+mn-lt"/>
                        </a:rPr>
                        <a:t>2.473</a:t>
                      </a:r>
                    </a:p>
                  </a:txBody>
                  <a:tcPr marL="91450" marR="91450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8386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200" b="0" i="0" u="none" strike="noStrike" kern="1200" cap="none" normalizeH="0" baseline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91450" marR="91450" marT="45731" marB="45731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100">
                          <a:solidFill>
                            <a:schemeClr val="tx1"/>
                          </a:solidFill>
                          <a:latin typeface="+mn-lt"/>
                        </a:rPr>
                        <a:t>5332 - FORMAÇÃO CONTINUADA DE PROFISSIONAIS DA EDUCAÇÃO REALIZADA</a:t>
                      </a:r>
                    </a:p>
                  </a:txBody>
                  <a:tcPr marL="91450" marR="91450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 b="0" i="0" u="none" strike="noStrike" noProof="0" dirty="0">
                          <a:solidFill>
                            <a:schemeClr val="tx1"/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 marL="91450" marR="91450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137425"/>
                  </a:ext>
                </a:extLst>
              </a:tr>
            </a:tbl>
          </a:graphicData>
        </a:graphic>
      </p:graphicFrame>
      <p:sp>
        <p:nvSpPr>
          <p:cNvPr id="9" name="Título 1">
            <a:extLst>
              <a:ext uri="{FF2B5EF4-FFF2-40B4-BE49-F238E27FC236}">
                <a16:creationId xmlns:a16="http://schemas.microsoft.com/office/drawing/2014/main" id="{7133E500-9FE4-94D0-4651-CCBDC112F15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6012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/>
            <a:r>
              <a:rPr lang="pt-BR" sz="2000" b="1" dirty="0">
                <a:solidFill>
                  <a:schemeClr val="tx2"/>
                </a:solidFill>
              </a:rPr>
              <a:t>PREVISÃO LDO 2025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037BAC3D-F3C8-1333-E6B2-51ED32EF52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588051"/>
            <a:ext cx="9144000" cy="26823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B12963DC-C474-4CB1-3206-24928F6BE95B}"/>
              </a:ext>
            </a:extLst>
          </p:cNvPr>
          <p:cNvSpPr txBox="1"/>
          <p:nvPr/>
        </p:nvSpPr>
        <p:spPr>
          <a:xfrm>
            <a:off x="1428750" y="747042"/>
            <a:ext cx="674122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 b="1" dirty="0">
                <a:solidFill>
                  <a:srgbClr val="17375E"/>
                </a:solidFill>
                <a:latin typeface="Calibri"/>
              </a:rPr>
              <a:t>PROGRAMA 0624 - QUALIFICAÇÃO E VALORIZAÇÃO DE PROFISSIONAIS DA EDUCAÇÃO</a:t>
            </a:r>
            <a:r>
              <a:rPr lang="pt-BR" sz="1600" b="1" dirty="0">
                <a:solidFill>
                  <a:srgbClr val="17375E"/>
                </a:solidFill>
                <a:latin typeface="Calibri"/>
                <a:cs typeface="Calibri"/>
              </a:rPr>
              <a:t>​</a:t>
            </a:r>
            <a:endParaRPr lang="pt-BR" sz="1600" b="1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981A179F-40D8-4C2D-ABC9-400070CBF9B3}"/>
              </a:ext>
            </a:extLst>
          </p:cNvPr>
          <p:cNvSpPr/>
          <p:nvPr/>
        </p:nvSpPr>
        <p:spPr>
          <a:xfrm>
            <a:off x="0" y="-3681"/>
            <a:ext cx="9171432" cy="6865364"/>
          </a:xfrm>
          <a:prstGeom prst="rect">
            <a:avLst/>
          </a:prstGeom>
          <a:solidFill>
            <a:srgbClr val="004E7F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algn="ctr" defTabSz="619125" hangingPunct="0"/>
            <a:endParaRPr lang="pt-BR" sz="2400">
              <a:solidFill>
                <a:srgbClr val="FFFFFF"/>
              </a:solidFill>
              <a:sym typeface="Helvetica Light"/>
            </a:endParaRPr>
          </a:p>
        </p:txBody>
      </p:sp>
      <p:pic>
        <p:nvPicPr>
          <p:cNvPr id="6" name="Imagem 5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0BB25A77-3699-4454-939F-70895978D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243" y="5317315"/>
            <a:ext cx="1455515" cy="368978"/>
          </a:xfrm>
          <a:prstGeom prst="rect">
            <a:avLst/>
          </a:prstGeom>
        </p:spPr>
      </p:pic>
      <p:sp>
        <p:nvSpPr>
          <p:cNvPr id="5" name="Shape 484">
            <a:extLst>
              <a:ext uri="{FF2B5EF4-FFF2-40B4-BE49-F238E27FC236}">
                <a16:creationId xmlns:a16="http://schemas.microsoft.com/office/drawing/2014/main" id="{82A73E9D-BF09-4E7F-AF5A-7DADC616376C}"/>
              </a:ext>
            </a:extLst>
          </p:cNvPr>
          <p:cNvSpPr/>
          <p:nvPr/>
        </p:nvSpPr>
        <p:spPr>
          <a:xfrm>
            <a:off x="2233604" y="2727179"/>
            <a:ext cx="4676794" cy="1146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l">
              <a:defRPr sz="1300" b="1" spc="65">
                <a:latin typeface="+mj-lt"/>
                <a:ea typeface="+mj-ea"/>
                <a:cs typeface="+mj-cs"/>
                <a:sym typeface="Montserrat"/>
              </a:defRPr>
            </a:lvl1pPr>
          </a:lstStyle>
          <a:p>
            <a:pPr algn="ctr" defTabSz="685800">
              <a:defRPr/>
            </a:pPr>
            <a:r>
              <a:rPr lang="pt-BR" sz="7200">
                <a:solidFill>
                  <a:schemeClr val="bg1"/>
                </a:solidFill>
                <a:latin typeface="Cera Pro Bold"/>
              </a:rPr>
              <a:t>OBRIGADO</a:t>
            </a:r>
            <a:r>
              <a:rPr lang="pt-BR" sz="7200" spc="49">
                <a:solidFill>
                  <a:schemeClr val="bg1"/>
                </a:solidFill>
                <a:latin typeface="Cera Pro Bold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450745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2vnAyE17Uu5F6NtV09v_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XV7g7kyjkyoSUHTnUEoI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2LCc5lqgEiZTvtNJaRV6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.HPU1By4U6A8SlEwVv.E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_qGWvF7XkqbGPU40KFMs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VvEihs6j0eMRRH0V6Bj3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4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08BAAD53E28741964AFB5225FCAC84" ma:contentTypeVersion="18" ma:contentTypeDescription="Create a new document." ma:contentTypeScope="" ma:versionID="a0fbdaf0409956df158efcef7924df94">
  <xsd:schema xmlns:xsd="http://www.w3.org/2001/XMLSchema" xmlns:xs="http://www.w3.org/2001/XMLSchema" xmlns:p="http://schemas.microsoft.com/office/2006/metadata/properties" xmlns:ns3="ca53526c-2405-4929-bad7-3cfa3d449f91" xmlns:ns4="a48dc258-1f6b-4233-aeec-c3cef9f34d89" targetNamespace="http://schemas.microsoft.com/office/2006/metadata/properties" ma:root="true" ma:fieldsID="dafeb4cd17561a3487138017795f5779" ns3:_="" ns4:_="">
    <xsd:import namespace="ca53526c-2405-4929-bad7-3cfa3d449f91"/>
    <xsd:import namespace="a48dc258-1f6b-4233-aeec-c3cef9f34d8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  <xsd:element ref="ns4:MediaServiceSearchProperties" minOccurs="0"/>
                <xsd:element ref="ns4:_activity" minOccurs="0"/>
                <xsd:element ref="ns4:MediaServiceObjectDetectorVersions" minOccurs="0"/>
                <xsd:element ref="ns4:MediaServiceLocation" minOccurs="0"/>
                <xsd:element ref="ns4:MediaLengthInSecond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53526c-2405-4929-bad7-3cfa3d449f9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8dc258-1f6b-4233-aeec-c3cef9f34d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48dc258-1f6b-4233-aeec-c3cef9f34d89" xsi:nil="true"/>
  </documentManagement>
</p:properties>
</file>

<file path=customXml/itemProps1.xml><?xml version="1.0" encoding="utf-8"?>
<ds:datastoreItem xmlns:ds="http://schemas.openxmlformats.org/officeDocument/2006/customXml" ds:itemID="{DDB06275-50A6-41BF-9718-02EAEDCC03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9DDF73-D7CA-4156-A12F-A6E87EC41C6C}">
  <ds:schemaRefs>
    <ds:schemaRef ds:uri="a48dc258-1f6b-4233-aeec-c3cef9f34d89"/>
    <ds:schemaRef ds:uri="ca53526c-2405-4929-bad7-3cfa3d449f9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9929918-3050-4DB5-A1E5-4885E6C66CB7}">
  <ds:schemaRefs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ca53526c-2405-4929-bad7-3cfa3d449f91"/>
    <ds:schemaRef ds:uri="a48dc258-1f6b-4233-aeec-c3cef9f34d89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1694</Words>
  <Application>Microsoft Office PowerPoint</Application>
  <PresentationFormat>Apresentação na tela (4:3)</PresentationFormat>
  <Paragraphs>331</Paragraphs>
  <Slides>24</Slides>
  <Notes>2</Notes>
  <HiddenSlides>0</HiddenSlides>
  <MMClips>0</MMClips>
  <ScaleCrop>false</ScaleCrop>
  <HeadingPairs>
    <vt:vector size="8" baseType="variant">
      <vt:variant>
        <vt:lpstr>Fontes usadas</vt:lpstr>
      </vt:variant>
      <vt:variant>
        <vt:i4>9</vt:i4>
      </vt:variant>
      <vt:variant>
        <vt:lpstr>Tema</vt:lpstr>
      </vt:variant>
      <vt:variant>
        <vt:i4>4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8" baseType="lpstr">
      <vt:lpstr>Antic</vt:lpstr>
      <vt:lpstr>Arial</vt:lpstr>
      <vt:lpstr>Calibri</vt:lpstr>
      <vt:lpstr>Calibri Light</vt:lpstr>
      <vt:lpstr>Cera Pro</vt:lpstr>
      <vt:lpstr>Cera Pro Bold</vt:lpstr>
      <vt:lpstr>Helvetica Light</vt:lpstr>
      <vt:lpstr>Poppins</vt:lpstr>
      <vt:lpstr>Poppins Black</vt:lpstr>
      <vt:lpstr>4_Tema do Office</vt:lpstr>
      <vt:lpstr>1_Personalizar design</vt:lpstr>
      <vt:lpstr>Tema do Office</vt:lpstr>
      <vt:lpstr>Tema do Office</vt:lpstr>
      <vt:lpstr>think-cell Slide</vt:lpstr>
      <vt:lpstr>Apresentação do PowerPoint</vt:lpstr>
      <vt:lpstr>Apresentação do PowerPoint</vt:lpstr>
      <vt:lpstr>Apresentação do PowerPoint</vt:lpstr>
      <vt:lpstr>Apresentação do PowerPoint</vt:lpstr>
      <vt:lpstr>PRINCIPAIS PROGRAMAS E AÇÕES - PLOA 2025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ÍNDICE DE REFERÊNCIA</vt:lpstr>
      <vt:lpstr>Apresentação do PowerPoint</vt:lpstr>
      <vt:lpstr>Apresentação do PowerPoint</vt:lpstr>
      <vt:lpstr>EDUCAÇÃO Programa: 0624 - QUALIFICACAO E VALORIZACAO DE PROFISSIONAIS DA EDUCAÇÃO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PCRJ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Andrea Ferreira de Araújo</dc:creator>
  <cp:lastModifiedBy>EVANISE FELICIANO MATASSOLI DO NASCIMENTO</cp:lastModifiedBy>
  <cp:revision>7</cp:revision>
  <cp:lastPrinted>2024-11-06T19:25:35Z</cp:lastPrinted>
  <dcterms:created xsi:type="dcterms:W3CDTF">2010-10-07T19:30:30Z</dcterms:created>
  <dcterms:modified xsi:type="dcterms:W3CDTF">2024-11-07T19:47:28Z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0x0101006D08BAAD53E28741964AFB5225FCAC84</vt:lpwstr>
  </property>
  <property fmtid="{D5CDD505-2E9C-101B-9397-08002B2CF9AE}" pid="3" name="_activity">
    <vt:lpwstr/>
  </property>
</Properties>
</file>