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1" r:id="rId1"/>
    <p:sldMasterId id="2147483892" r:id="rId2"/>
  </p:sldMasterIdLst>
  <p:notesMasterIdLst>
    <p:notesMasterId r:id="rId18"/>
  </p:notesMasterIdLst>
  <p:handoutMasterIdLst>
    <p:handoutMasterId r:id="rId19"/>
  </p:handoutMasterIdLst>
  <p:sldIdLst>
    <p:sldId id="256" r:id="rId3"/>
    <p:sldId id="259" r:id="rId4"/>
    <p:sldId id="345" r:id="rId5"/>
    <p:sldId id="346" r:id="rId6"/>
    <p:sldId id="347" r:id="rId7"/>
    <p:sldId id="264" r:id="rId8"/>
    <p:sldId id="294" r:id="rId9"/>
    <p:sldId id="260" r:id="rId10"/>
    <p:sldId id="296" r:id="rId11"/>
    <p:sldId id="284" r:id="rId12"/>
    <p:sldId id="289" r:id="rId13"/>
    <p:sldId id="297" r:id="rId14"/>
    <p:sldId id="292" r:id="rId15"/>
    <p:sldId id="299" r:id="rId16"/>
    <p:sldId id="300" r:id="rId17"/>
  </p:sldIdLst>
  <p:sldSz cx="9144000" cy="6858000" type="screen4x3"/>
  <p:notesSz cx="6794500" cy="9906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5">
          <p15:clr>
            <a:srgbClr val="A4A3A4"/>
          </p15:clr>
        </p15:guide>
        <p15:guide id="2" pos="5511">
          <p15:clr>
            <a:srgbClr val="A4A3A4"/>
          </p15:clr>
        </p15:guide>
        <p15:guide id="3" pos="2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1F8"/>
    <a:srgbClr val="CFDBF5"/>
    <a:srgbClr val="003366"/>
    <a:srgbClr val="D0D8E8"/>
    <a:srgbClr val="E4EDF8"/>
    <a:srgbClr val="E3EAF5"/>
    <a:srgbClr val="F6F8FC"/>
    <a:srgbClr val="CCE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69" autoAdjust="0"/>
    <p:restoredTop sz="96247" autoAdjust="0"/>
  </p:normalViewPr>
  <p:slideViewPr>
    <p:cSldViewPr>
      <p:cViewPr varScale="1">
        <p:scale>
          <a:sx n="106" d="100"/>
          <a:sy n="106" d="100"/>
        </p:scale>
        <p:origin x="1434" y="102"/>
      </p:cViewPr>
      <p:guideLst>
        <p:guide orient="horz" pos="845"/>
        <p:guide pos="5511"/>
        <p:guide pos="2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3102" y="102"/>
      </p:cViewPr>
      <p:guideLst/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92AE0C11-0F6C-269C-B1BA-29156E645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24" cy="494270"/>
          </a:xfrm>
          <a:prstGeom prst="rect">
            <a:avLst/>
          </a:prstGeom>
        </p:spPr>
        <p:txBody>
          <a:bodyPr vert="horz" lIns="92171" tIns="46085" rIns="92171" bIns="46085" rtlCol="0"/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103B850-71F3-0E77-205E-AC2517C48A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7890" y="0"/>
            <a:ext cx="2945024" cy="494270"/>
          </a:xfrm>
          <a:prstGeom prst="rect">
            <a:avLst/>
          </a:prstGeom>
        </p:spPr>
        <p:txBody>
          <a:bodyPr vert="horz" lIns="92171" tIns="46085" rIns="92171" bIns="46085" rtlCol="0"/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084A34A7-9790-4E4E-BD1C-36EA134D9248}" type="datetimeFigureOut">
              <a:rPr lang="pt-BR"/>
              <a:pPr>
                <a:defRPr/>
              </a:pPr>
              <a:t>30/10/2024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7F9F958-85B2-C339-0A30-2782F62080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10145"/>
            <a:ext cx="2945024" cy="494270"/>
          </a:xfrm>
          <a:prstGeom prst="rect">
            <a:avLst/>
          </a:prstGeom>
        </p:spPr>
        <p:txBody>
          <a:bodyPr vert="horz" lIns="92171" tIns="46085" rIns="92171" bIns="46085" rtlCol="0" anchor="b"/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pt-BR"/>
              <a:t>LOA 2025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AC9CA41-25DC-3EEC-F741-B35831656D0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7890" y="9410145"/>
            <a:ext cx="2945024" cy="494270"/>
          </a:xfrm>
          <a:prstGeom prst="rect">
            <a:avLst/>
          </a:prstGeom>
        </p:spPr>
        <p:txBody>
          <a:bodyPr vert="horz" wrap="square" lIns="92171" tIns="46085" rIns="92171" bIns="4608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A8458F3-C982-4194-9477-B03E123AAB5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4F0B2F56-AE24-2F5F-3FDD-4A2F4AA3D1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24" cy="494270"/>
          </a:xfrm>
          <a:prstGeom prst="rect">
            <a:avLst/>
          </a:prstGeom>
        </p:spPr>
        <p:txBody>
          <a:bodyPr vert="horz" lIns="92171" tIns="46085" rIns="92171" bIns="4608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1F19F09-EA28-9004-03F7-D43F75AFF1F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7890" y="0"/>
            <a:ext cx="2945024" cy="494270"/>
          </a:xfrm>
          <a:prstGeom prst="rect">
            <a:avLst/>
          </a:prstGeom>
        </p:spPr>
        <p:txBody>
          <a:bodyPr vert="horz" lIns="92171" tIns="46085" rIns="92171" bIns="46085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90A83EC-17DB-471D-8BE4-D3284A5E4BF2}" type="datetimeFigureOut">
              <a:rPr lang="pt-BR"/>
              <a:pPr>
                <a:defRPr/>
              </a:pPr>
              <a:t>30/10/2024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11BC485A-A403-8856-B5C7-7AD2DF1DA7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71" tIns="46085" rIns="92171" bIns="46085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D58077E5-0FD9-04E1-70AE-72087FB367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vert="horz" lIns="92171" tIns="46085" rIns="92171" bIns="46085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BD59C1-5CFE-ED11-78CA-BACCDE7DEAB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10145"/>
            <a:ext cx="2945024" cy="494270"/>
          </a:xfrm>
          <a:prstGeom prst="rect">
            <a:avLst/>
          </a:prstGeom>
        </p:spPr>
        <p:txBody>
          <a:bodyPr vert="horz" lIns="92171" tIns="46085" rIns="92171" bIns="4608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pt-BR"/>
              <a:t>LOA 2025</a:t>
            </a: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B7DB7C6-955A-F4D5-682B-5C76A16AB6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7890" y="9410145"/>
            <a:ext cx="2945024" cy="494270"/>
          </a:xfrm>
          <a:prstGeom prst="rect">
            <a:avLst/>
          </a:prstGeom>
        </p:spPr>
        <p:txBody>
          <a:bodyPr vert="horz" wrap="square" lIns="92171" tIns="46085" rIns="92171" bIns="4608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1692CD7-100C-49DE-9B9C-C5DE70334D4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125c00c880e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3925" y="741363"/>
            <a:ext cx="4943475" cy="37068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125c00c880e_0_2:notes"/>
          <p:cNvSpPr txBox="1">
            <a:spLocks noGrp="1"/>
          </p:cNvSpPr>
          <p:nvPr>
            <p:ph type="body" idx="1"/>
          </p:nvPr>
        </p:nvSpPr>
        <p:spPr>
          <a:xfrm>
            <a:off x="679133" y="4695568"/>
            <a:ext cx="5433061" cy="4448432"/>
          </a:xfrm>
          <a:prstGeom prst="rect">
            <a:avLst/>
          </a:prstGeom>
        </p:spPr>
        <p:txBody>
          <a:bodyPr spcFirstLastPara="1" wrap="square" lIns="92804" tIns="92804" rIns="92804" bIns="92804" anchor="t" anchorCtr="0">
            <a:noAutofit/>
          </a:bodyPr>
          <a:lstStyle/>
          <a:p>
            <a:r>
              <a:rPr lang="pt-BR" dirty="0"/>
              <a:t>PLDO 2024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ço Reservado para Imagem de Slide 1">
            <a:extLst>
              <a:ext uri="{FF2B5EF4-FFF2-40B4-BE49-F238E27FC236}">
                <a16:creationId xmlns:a16="http://schemas.microsoft.com/office/drawing/2014/main" id="{6D029A81-BF95-34AA-2C0D-87D778CFC07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Espaço Reservado para Anotações 2">
            <a:extLst>
              <a:ext uri="{FF2B5EF4-FFF2-40B4-BE49-F238E27FC236}">
                <a16:creationId xmlns:a16="http://schemas.microsoft.com/office/drawing/2014/main" id="{D0D875C4-4B7A-C88E-7117-920FC05CB87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7172" name="Espaço Reservado para Número de Slide 3">
            <a:extLst>
              <a:ext uri="{FF2B5EF4-FFF2-40B4-BE49-F238E27FC236}">
                <a16:creationId xmlns:a16="http://schemas.microsoft.com/office/drawing/2014/main" id="{BD774FC7-1D83-40C1-3E66-394DFBC2FF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1836" indent="-28532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1286" indent="-228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7800" indent="-228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4314" indent="-228257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0828" indent="-228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7342" indent="-228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3857" indent="-228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0371" indent="-22825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231F4D-0580-4A99-AA78-56EA96AB7A37}" type="slidenum">
              <a:rPr lang="pt-BR" altLang="pt-BR" smtClean="0"/>
              <a:pPr>
                <a:spcBef>
                  <a:spcPct val="0"/>
                </a:spcBef>
              </a:pPr>
              <a:t>2</a:t>
            </a:fld>
            <a:endParaRPr lang="pt-BR" altLang="pt-BR"/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98A38EE4-926D-8F2F-1AC6-87BE871E6DA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LOA 2025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Imagem de Slide 1">
            <a:extLst>
              <a:ext uri="{FF2B5EF4-FFF2-40B4-BE49-F238E27FC236}">
                <a16:creationId xmlns:a16="http://schemas.microsoft.com/office/drawing/2014/main" id="{97D0F456-F6A5-9F65-E7D1-040A6716AF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Espaço Reservado para Anotações 2">
            <a:extLst>
              <a:ext uri="{FF2B5EF4-FFF2-40B4-BE49-F238E27FC236}">
                <a16:creationId xmlns:a16="http://schemas.microsoft.com/office/drawing/2014/main" id="{6CFAABD9-EEB1-DEF9-6565-A46466AA89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FE085B4-55CF-9FCA-F7A4-10D9B886407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LOA 2025</a:t>
            </a:r>
          </a:p>
        </p:txBody>
      </p:sp>
      <p:sp>
        <p:nvSpPr>
          <p:cNvPr id="11269" name="Espaço Reservado para Número de Slide 4">
            <a:extLst>
              <a:ext uri="{FF2B5EF4-FFF2-40B4-BE49-F238E27FC236}">
                <a16:creationId xmlns:a16="http://schemas.microsoft.com/office/drawing/2014/main" id="{A0EB0547-3CFB-1DDB-7DA8-8AFAA1C28C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286" indent="-22825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800" indent="-22825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4314" indent="-22825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0828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7342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3857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0371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D020AE8-939D-464B-B59F-B916EFF0AE90}" type="slidenum">
              <a:rPr lang="pt-BR" altLang="pt-BR" smtClean="0">
                <a:latin typeface="Calibri" panose="020F0502020204030204" pitchFamily="34" charset="0"/>
              </a:rPr>
              <a:pPr/>
              <a:t>8</a:t>
            </a:fld>
            <a:endParaRPr lang="pt-BR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Imagem de Slide 1">
            <a:extLst>
              <a:ext uri="{FF2B5EF4-FFF2-40B4-BE49-F238E27FC236}">
                <a16:creationId xmlns:a16="http://schemas.microsoft.com/office/drawing/2014/main" id="{0BAA66D3-58F6-7CE9-27DE-9ACACBEF6A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Espaço Reservado para Anotações 2">
            <a:extLst>
              <a:ext uri="{FF2B5EF4-FFF2-40B4-BE49-F238E27FC236}">
                <a16:creationId xmlns:a16="http://schemas.microsoft.com/office/drawing/2014/main" id="{074ACCA3-EA20-80C2-C084-A9D93EFF91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821B679-8507-52D9-683E-94F52D39ED7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pt-BR"/>
              <a:t>LOA 2025</a:t>
            </a:r>
          </a:p>
        </p:txBody>
      </p:sp>
      <p:sp>
        <p:nvSpPr>
          <p:cNvPr id="14341" name="Espaço Reservado para Número de Slide 4">
            <a:extLst>
              <a:ext uri="{FF2B5EF4-FFF2-40B4-BE49-F238E27FC236}">
                <a16:creationId xmlns:a16="http://schemas.microsoft.com/office/drawing/2014/main" id="{594871C5-9055-1CDB-D80E-60B6E9B2A3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836" indent="-285321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286" indent="-22825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800" indent="-22825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4314" indent="-22825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0828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7342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3857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0371" indent="-22825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1D3DD32-42E1-4485-BDC1-BD6FC5F545EE}" type="slidenum">
              <a:rPr lang="pt-BR" altLang="pt-BR" smtClean="0">
                <a:latin typeface="Calibri" panose="020F0502020204030204" pitchFamily="34" charset="0"/>
              </a:rPr>
              <a:pPr/>
              <a:t>10</a:t>
            </a:fld>
            <a:endParaRPr lang="pt-BR" altLang="pt-BR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oleObject" Target="../embeddings/oleObject1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úd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1. On-page tracker" hidden="1">
            <a:extLst>
              <a:ext uri="{FF2B5EF4-FFF2-40B4-BE49-F238E27FC236}">
                <a16:creationId xmlns:a16="http://schemas.microsoft.com/office/drawing/2014/main" id="{17EFEB08-168C-8FA6-52F6-625C5E499320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2238" y="26988"/>
            <a:ext cx="663575" cy="2159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altLang="pt-BR" sz="1400">
                <a:solidFill>
                  <a:srgbClr val="808080"/>
                </a:solidFill>
                <a:latin typeface="Calibri" pitchFamily="34" charset="0"/>
              </a:rPr>
              <a:t>TRACKER</a:t>
            </a:r>
          </a:p>
        </p:txBody>
      </p:sp>
      <p:sp>
        <p:nvSpPr>
          <p:cNvPr id="3" name="McK 3. Unit of measure" hidden="1">
            <a:extLst>
              <a:ext uri="{FF2B5EF4-FFF2-40B4-BE49-F238E27FC236}">
                <a16:creationId xmlns:a16="http://schemas.microsoft.com/office/drawing/2014/main" id="{D2E68EE5-FDFC-31BE-5264-AC804C7C358F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22238" y="542925"/>
            <a:ext cx="3729037" cy="217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defTabSz="91281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pt-BR" sz="1400">
                <a:solidFill>
                  <a:srgbClr val="808080"/>
                </a:solidFill>
                <a:latin typeface="Calibri" pitchFamily="34" charset="0"/>
              </a:rPr>
              <a:t>Unit of measure</a:t>
            </a:r>
          </a:p>
        </p:txBody>
      </p:sp>
      <p:grpSp>
        <p:nvGrpSpPr>
          <p:cNvPr id="4" name="McK Slide Elements">
            <a:extLst>
              <a:ext uri="{FF2B5EF4-FFF2-40B4-BE49-F238E27FC236}">
                <a16:creationId xmlns:a16="http://schemas.microsoft.com/office/drawing/2014/main" id="{A740836F-88A5-F0AD-4B13-767495C1C879}"/>
              </a:ext>
            </a:extLst>
          </p:cNvPr>
          <p:cNvGrpSpPr>
            <a:grpSpLocks/>
          </p:cNvGrpSpPr>
          <p:nvPr/>
        </p:nvGrpSpPr>
        <p:grpSpPr bwMode="auto">
          <a:xfrm>
            <a:off x="122238" y="6203950"/>
            <a:ext cx="8721725" cy="517525"/>
            <a:chOff x="75" y="3830"/>
            <a:chExt cx="5385" cy="320"/>
          </a:xfrm>
        </p:grpSpPr>
        <p:sp>
          <p:nvSpPr>
            <p:cNvPr id="5" name="McK 4. Footnote" hidden="1">
              <a:extLst>
                <a:ext uri="{FF2B5EF4-FFF2-40B4-BE49-F238E27FC236}">
                  <a16:creationId xmlns:a16="http://schemas.microsoft.com/office/drawing/2014/main" id="{A6D49491-20B1-E4ED-C43F-80BBC24F377E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75" y="3830"/>
              <a:ext cx="5385" cy="96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b">
              <a:spAutoFit/>
            </a:bodyPr>
            <a:lstStyle>
              <a:lvl1pPr marL="106363" indent="-106363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sz="1000">
                  <a:solidFill>
                    <a:srgbClr val="000000"/>
                  </a:solidFill>
                  <a:latin typeface="Calibri" pitchFamily="34" charset="0"/>
                </a:rPr>
                <a:t>1 Nota de rodapé</a:t>
              </a:r>
            </a:p>
          </p:txBody>
        </p:sp>
        <p:sp>
          <p:nvSpPr>
            <p:cNvPr id="6" name="McK 5. Source" hidden="1">
              <a:extLst>
                <a:ext uri="{FF2B5EF4-FFF2-40B4-BE49-F238E27FC236}">
                  <a16:creationId xmlns:a16="http://schemas.microsoft.com/office/drawing/2014/main" id="{9D963C99-5F5D-DFB1-9315-F8BF35269B7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75" y="4054"/>
              <a:ext cx="4323" cy="96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ctr">
              <a:spAutoFit/>
            </a:bodyPr>
            <a:lstStyle>
              <a:lvl1pPr marL="508000" indent="-5080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altLang="pt-BR" sz="1000">
                  <a:solidFill>
                    <a:srgbClr val="000000"/>
                  </a:solidFill>
                  <a:latin typeface="Calibri" pitchFamily="34" charset="0"/>
                </a:rPr>
                <a:t>FONTE: Fonte</a:t>
              </a:r>
            </a:p>
          </p:txBody>
        </p:sp>
      </p:grpSp>
      <p:grpSp>
        <p:nvGrpSpPr>
          <p:cNvPr id="7" name="ACET" hidden="1">
            <a:extLst>
              <a:ext uri="{FF2B5EF4-FFF2-40B4-BE49-F238E27FC236}">
                <a16:creationId xmlns:a16="http://schemas.microsoft.com/office/drawing/2014/main" id="{114B8195-B95C-95CB-C89E-5D8D123FA2CA}"/>
              </a:ext>
            </a:extLst>
          </p:cNvPr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482725" y="1149350"/>
            <a:ext cx="4349750" cy="519113"/>
            <a:chOff x="915" y="710"/>
            <a:chExt cx="2686" cy="320"/>
          </a:xfrm>
        </p:grpSpPr>
        <p:cxnSp>
          <p:nvCxnSpPr>
            <p:cNvPr id="8" name="AutoShape 249" hidden="1">
              <a:extLst>
                <a:ext uri="{FF2B5EF4-FFF2-40B4-BE49-F238E27FC236}">
                  <a16:creationId xmlns:a16="http://schemas.microsoft.com/office/drawing/2014/main" id="{48726ADA-1556-F53F-60BD-1788B26CB3D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AutoShape 250" hidden="1">
              <a:extLst>
                <a:ext uri="{FF2B5EF4-FFF2-40B4-BE49-F238E27FC236}">
                  <a16:creationId xmlns:a16="http://schemas.microsoft.com/office/drawing/2014/main" id="{277B98EA-264B-1715-1319-C8CC876486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</p:spPr>
          <p:txBody>
            <a:bodyPr lIns="0" tIns="0" rIns="0" bIns="18288" anchor="b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altLang="pt-BR" sz="1600">
                  <a:solidFill>
                    <a:srgbClr val="000000"/>
                  </a:solidFill>
                  <a:latin typeface="Calibri" pitchFamily="34" charset="0"/>
                </a:rPr>
                <a:t>Título</a:t>
              </a:r>
            </a:p>
            <a:p>
              <a:pPr eaLnBrk="1" hangingPunct="1">
                <a:defRPr/>
              </a:pPr>
              <a:r>
                <a:rPr lang="pt-BR" altLang="pt-BR" sz="1600">
                  <a:solidFill>
                    <a:srgbClr val="808080"/>
                  </a:solidFill>
                  <a:latin typeface="Calibri" pitchFamily="34" charset="0"/>
                </a:rPr>
                <a:t>Unit of measure</a:t>
              </a:r>
            </a:p>
          </p:txBody>
        </p:sp>
      </p:grpSp>
      <p:graphicFrame>
        <p:nvGraphicFramePr>
          <p:cNvPr id="10" name="Rectangle 339" hidden="1">
            <a:extLst>
              <a:ext uri="{FF2B5EF4-FFF2-40B4-BE49-F238E27FC236}">
                <a16:creationId xmlns:a16="http://schemas.microsoft.com/office/drawing/2014/main" id="{326A0570-DB3E-6A9B-AABE-2221AC9F5841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10" name="Rectangle 339" hidden="1">
                        <a:extLst>
                          <a:ext uri="{FF2B5EF4-FFF2-40B4-BE49-F238E27FC236}">
                            <a16:creationId xmlns:a16="http://schemas.microsoft.com/office/drawing/2014/main" id="{326A0570-DB3E-6A9B-AABE-2221AC9F5841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4577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7570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713225" y="820251"/>
            <a:ext cx="3858900" cy="114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2300" b="1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713225" y="4608700"/>
            <a:ext cx="2928300" cy="9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700">
                <a:solidFill>
                  <a:schemeClr val="dk1"/>
                </a:solidFill>
                <a:latin typeface="Antic"/>
                <a:ea typeface="Antic"/>
                <a:cs typeface="Antic"/>
                <a:sym typeface="Antic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2"/>
          </p:nvPr>
        </p:nvSpPr>
        <p:spPr>
          <a:xfrm>
            <a:off x="6284125" y="910643"/>
            <a:ext cx="1725600" cy="606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l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ctrTitle" idx="3"/>
          </p:nvPr>
        </p:nvSpPr>
        <p:spPr>
          <a:xfrm>
            <a:off x="713225" y="2623967"/>
            <a:ext cx="3858900" cy="18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100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129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1588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theme" Target="../theme/theme1.xml"/><Relationship Id="rId9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2" descr="rio">
            <a:extLst>
              <a:ext uri="{FF2B5EF4-FFF2-40B4-BE49-F238E27FC236}">
                <a16:creationId xmlns:a16="http://schemas.microsoft.com/office/drawing/2014/main" id="{84D69A16-4F11-137A-A425-6A72F206ACC1}"/>
              </a:ext>
            </a:extLst>
          </p:cNvPr>
          <p:cNvPicPr>
            <a:picLocks noChangeAspect="1" noChangeArrowheads="1"/>
          </p:cNvPicPr>
          <p:nvPr userDrawn="1">
            <p:custDataLst>
              <p:tags r:id="rId5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189">
            <a:extLst>
              <a:ext uri="{FF2B5EF4-FFF2-40B4-BE49-F238E27FC236}">
                <a16:creationId xmlns:a16="http://schemas.microsoft.com/office/drawing/2014/main" id="{C2A3114B-E9D6-E522-9124-B4ED231D817D}"/>
              </a:ext>
            </a:extLst>
          </p:cNvPr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0" y="0"/>
            <a:ext cx="9140825" cy="68580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wrap="none" lIns="93266" tIns="46633" rIns="93266" bIns="46633" anchor="ctr"/>
          <a:lstStyle/>
          <a:p>
            <a:pPr defTabSz="912813" eaLnBrk="1" hangingPunct="1">
              <a:defRPr/>
            </a:pPr>
            <a:endParaRPr lang="en-US" sz="1600">
              <a:ln>
                <a:solidFill>
                  <a:schemeClr val="bg1"/>
                </a:solidFill>
              </a:ln>
              <a:latin typeface="Arial" charset="0"/>
            </a:endParaRPr>
          </a:p>
        </p:txBody>
      </p:sp>
      <p:grpSp>
        <p:nvGrpSpPr>
          <p:cNvPr id="1028" name="McK Title Elements">
            <a:extLst>
              <a:ext uri="{FF2B5EF4-FFF2-40B4-BE49-F238E27FC236}">
                <a16:creationId xmlns:a16="http://schemas.microsoft.com/office/drawing/2014/main" id="{C3BB79FB-ACB1-140E-A9B2-56BDD5655FFE}"/>
              </a:ext>
            </a:extLst>
          </p:cNvPr>
          <p:cNvGrpSpPr>
            <a:grpSpLocks/>
          </p:cNvGrpSpPr>
          <p:nvPr userDrawn="1">
            <p:custDataLst>
              <p:tags r:id="rId7"/>
            </p:custDataLst>
          </p:nvPr>
        </p:nvGrpSpPr>
        <p:grpSpPr bwMode="auto">
          <a:xfrm>
            <a:off x="0" y="0"/>
            <a:ext cx="7729538" cy="6859588"/>
            <a:chOff x="0" y="0"/>
            <a:chExt cx="4772" cy="4235"/>
          </a:xfrm>
        </p:grpSpPr>
        <p:sp>
          <p:nvSpPr>
            <p:cNvPr id="23" name="McK Document type" hidden="1">
              <a:extLst>
                <a:ext uri="{FF2B5EF4-FFF2-40B4-BE49-F238E27FC236}">
                  <a16:creationId xmlns:a16="http://schemas.microsoft.com/office/drawing/2014/main" id="{481ED3BD-B72B-96B1-E30E-E37E6D549A08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b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sz="1400"/>
                <a:t>Tipo de documento</a:t>
              </a:r>
            </a:p>
          </p:txBody>
        </p:sp>
        <p:sp>
          <p:nvSpPr>
            <p:cNvPr id="24" name="McK Date" hidden="1">
              <a:extLst>
                <a:ext uri="{FF2B5EF4-FFF2-40B4-BE49-F238E27FC236}">
                  <a16:creationId xmlns:a16="http://schemas.microsoft.com/office/drawing/2014/main" id="{814AC733-2AAA-164F-BE02-3463F4386557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1663" y="3275"/>
              <a:ext cx="3109" cy="123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>
              <a:spAutoFit/>
            </a:bodyPr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pt-BR" sz="1400"/>
                <a:t>Data</a:t>
              </a:r>
            </a:p>
          </p:txBody>
        </p:sp>
        <p:sp>
          <p:nvSpPr>
            <p:cNvPr id="1042" name="McK Disclaimer" hidden="1">
              <a:extLst>
                <a:ext uri="{FF2B5EF4-FFF2-40B4-BE49-F238E27FC236}">
                  <a16:creationId xmlns:a16="http://schemas.microsoft.com/office/drawing/2014/main" id="{EB850E2D-7C62-5097-941B-EF48003A1EB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63" y="3717"/>
              <a:ext cx="2950" cy="172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b">
              <a:spAutoFit/>
            </a:bodyPr>
            <a:lstStyle>
              <a:lvl1pPr defTabSz="820738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820738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820738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820738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820738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8207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8207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8207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8207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defRPr/>
              </a:pPr>
              <a:r>
                <a:rPr lang="pt-BR" altLang="pt-BR" sz="800"/>
                <a:t>CONFIDENCIAL E DE PROPRIEDADE EXCLUSIVA</a:t>
              </a:r>
            </a:p>
            <a:p>
              <a:pPr>
                <a:defRPr/>
              </a:pPr>
              <a:r>
                <a:rPr lang="pt-BR" altLang="pt-BR" sz="800"/>
                <a:t>A utilização deste material sem a permissão expressa da McKinsey &amp; Company é estritamente proibida</a:t>
              </a:r>
            </a:p>
          </p:txBody>
        </p:sp>
        <p:sp>
          <p:nvSpPr>
            <p:cNvPr id="1043" name="TitleBottomPlaceholder" hidden="1">
              <a:extLst>
                <a:ext uri="{FF2B5EF4-FFF2-40B4-BE49-F238E27FC236}">
                  <a16:creationId xmlns:a16="http://schemas.microsoft.com/office/drawing/2014/main" id="{A563C92D-8CC4-8C33-45F9-DBA1D8247DD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</p:spPr>
          <p:txBody>
            <a:bodyPr wrap="none" anchor="ctr"/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pt-BR" sz="1600"/>
            </a:p>
          </p:txBody>
        </p:sp>
        <p:sp>
          <p:nvSpPr>
            <p:cNvPr id="1044" name="TitleTopPlaceholder" hidden="1">
              <a:extLst>
                <a:ext uri="{FF2B5EF4-FFF2-40B4-BE49-F238E27FC236}">
                  <a16:creationId xmlns:a16="http://schemas.microsoft.com/office/drawing/2014/main" id="{B352E639-DA4C-DE3D-DF21-973510B5FDD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</p:spPr>
          <p:txBody>
            <a:bodyPr wrap="none" anchor="ctr"/>
            <a:lstStyle>
              <a:lvl1pPr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912813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pt-BR" sz="1600"/>
            </a:p>
          </p:txBody>
        </p:sp>
      </p:grpSp>
      <p:sp>
        <p:nvSpPr>
          <p:cNvPr id="30" name="Rectangle 7">
            <a:extLst>
              <a:ext uri="{FF2B5EF4-FFF2-40B4-BE49-F238E27FC236}">
                <a16:creationId xmlns:a16="http://schemas.microsoft.com/office/drawing/2014/main" id="{C07E585F-4FB4-6ED5-8AEE-BBA156DF9A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152000"/>
          </a:xfrm>
          <a:prstGeom prst="rect">
            <a:avLst/>
          </a:prstGeom>
          <a:gradFill flip="none" rotWithShape="1">
            <a:gsLst>
              <a:gs pos="0">
                <a:srgbClr val="006EB5">
                  <a:shade val="30000"/>
                  <a:satMod val="115000"/>
                </a:srgbClr>
              </a:gs>
              <a:gs pos="50000">
                <a:srgbClr val="006EB5">
                  <a:shade val="67500"/>
                  <a:satMod val="115000"/>
                </a:srgbClr>
              </a:gs>
              <a:gs pos="100000">
                <a:srgbClr val="006EB5">
                  <a:shade val="100000"/>
                  <a:satMod val="115000"/>
                </a:srgbClr>
              </a:gs>
            </a:gsLst>
            <a:lin ang="5400000" scaled="1"/>
            <a:tileRect/>
          </a:gradFill>
          <a:ln w="1905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363" tIns="45681" rIns="91363" bIns="45681" anchor="ctr"/>
          <a:lstStyle/>
          <a:p>
            <a:pPr defTabSz="912813" eaLnBrk="1" hangingPunct="1">
              <a:defRPr/>
            </a:pPr>
            <a:endParaRPr lang="pt-B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612321EA-3F3D-9E92-23AC-AE42D197764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30932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006EB5">
                  <a:shade val="30000"/>
                  <a:satMod val="115000"/>
                </a:srgbClr>
              </a:gs>
              <a:gs pos="50000">
                <a:srgbClr val="006EB5">
                  <a:shade val="67500"/>
                  <a:satMod val="115000"/>
                </a:srgbClr>
              </a:gs>
              <a:gs pos="100000">
                <a:srgbClr val="006EB5">
                  <a:shade val="100000"/>
                  <a:satMod val="115000"/>
                </a:srgbClr>
              </a:gs>
            </a:gsLst>
            <a:lin ang="5400000" scaled="1"/>
            <a:tileRect/>
          </a:gradFill>
          <a:ln w="1905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363" tIns="45681" rIns="91363" bIns="45681" anchor="ctr"/>
          <a:lstStyle/>
          <a:p>
            <a:pPr defTabSz="912813" eaLnBrk="1" hangingPunct="1">
              <a:defRPr/>
            </a:pPr>
            <a:endParaRPr lang="pt-B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982AB0B9-3C99-CF3D-F036-41ABF6424B24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4355976" y="6453336"/>
            <a:ext cx="432048" cy="2160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fld id="{701AE95D-5DB7-48B3-AF57-0E3540DCFD99}" type="slidenum">
              <a:rPr lang="pt-BR" altLang="pt-BR" sz="1000" b="1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>
                <a:defRPr/>
              </a:pPr>
              <a:t>‹nº›</a:t>
            </a:fld>
            <a:endParaRPr lang="pt-BR" altLang="pt-BR" sz="1000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38" name="Retângulo de cantos arredondados 6">
            <a:extLst>
              <a:ext uri="{FF2B5EF4-FFF2-40B4-BE49-F238E27FC236}">
                <a16:creationId xmlns:a16="http://schemas.microsoft.com/office/drawing/2014/main" id="{626156FE-42CF-63B9-8F25-4871046A380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243888" y="6367463"/>
            <a:ext cx="792162" cy="433387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1400" b="1" dirty="0">
                <a:solidFill>
                  <a:srgbClr val="FFFFFF"/>
                </a:solidFill>
                <a:latin typeface="Calibri" pitchFamily="34" charset="0"/>
              </a:rPr>
              <a:t>PLOA 2025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E73FA2F-3C08-BBFA-96B9-EAB2A72AB9B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51400" y="188550"/>
            <a:ext cx="1436972" cy="8508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4" r:id="rId1"/>
    <p:sldLayoutId id="2147484092" r:id="rId2"/>
    <p:sldLayoutId id="2147484095" r:id="rId3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>
            <a:extLst>
              <a:ext uri="{FF2B5EF4-FFF2-40B4-BE49-F238E27FC236}">
                <a16:creationId xmlns:a16="http://schemas.microsoft.com/office/drawing/2014/main" id="{CC85ACC3-FC94-4B02-9415-D2A5AF023E8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152000"/>
          </a:xfrm>
          <a:prstGeom prst="rect">
            <a:avLst/>
          </a:prstGeom>
          <a:gradFill flip="none" rotWithShape="1">
            <a:gsLst>
              <a:gs pos="0">
                <a:srgbClr val="006EB5">
                  <a:shade val="30000"/>
                  <a:satMod val="115000"/>
                </a:srgbClr>
              </a:gs>
              <a:gs pos="50000">
                <a:srgbClr val="006EB5">
                  <a:shade val="67500"/>
                  <a:satMod val="115000"/>
                </a:srgbClr>
              </a:gs>
              <a:gs pos="100000">
                <a:srgbClr val="006EB5">
                  <a:shade val="100000"/>
                  <a:satMod val="115000"/>
                </a:srgbClr>
              </a:gs>
            </a:gsLst>
            <a:lin ang="5400000" scaled="1"/>
            <a:tileRect/>
          </a:gradFill>
          <a:ln w="1905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363" tIns="45681" rIns="91363" bIns="45681" anchor="ctr"/>
          <a:lstStyle/>
          <a:p>
            <a:pPr defTabSz="912813" eaLnBrk="1" hangingPunct="1">
              <a:defRPr/>
            </a:pPr>
            <a:endParaRPr lang="pt-B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61EAB119-5CC9-649B-E76D-7E28B43672F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309320"/>
            <a:ext cx="9144000" cy="548680"/>
          </a:xfrm>
          <a:prstGeom prst="rect">
            <a:avLst/>
          </a:prstGeom>
          <a:gradFill flip="none" rotWithShape="1">
            <a:gsLst>
              <a:gs pos="0">
                <a:srgbClr val="006EB5">
                  <a:shade val="30000"/>
                  <a:satMod val="115000"/>
                </a:srgbClr>
              </a:gs>
              <a:gs pos="50000">
                <a:srgbClr val="006EB5">
                  <a:shade val="67500"/>
                  <a:satMod val="115000"/>
                </a:srgbClr>
              </a:gs>
              <a:gs pos="100000">
                <a:srgbClr val="006EB5">
                  <a:shade val="100000"/>
                  <a:satMod val="115000"/>
                </a:srgbClr>
              </a:gs>
            </a:gsLst>
            <a:lin ang="5400000" scaled="1"/>
            <a:tileRect/>
          </a:gradFill>
          <a:ln w="19050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363" tIns="45681" rIns="91363" bIns="45681" anchor="ctr"/>
          <a:lstStyle/>
          <a:p>
            <a:pPr defTabSz="912813" eaLnBrk="1" hangingPunct="1">
              <a:defRPr/>
            </a:pPr>
            <a:endParaRPr lang="pt-B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" name="Retângulo de cantos arredondados 6">
            <a:extLst>
              <a:ext uri="{FF2B5EF4-FFF2-40B4-BE49-F238E27FC236}">
                <a16:creationId xmlns:a16="http://schemas.microsoft.com/office/drawing/2014/main" id="{E60164A7-C937-59F5-A9D9-DC953F0DC44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243888" y="6367463"/>
            <a:ext cx="792162" cy="433387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pt-BR" altLang="pt-BR" sz="1400" b="1" dirty="0">
                <a:solidFill>
                  <a:srgbClr val="FFFFFF"/>
                </a:solidFill>
                <a:latin typeface="Calibri" pitchFamily="34" charset="0"/>
              </a:rPr>
              <a:t>PLDO 2019</a:t>
            </a:r>
          </a:p>
        </p:txBody>
      </p:sp>
      <p:pic>
        <p:nvPicPr>
          <p:cNvPr id="2057" name="Imagem 1">
            <a:extLst>
              <a:ext uri="{FF2B5EF4-FFF2-40B4-BE49-F238E27FC236}">
                <a16:creationId xmlns:a16="http://schemas.microsoft.com/office/drawing/2014/main" id="{8F37B6D0-F085-4177-3606-2CCA352108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58750"/>
            <a:ext cx="14160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1"/>
          <p:cNvSpPr txBox="1">
            <a:spLocks noGrp="1"/>
          </p:cNvSpPr>
          <p:nvPr>
            <p:ph type="ctrTitle"/>
          </p:nvPr>
        </p:nvSpPr>
        <p:spPr>
          <a:xfrm>
            <a:off x="665680" y="1837065"/>
            <a:ext cx="3906320" cy="5669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0488" algn="r"/>
            <a:r>
              <a:rPr lang="en" sz="1800" dirty="0">
                <a:solidFill>
                  <a:schemeClr val="tx2"/>
                </a:solidFill>
                <a:latin typeface="Cera Basic"/>
              </a:rPr>
              <a:t>SECRETARIA MUNICIPAL DE ESPORTES</a:t>
            </a:r>
            <a:r>
              <a:rPr lang="en" sz="2400" dirty="0">
                <a:solidFill>
                  <a:schemeClr val="tx2"/>
                </a:solidFill>
                <a:latin typeface="Cera Basic"/>
              </a:rPr>
              <a:t> </a:t>
            </a:r>
            <a:endParaRPr sz="2400" dirty="0">
              <a:solidFill>
                <a:schemeClr val="tx2"/>
              </a:solidFill>
              <a:latin typeface="Cera Basic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13534" y="3895198"/>
            <a:ext cx="2392754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500" b="1" dirty="0">
                <a:solidFill>
                  <a:schemeClr val="tx2"/>
                </a:solidFill>
                <a:latin typeface="Cera Basic"/>
              </a:rPr>
              <a:t>Apresentação:</a:t>
            </a:r>
          </a:p>
          <a:p>
            <a:pPr algn="ctr"/>
            <a:endParaRPr lang="pt-BR" b="1" dirty="0">
              <a:solidFill>
                <a:schemeClr val="tx2"/>
              </a:solidFill>
              <a:latin typeface="Cera Basic"/>
            </a:endParaRPr>
          </a:p>
        </p:txBody>
      </p:sp>
      <p:pic>
        <p:nvPicPr>
          <p:cNvPr id="86" name="Imagem 85" descr="Padrão do plano de fundo&#10;&#10;Descrição gerada automaticamente">
            <a:extLst>
              <a:ext uri="{FF2B5EF4-FFF2-40B4-BE49-F238E27FC236}">
                <a16:creationId xmlns:a16="http://schemas.microsoft.com/office/drawing/2014/main" id="{8A818ACD-C5AF-40B3-8C89-78DC1D646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404"/>
            <a:ext cx="9144000" cy="335560"/>
          </a:xfrm>
          <a:prstGeom prst="rect">
            <a:avLst/>
          </a:prstGeom>
        </p:spPr>
      </p:pic>
      <p:pic>
        <p:nvPicPr>
          <p:cNvPr id="87" name="Imagem 86" descr="Forma&#10;&#10;Descrição gerada automaticamente com confiança média">
            <a:extLst>
              <a:ext uri="{FF2B5EF4-FFF2-40B4-BE49-F238E27FC236}">
                <a16:creationId xmlns:a16="http://schemas.microsoft.com/office/drawing/2014/main" id="{413996CD-A6BB-4591-BD79-AC1775930E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40" y="5641987"/>
            <a:ext cx="335560" cy="335560"/>
          </a:xfrm>
          <a:prstGeom prst="rect">
            <a:avLst/>
          </a:prstGeom>
        </p:spPr>
      </p:pic>
      <p:sp>
        <p:nvSpPr>
          <p:cNvPr id="88" name="Google Shape;326;p41"/>
          <p:cNvSpPr txBox="1">
            <a:spLocks/>
          </p:cNvSpPr>
          <p:nvPr/>
        </p:nvSpPr>
        <p:spPr>
          <a:xfrm>
            <a:off x="986403" y="1127263"/>
            <a:ext cx="4039770" cy="50198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lvl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SzPts val="5200"/>
              <a:buNone/>
              <a:defRPr sz="2300" b="1" kern="1200">
                <a:solidFill>
                  <a:schemeClr val="l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pPr>
              <a:buClrTx/>
              <a:buFontTx/>
            </a:pPr>
            <a:endParaRPr lang="pt-BR" sz="1800" dirty="0">
              <a:solidFill>
                <a:schemeClr val="tx2"/>
              </a:solidFill>
            </a:endParaRPr>
          </a:p>
        </p:txBody>
      </p:sp>
      <p:pic>
        <p:nvPicPr>
          <p:cNvPr id="91" name="Imagem 90" descr="Forma&#10;&#10;Descrição gerada automaticamente com confiança média">
            <a:extLst>
              <a:ext uri="{FF2B5EF4-FFF2-40B4-BE49-F238E27FC236}">
                <a16:creationId xmlns:a16="http://schemas.microsoft.com/office/drawing/2014/main" id="{413996CD-A6BB-4591-BD79-AC1775930E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47708" y="1541548"/>
            <a:ext cx="335560" cy="33556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B2358F1D-7F23-480D-78DB-9E6B162CF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488" y="1769090"/>
            <a:ext cx="22860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AEE943D-1CC8-3D7F-F7E7-BC4E80B51476}"/>
              </a:ext>
            </a:extLst>
          </p:cNvPr>
          <p:cNvSpPr txBox="1"/>
          <p:nvPr/>
        </p:nvSpPr>
        <p:spPr>
          <a:xfrm>
            <a:off x="2345217" y="3656670"/>
            <a:ext cx="42979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tx2"/>
                </a:solidFill>
                <a:latin typeface="Cera Basic"/>
              </a:rPr>
              <a:t>Guilherme Nogueira Schleder</a:t>
            </a:r>
          </a:p>
          <a:p>
            <a:pPr algn="ctr"/>
            <a:r>
              <a:rPr lang="pt-BR" dirty="0">
                <a:solidFill>
                  <a:schemeClr val="tx2"/>
                </a:solidFill>
                <a:latin typeface="Cera Basic"/>
              </a:rPr>
              <a:t>Secretário Municipal</a:t>
            </a:r>
          </a:p>
          <a:p>
            <a:pPr algn="ctr"/>
            <a:endParaRPr lang="pt-BR" dirty="0">
              <a:solidFill>
                <a:schemeClr val="tx2"/>
              </a:solidFill>
              <a:latin typeface="Cera Basic"/>
            </a:endParaRPr>
          </a:p>
          <a:p>
            <a:pPr algn="ctr"/>
            <a:r>
              <a:rPr lang="pt-BR" dirty="0">
                <a:solidFill>
                  <a:schemeClr val="tx2"/>
                </a:solidFill>
                <a:latin typeface="Cera Basic"/>
              </a:rPr>
              <a:t>Waldomiro Lucas de Paiva</a:t>
            </a:r>
          </a:p>
          <a:p>
            <a:pPr algn="ctr"/>
            <a:r>
              <a:rPr lang="pt-BR" dirty="0">
                <a:solidFill>
                  <a:schemeClr val="tx2"/>
                </a:solidFill>
                <a:latin typeface="Cera Basic"/>
              </a:rPr>
              <a:t>Subsecretário de Gestão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7018FC2-9CE7-6BC7-BD5A-B1864F26764F}"/>
              </a:ext>
            </a:extLst>
          </p:cNvPr>
          <p:cNvSpPr txBox="1"/>
          <p:nvPr/>
        </p:nvSpPr>
        <p:spPr>
          <a:xfrm>
            <a:off x="5617584" y="3620670"/>
            <a:ext cx="31777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tx2"/>
                </a:solidFill>
                <a:latin typeface="Cera Basic"/>
              </a:rPr>
              <a:t>Anna Laura V. de Secco</a:t>
            </a:r>
          </a:p>
          <a:p>
            <a:pPr algn="ctr"/>
            <a:r>
              <a:rPr lang="pt-BR" dirty="0">
                <a:solidFill>
                  <a:schemeClr val="tx2"/>
                </a:solidFill>
                <a:latin typeface="Cera Basic"/>
              </a:rPr>
              <a:t>Subsecretária Executiva</a:t>
            </a:r>
          </a:p>
          <a:p>
            <a:pPr algn="ctr"/>
            <a:endParaRPr lang="pt-BR" dirty="0">
              <a:solidFill>
                <a:schemeClr val="tx2"/>
              </a:solidFill>
              <a:latin typeface="Cera Basic"/>
            </a:endParaRPr>
          </a:p>
          <a:p>
            <a:pPr algn="ctr"/>
            <a:r>
              <a:rPr lang="pt-BR" dirty="0">
                <a:solidFill>
                  <a:schemeClr val="tx2"/>
                </a:solidFill>
                <a:latin typeface="Cera Basic"/>
              </a:rPr>
              <a:t>Marcelo Bittencourt Leite</a:t>
            </a:r>
          </a:p>
          <a:p>
            <a:pPr algn="ctr"/>
            <a:r>
              <a:rPr lang="pt-BR" dirty="0">
                <a:solidFill>
                  <a:schemeClr val="tx2"/>
                </a:solidFill>
                <a:latin typeface="Cera Basic"/>
              </a:rPr>
              <a:t>Assessor Especial</a:t>
            </a:r>
          </a:p>
          <a:p>
            <a:endParaRPr lang="pt-BR" dirty="0">
              <a:solidFill>
                <a:schemeClr val="tx2"/>
              </a:solidFill>
              <a:latin typeface="Cera Bas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A27EA31-D2A6-7E6B-B055-B2A381FE19D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95388" y="0"/>
            <a:ext cx="7948612" cy="606425"/>
          </a:xfrm>
          <a:prstGeom prst="rect">
            <a:avLst/>
          </a:prstGeom>
        </p:spPr>
        <p:txBody>
          <a:bodyPr anchor="ctr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3600" b="1" dirty="0"/>
              <a:t>               </a:t>
            </a:r>
          </a:p>
        </p:txBody>
      </p:sp>
      <p:sp>
        <p:nvSpPr>
          <p:cNvPr id="6147" name="CaixaDeTexto 6">
            <a:extLst>
              <a:ext uri="{FF2B5EF4-FFF2-40B4-BE49-F238E27FC236}">
                <a16:creationId xmlns:a16="http://schemas.microsoft.com/office/drawing/2014/main" id="{8D93C285-58A8-53B9-9056-FD567736C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7630" y="2326610"/>
            <a:ext cx="5237265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pt-BR" altLang="en-US" sz="3200" b="1" dirty="0">
                <a:solidFill>
                  <a:srgbClr val="004A80"/>
                </a:solidFill>
                <a:cs typeface="Arial" panose="020B0604020202020204" pitchFamily="34" charset="0"/>
              </a:rPr>
              <a:t>AUDIÊNCIA HÍBRIDA PARA DEBATER O </a:t>
            </a:r>
            <a:br>
              <a:rPr lang="pt-BR" altLang="en-US" sz="3200" b="1" dirty="0">
                <a:solidFill>
                  <a:srgbClr val="004A80"/>
                </a:solidFill>
                <a:cs typeface="Arial" panose="020B0604020202020204" pitchFamily="34" charset="0"/>
              </a:rPr>
            </a:br>
            <a:r>
              <a:rPr lang="pt-BR" altLang="en-US" sz="3200" b="1" dirty="0">
                <a:solidFill>
                  <a:srgbClr val="004A80"/>
                </a:solidFill>
                <a:cs typeface="Arial" panose="020B0604020202020204" pitchFamily="34" charset="0"/>
              </a:rPr>
              <a:t>PROJETO DE LEI ORÇAMENTÁRIA ANUAL- 2025</a:t>
            </a:r>
          </a:p>
        </p:txBody>
      </p:sp>
      <p:pic>
        <p:nvPicPr>
          <p:cNvPr id="6148" name="Picture 2">
            <a:extLst>
              <a:ext uri="{FF2B5EF4-FFF2-40B4-BE49-F238E27FC236}">
                <a16:creationId xmlns:a16="http://schemas.microsoft.com/office/drawing/2014/main" id="{91071D10-2DE0-0BC2-7C27-1855960FE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90" y="158750"/>
            <a:ext cx="22860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81109FDA-5E85-6BD9-BD93-525D5CC1C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510" y="1052670"/>
            <a:ext cx="735980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481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B05914A-D51F-5A19-782B-22E4D454E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00" y="1052670"/>
            <a:ext cx="681316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83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3B110506-0A3C-D402-10A1-75670C01E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470" y="1340710"/>
            <a:ext cx="7868595" cy="441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320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A222B3-1394-484C-0497-DC22473F603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258888" y="260350"/>
            <a:ext cx="7885112" cy="620713"/>
          </a:xfrm>
          <a:prstGeom prst="rect">
            <a:avLst/>
          </a:prstGeom>
        </p:spPr>
        <p:txBody>
          <a:bodyPr anchor="ctr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TEMAS TRANSVERSAIS - SMEL</a:t>
            </a:r>
          </a:p>
        </p:txBody>
      </p:sp>
      <p:sp>
        <p:nvSpPr>
          <p:cNvPr id="43" name="Pentágono 22">
            <a:extLst>
              <a:ext uri="{FF2B5EF4-FFF2-40B4-BE49-F238E27FC236}">
                <a16:creationId xmlns:a16="http://schemas.microsoft.com/office/drawing/2014/main" id="{434A0C26-6E91-E6BF-1379-E4A4ED35DA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80" y="1340746"/>
            <a:ext cx="4766494" cy="4680000"/>
          </a:xfrm>
          <a:prstGeom prst="roundRect">
            <a:avLst>
              <a:gd name="adj" fmla="val 3144"/>
            </a:avLst>
          </a:prstGeom>
          <a:solidFill>
            <a:schemeClr val="tx2">
              <a:lumMod val="40000"/>
              <a:lumOff val="60000"/>
            </a:schemeClr>
          </a:solidFill>
          <a:ln w="28575" algn="ctr">
            <a:solidFill>
              <a:schemeClr val="accent1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3810" tIns="0" rIns="3810" bIns="0" anchor="ctr"/>
          <a:lstStyle/>
          <a:p>
            <a:pPr defTabSz="8953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buFont typeface="Arial" pitchFamily="34" charset="0"/>
              <a:buChar char="•"/>
              <a:defRPr/>
            </a:pPr>
            <a:endParaRPr lang="pt-BR" sz="1400" kern="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9" name="Text Box 1056">
            <a:extLst>
              <a:ext uri="{FF2B5EF4-FFF2-40B4-BE49-F238E27FC236}">
                <a16:creationId xmlns:a16="http://schemas.microsoft.com/office/drawing/2014/main" id="{1500B367-3C2A-01B0-0BFB-9A1A6B052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75" y="1411288"/>
            <a:ext cx="3760788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TEMAS TRANSVERSAIS</a:t>
            </a:r>
          </a:p>
        </p:txBody>
      </p:sp>
      <p:sp>
        <p:nvSpPr>
          <p:cNvPr id="41" name="Line 1039">
            <a:extLst>
              <a:ext uri="{FF2B5EF4-FFF2-40B4-BE49-F238E27FC236}">
                <a16:creationId xmlns:a16="http://schemas.microsoft.com/office/drawing/2014/main" id="{B755C6D6-92AA-FC3C-2077-4CD4EE815E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0075" y="1700213"/>
            <a:ext cx="3541713" cy="0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49" name="Pentágono 22">
            <a:extLst>
              <a:ext uri="{FF2B5EF4-FFF2-40B4-BE49-F238E27FC236}">
                <a16:creationId xmlns:a16="http://schemas.microsoft.com/office/drawing/2014/main" id="{0A5DD669-D26F-1E75-A473-452C91B6C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070" y="1338221"/>
            <a:ext cx="3960550" cy="4680000"/>
          </a:xfrm>
          <a:prstGeom prst="roundRect">
            <a:avLst>
              <a:gd name="adj" fmla="val 3144"/>
            </a:avLst>
          </a:prstGeom>
          <a:solidFill>
            <a:schemeClr val="tx2">
              <a:lumMod val="40000"/>
              <a:lumOff val="60000"/>
            </a:schemeClr>
          </a:solidFill>
          <a:ln w="28575" algn="ctr">
            <a:solidFill>
              <a:schemeClr val="accent1"/>
            </a:solidFill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3810" tIns="0" rIns="3810" bIns="0" anchor="ctr"/>
          <a:lstStyle/>
          <a:p>
            <a:pPr defTabSz="89535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2960"/>
              </a:buClr>
              <a:buFont typeface="Arial" pitchFamily="34" charset="0"/>
              <a:buChar char="•"/>
              <a:defRPr/>
            </a:pPr>
            <a:endParaRPr lang="pt-BR" sz="1400" ker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2" name="Text Box 1056">
            <a:extLst>
              <a:ext uri="{FF2B5EF4-FFF2-40B4-BE49-F238E27FC236}">
                <a16:creationId xmlns:a16="http://schemas.microsoft.com/office/drawing/2014/main" id="{6857FEA5-1991-D438-EAA3-0226A9C3A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3663" y="1431925"/>
            <a:ext cx="3275012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eaLnBrk="1" fontAlgn="auto" hangingPunct="1">
              <a:lnSpc>
                <a:spcPct val="8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1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ÓRGÃOS</a:t>
            </a:r>
          </a:p>
        </p:txBody>
      </p:sp>
      <p:sp>
        <p:nvSpPr>
          <p:cNvPr id="53" name="Line 1039">
            <a:extLst>
              <a:ext uri="{FF2B5EF4-FFF2-40B4-BE49-F238E27FC236}">
                <a16:creationId xmlns:a16="http://schemas.microsoft.com/office/drawing/2014/main" id="{A3C6CFC2-9FD8-F8BF-57D9-EA73D7336B6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32400" y="1700213"/>
            <a:ext cx="3287713" cy="0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45E235EC-8BA9-A325-E27D-F39BAE614262}"/>
              </a:ext>
            </a:extLst>
          </p:cNvPr>
          <p:cNvSpPr txBox="1"/>
          <p:nvPr/>
        </p:nvSpPr>
        <p:spPr>
          <a:xfrm>
            <a:off x="5580140" y="2348850"/>
            <a:ext cx="3287712" cy="307975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Arial" pitchFamily="34" charset="0"/>
              </a:rPr>
              <a:t>SECRETARIA MUNICIPAL DE ESPORTES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A4FFE28-9326-2D46-1543-D41849525874}"/>
              </a:ext>
            </a:extLst>
          </p:cNvPr>
          <p:cNvSpPr txBox="1"/>
          <p:nvPr/>
        </p:nvSpPr>
        <p:spPr bwMode="auto">
          <a:xfrm>
            <a:off x="397878" y="2139258"/>
            <a:ext cx="4273799" cy="568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fontAlgn="auto" hangingPunct="1">
              <a:lnSpc>
                <a:spcPct val="200000"/>
              </a:lnSpc>
              <a:spcBef>
                <a:spcPts val="800"/>
              </a:spcBef>
              <a:spcAft>
                <a:spcPts val="600"/>
              </a:spcAft>
              <a:defRPr/>
            </a:pPr>
            <a:r>
              <a:rPr lang="pt-BR" b="1" dirty="0">
                <a:solidFill>
                  <a:schemeClr val="tx2">
                    <a:lumMod val="75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Calibri" pitchFamily="34" charset="0"/>
                <a:cs typeface="Arial" pitchFamily="34" charset="0"/>
              </a:rPr>
              <a:t>Igualdade e Equidade</a:t>
            </a:r>
          </a:p>
        </p:txBody>
      </p:sp>
      <p:pic>
        <p:nvPicPr>
          <p:cNvPr id="8207" name="Picture 2">
            <a:extLst>
              <a:ext uri="{FF2B5EF4-FFF2-40B4-BE49-F238E27FC236}">
                <a16:creationId xmlns:a16="http://schemas.microsoft.com/office/drawing/2014/main" id="{C4E4B8B8-E715-38D3-362E-F324F7CE6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3188"/>
            <a:ext cx="22860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>
            <a:extLst>
              <a:ext uri="{FF2B5EF4-FFF2-40B4-BE49-F238E27FC236}">
                <a16:creationId xmlns:a16="http://schemas.microsoft.com/office/drawing/2014/main" id="{E8902CEF-2D7F-79BE-1101-713EB66DCBD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 bwMode="auto">
          <a:xfrm>
            <a:off x="107950" y="260350"/>
            <a:ext cx="8928100" cy="62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pt-BR" altLang="pt-BR" sz="2800" b="1">
                <a:solidFill>
                  <a:schemeClr val="bg1"/>
                </a:solidFill>
              </a:rPr>
              <a:t>FINALIDADE</a:t>
            </a:r>
          </a:p>
        </p:txBody>
      </p:sp>
      <p:sp>
        <p:nvSpPr>
          <p:cNvPr id="4" name="Retângulo de cantos arredondados 3">
            <a:extLst>
              <a:ext uri="{FF2B5EF4-FFF2-40B4-BE49-F238E27FC236}">
                <a16:creationId xmlns:a16="http://schemas.microsoft.com/office/drawing/2014/main" id="{41DF6EBE-9562-F9B1-9182-E815C49CF324}"/>
              </a:ext>
            </a:extLst>
          </p:cNvPr>
          <p:cNvSpPr/>
          <p:nvPr/>
        </p:nvSpPr>
        <p:spPr>
          <a:xfrm>
            <a:off x="109123" y="2276840"/>
            <a:ext cx="8926927" cy="306304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600" dirty="0">
              <a:solidFill>
                <a:srgbClr val="003366"/>
              </a:solidFill>
            </a:endParaRPr>
          </a:p>
        </p:txBody>
      </p:sp>
      <p:sp>
        <p:nvSpPr>
          <p:cNvPr id="9220" name="CaixaDeTexto 5">
            <a:extLst>
              <a:ext uri="{FF2B5EF4-FFF2-40B4-BE49-F238E27FC236}">
                <a16:creationId xmlns:a16="http://schemas.microsoft.com/office/drawing/2014/main" id="{4E4B85DF-3A80-02D1-0B6C-E7B63C009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410" y="2682067"/>
            <a:ext cx="7837225" cy="2031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Calibri" pitchFamily="34" charset="0"/>
              </a:rPr>
              <a:t> Aumentar o número de cariocas praticando atividade física</a:t>
            </a:r>
          </a:p>
          <a:p>
            <a:pPr algn="just" eaLnBrk="1" hangingPunct="1">
              <a:defRPr/>
            </a:pPr>
            <a:endParaRPr lang="pt-BR" dirty="0">
              <a:solidFill>
                <a:schemeClr val="tx2">
                  <a:lumMod val="75000"/>
                </a:schemeClr>
              </a:solidFill>
              <a:effectLst>
                <a:innerShdw blurRad="114300">
                  <a:prstClr val="black"/>
                </a:innerShdw>
              </a:effectLst>
              <a:latin typeface="Calibri" pitchFamily="34" charset="0"/>
            </a:endParaRPr>
          </a:p>
          <a:p>
            <a:pPr algn="just" eaLnBrk="1" hangingPunct="1">
              <a:defRPr/>
            </a:pPr>
            <a:endParaRPr lang="pt-BR" dirty="0">
              <a:solidFill>
                <a:schemeClr val="tx2">
                  <a:lumMod val="75000"/>
                </a:schemeClr>
              </a:solidFill>
              <a:effectLst>
                <a:innerShdw blurRad="114300">
                  <a:prstClr val="black"/>
                </a:innerShdw>
              </a:effectLst>
              <a:latin typeface="Calibri" pitchFamily="34" charset="0"/>
            </a:endParaRPr>
          </a:p>
          <a:p>
            <a:pPr algn="just" eaLnBrk="1" hangingPunct="1">
              <a:defRPr/>
            </a:pPr>
            <a:endParaRPr lang="pt-BR" dirty="0">
              <a:solidFill>
                <a:schemeClr val="tx2">
                  <a:lumMod val="75000"/>
                </a:schemeClr>
              </a:solidFill>
              <a:effectLst>
                <a:innerShdw blurRad="114300">
                  <a:prstClr val="black"/>
                </a:innerShdw>
              </a:effectLst>
              <a:latin typeface="Calibri" pitchFamily="34" charset="0"/>
            </a:endParaRPr>
          </a:p>
          <a:p>
            <a:pPr marL="285750" indent="-285750" algn="just" eaLnBrk="1" hangingPunct="1">
              <a:buFont typeface="Arial" panose="020B0604020202020204" pitchFamily="34" charset="0"/>
              <a:buChar char="•"/>
              <a:defRPr/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Calibri" pitchFamily="34" charset="0"/>
              </a:rPr>
              <a:t> Ampliar o número de oportunidades de atividades esportivas oferecidas em equipamentos e áreas de lazer da cidade.</a:t>
            </a:r>
          </a:p>
          <a:p>
            <a:pPr algn="just" eaLnBrk="1" hangingPunct="1">
              <a:defRPr/>
            </a:pPr>
            <a:endParaRPr lang="pt-BR" dirty="0">
              <a:solidFill>
                <a:schemeClr val="tx2">
                  <a:lumMod val="75000"/>
                </a:schemeClr>
              </a:solidFill>
              <a:effectLst>
                <a:innerShdw blurRad="114300">
                  <a:prstClr val="black"/>
                </a:innerShdw>
              </a:effectLst>
              <a:latin typeface="Calibri" pitchFamily="34" charset="0"/>
            </a:endParaRPr>
          </a:p>
        </p:txBody>
      </p:sp>
      <p:pic>
        <p:nvPicPr>
          <p:cNvPr id="9223" name="Picture 2">
            <a:extLst>
              <a:ext uri="{FF2B5EF4-FFF2-40B4-BE49-F238E27FC236}">
                <a16:creationId xmlns:a16="http://schemas.microsoft.com/office/drawing/2014/main" id="{FEEB6081-3A02-4093-2C5D-B04DD15B9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3188"/>
            <a:ext cx="22860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1">
            <a:extLst>
              <a:ext uri="{FF2B5EF4-FFF2-40B4-BE49-F238E27FC236}">
                <a16:creationId xmlns:a16="http://schemas.microsoft.com/office/drawing/2014/main" id="{7C00D6BD-88DC-87B3-61D3-50698478522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 bwMode="auto">
          <a:xfrm>
            <a:off x="107950" y="287338"/>
            <a:ext cx="8928100" cy="62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pt-BR" altLang="pt-BR" sz="4000" b="1">
                <a:solidFill>
                  <a:schemeClr val="bg1"/>
                </a:solidFill>
              </a:rPr>
              <a:t>ESPORTES</a:t>
            </a:r>
          </a:p>
        </p:txBody>
      </p:sp>
      <p:grpSp>
        <p:nvGrpSpPr>
          <p:cNvPr id="2" name="Grupo 13">
            <a:extLst>
              <a:ext uri="{FF2B5EF4-FFF2-40B4-BE49-F238E27FC236}">
                <a16:creationId xmlns:a16="http://schemas.microsoft.com/office/drawing/2014/main" id="{DC473064-C97A-4A10-F0AA-2DBB068A7AA1}"/>
              </a:ext>
            </a:extLst>
          </p:cNvPr>
          <p:cNvGrpSpPr>
            <a:grpSpLocks/>
          </p:cNvGrpSpPr>
          <p:nvPr/>
        </p:nvGrpSpPr>
        <p:grpSpPr bwMode="auto">
          <a:xfrm>
            <a:off x="240738" y="1245202"/>
            <a:ext cx="4140163" cy="4859940"/>
            <a:chOff x="567268" y="765411"/>
            <a:chExt cx="4003408" cy="5492909"/>
          </a:xfrm>
          <a:solidFill>
            <a:schemeClr val="tx2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5" name="Pentágono 22">
              <a:extLst>
                <a:ext uri="{FF2B5EF4-FFF2-40B4-BE49-F238E27FC236}">
                  <a16:creationId xmlns:a16="http://schemas.microsoft.com/office/drawing/2014/main" id="{EE048DB5-FEB9-FB28-B5AA-00C426C107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268" y="765411"/>
              <a:ext cx="4003408" cy="5492909"/>
            </a:xfrm>
            <a:prstGeom prst="roundRect">
              <a:avLst>
                <a:gd name="adj" fmla="val 3144"/>
              </a:avLst>
            </a:prstGeom>
            <a:grpFill/>
            <a:ln w="28575" algn="ctr">
              <a:solidFill>
                <a:schemeClr val="accent1"/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lIns="3810" tIns="0" rIns="3810" bIns="0"/>
            <a:lstStyle/>
            <a:p>
              <a:pPr marL="72000" indent="72000" eaLnBrk="1" fontAlgn="auto" hangingPunct="1">
                <a:spcBef>
                  <a:spcPts val="0"/>
                </a:spcBef>
                <a:spcAft>
                  <a:spcPts val="1200"/>
                </a:spcAft>
                <a:defRPr/>
              </a:pPr>
              <a:r>
                <a:rPr lang="pt-BR" sz="2000" b="1" kern="0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DIRETRIZES</a:t>
              </a:r>
            </a:p>
            <a:p>
              <a:pPr marL="180975" indent="179388" eaLnBrk="1" fontAlgn="auto" hangingPunct="1">
                <a:spcBef>
                  <a:spcPts val="0"/>
                </a:spcBef>
                <a:spcAft>
                  <a:spcPts val="1200"/>
                </a:spcAft>
                <a:buFont typeface="Arial" pitchFamily="34" charset="0"/>
                <a:buChar char="•"/>
                <a:defRPr/>
              </a:pPr>
              <a:endParaRPr lang="pt-BR" sz="1400" kern="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endParaRPr>
            </a:p>
          </p:txBody>
        </p:sp>
        <p:cxnSp>
          <p:nvCxnSpPr>
            <p:cNvPr id="27" name="Conector reto 28">
              <a:extLst>
                <a:ext uri="{FF2B5EF4-FFF2-40B4-BE49-F238E27FC236}">
                  <a16:creationId xmlns:a16="http://schemas.microsoft.com/office/drawing/2014/main" id="{FFF472F3-890B-3F99-F8C4-791E98E486D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318561" y="1147191"/>
              <a:ext cx="1813620" cy="1681"/>
            </a:xfrm>
            <a:prstGeom prst="line">
              <a:avLst/>
            </a:prstGeom>
            <a:grpFill/>
            <a:ln w="28575" algn="ctr">
              <a:solidFill>
                <a:schemeClr val="accent1"/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cxnSp>
      </p:grpSp>
      <p:sp>
        <p:nvSpPr>
          <p:cNvPr id="12292" name="Retângulo 13">
            <a:extLst>
              <a:ext uri="{FF2B5EF4-FFF2-40B4-BE49-F238E27FC236}">
                <a16:creationId xmlns:a16="http://schemas.microsoft.com/office/drawing/2014/main" id="{D959156A-B07E-5D42-919E-80B7263B2D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589" y="2560087"/>
            <a:ext cx="3671887" cy="216982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marL="39370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Clr>
                <a:schemeClr val="tx2"/>
              </a:buClr>
              <a:buSzPct val="90000"/>
              <a:buFont typeface="Arial" charset="0"/>
              <a:buChar char="•"/>
              <a:defRPr/>
            </a:pPr>
            <a:r>
              <a:rPr lang="pt-BR" altLang="pt-BR" sz="1500" dirty="0">
                <a:solidFill>
                  <a:schemeClr val="tx2"/>
                </a:solidFill>
                <a:effectLst>
                  <a:innerShdw blurRad="114300">
                    <a:prstClr val="black"/>
                  </a:innerShdw>
                </a:effectLst>
                <a:latin typeface="Calibri" pitchFamily="34" charset="0"/>
              </a:rPr>
              <a:t>Reativar equipamentos esportivos, subutilizados e fechados, sendo capaz de beneficiar a população em geral levando atividades para áreas de lazer de toda a cidade, como também desenvolver o talento esportivo de jovens atletas, para que tenham condições e oportunidades de atingir todo o seu potencial</a:t>
            </a:r>
          </a:p>
        </p:txBody>
      </p:sp>
      <p:grpSp>
        <p:nvGrpSpPr>
          <p:cNvPr id="3" name="Grupo 13">
            <a:extLst>
              <a:ext uri="{FF2B5EF4-FFF2-40B4-BE49-F238E27FC236}">
                <a16:creationId xmlns:a16="http://schemas.microsoft.com/office/drawing/2014/main" id="{5E4BA88C-98BB-836D-1991-ED925FBD5259}"/>
              </a:ext>
            </a:extLst>
          </p:cNvPr>
          <p:cNvGrpSpPr>
            <a:grpSpLocks/>
          </p:cNvGrpSpPr>
          <p:nvPr/>
        </p:nvGrpSpPr>
        <p:grpSpPr bwMode="auto">
          <a:xfrm>
            <a:off x="4633752" y="1245202"/>
            <a:ext cx="4320600" cy="4859940"/>
            <a:chOff x="915534" y="765411"/>
            <a:chExt cx="3655142" cy="5492909"/>
          </a:xfrm>
          <a:solidFill>
            <a:schemeClr val="tx2">
              <a:lumMod val="40000"/>
              <a:lumOff val="60000"/>
            </a:schemeClr>
          </a:solidFill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5" name="Pentágono 22">
              <a:extLst>
                <a:ext uri="{FF2B5EF4-FFF2-40B4-BE49-F238E27FC236}">
                  <a16:creationId xmlns:a16="http://schemas.microsoft.com/office/drawing/2014/main" id="{5D321BE5-755D-A78F-08CC-EEE666965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5534" y="765411"/>
              <a:ext cx="3655142" cy="5492909"/>
            </a:xfrm>
            <a:prstGeom prst="roundRect">
              <a:avLst>
                <a:gd name="adj" fmla="val 3144"/>
              </a:avLst>
            </a:prstGeom>
            <a:grpFill/>
            <a:ln w="28575" algn="ctr">
              <a:solidFill>
                <a:schemeClr val="accent1"/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lIns="3810" tIns="0" rIns="3810" bIns="0"/>
            <a:lstStyle/>
            <a:p>
              <a:pPr marL="72000" indent="72000" eaLnBrk="1" fontAlgn="auto" hangingPunct="1">
                <a:spcBef>
                  <a:spcPts val="0"/>
                </a:spcBef>
                <a:spcAft>
                  <a:spcPts val="1200"/>
                </a:spcAft>
                <a:defRPr/>
              </a:pPr>
              <a:r>
                <a:rPr lang="pt-BR" sz="2000" b="1" kern="0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METAS</a:t>
              </a:r>
            </a:p>
            <a:p>
              <a:pPr marL="180975" indent="179388" eaLnBrk="1" fontAlgn="auto" hangingPunct="1">
                <a:spcBef>
                  <a:spcPts val="0"/>
                </a:spcBef>
                <a:spcAft>
                  <a:spcPts val="1200"/>
                </a:spcAft>
                <a:buFont typeface="Arial" pitchFamily="34" charset="0"/>
                <a:buChar char="•"/>
                <a:defRPr/>
              </a:pPr>
              <a:endParaRPr lang="pt-BR" sz="1400" kern="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endParaRPr>
            </a:p>
          </p:txBody>
        </p:sp>
        <p:cxnSp>
          <p:nvCxnSpPr>
            <p:cNvPr id="17" name="Conector reto 28">
              <a:extLst>
                <a:ext uri="{FF2B5EF4-FFF2-40B4-BE49-F238E27FC236}">
                  <a16:creationId xmlns:a16="http://schemas.microsoft.com/office/drawing/2014/main" id="{2A8B9553-7DA9-BF93-D6AD-90340DAE42C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1317011" y="1150554"/>
              <a:ext cx="1813620" cy="1681"/>
            </a:xfrm>
            <a:prstGeom prst="line">
              <a:avLst/>
            </a:prstGeom>
            <a:grpFill/>
            <a:ln w="28575" algn="ctr">
              <a:solidFill>
                <a:schemeClr val="accent1"/>
              </a:solidFill>
              <a:round/>
              <a:headEnd/>
              <a:tailEnd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cxnSp>
      </p:grpSp>
      <p:sp>
        <p:nvSpPr>
          <p:cNvPr id="12294" name="Retângulo 13">
            <a:extLst>
              <a:ext uri="{FF2B5EF4-FFF2-40B4-BE49-F238E27FC236}">
                <a16:creationId xmlns:a16="http://schemas.microsoft.com/office/drawing/2014/main" id="{AEF2AABF-D5A5-D0DD-FDF8-9C226747C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7865" y="2802236"/>
            <a:ext cx="3671888" cy="2492990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marL="392113" indent="-2857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/>
            </a:pPr>
            <a:r>
              <a:rPr lang="pt-BR" altLang="pt-BR" sz="1300" dirty="0">
                <a:solidFill>
                  <a:schemeClr val="tx2"/>
                </a:solidFill>
                <a:effectLst>
                  <a:innerShdw blurRad="114300">
                    <a:prstClr val="black"/>
                  </a:innerShdw>
                </a:effectLst>
                <a:latin typeface="Calibri" pitchFamily="34" charset="0"/>
              </a:rPr>
              <a:t>Vilas Olímpicas – reativar e ampliar o número de atividades esportivas, de lazer e de eventos já ofertados nos equipamentos.</a:t>
            </a:r>
          </a:p>
          <a:p>
            <a:pPr marL="106363" indent="0" algn="just" eaLnBrk="1" hangingPunct="1">
              <a:buClr>
                <a:schemeClr val="tx2"/>
              </a:buClr>
              <a:buSzPct val="90000"/>
              <a:defRPr/>
            </a:pPr>
            <a:endParaRPr lang="pt-BR" altLang="pt-BR" sz="1300" dirty="0">
              <a:solidFill>
                <a:schemeClr val="tx2"/>
              </a:solidFill>
              <a:effectLst>
                <a:innerShdw blurRad="114300">
                  <a:prstClr val="black"/>
                </a:innerShdw>
              </a:effectLst>
              <a:latin typeface="Calibri" pitchFamily="34" charset="0"/>
            </a:endParaRPr>
          </a:p>
          <a:p>
            <a:pPr algn="just" eaLnBrk="1" hangingPunct="1"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/>
            </a:pPr>
            <a:r>
              <a:rPr lang="pt-BR" altLang="pt-BR" sz="1300" dirty="0">
                <a:solidFill>
                  <a:schemeClr val="tx2"/>
                </a:solidFill>
                <a:effectLst>
                  <a:innerShdw blurRad="114300">
                    <a:prstClr val="black"/>
                  </a:innerShdw>
                </a:effectLst>
                <a:latin typeface="Calibri" pitchFamily="34" charset="0"/>
              </a:rPr>
              <a:t>Rio em Forma – oferecer atividades físicas e esportivas para crianças, jovens, adultos e idosos de forma descentralizada.</a:t>
            </a:r>
          </a:p>
          <a:p>
            <a:pPr marL="106363" indent="0" algn="just" eaLnBrk="1" hangingPunct="1">
              <a:buClr>
                <a:schemeClr val="tx2"/>
              </a:buClr>
              <a:buSzPct val="90000"/>
              <a:defRPr/>
            </a:pPr>
            <a:endParaRPr lang="pt-BR" altLang="pt-BR" sz="1300" dirty="0">
              <a:solidFill>
                <a:schemeClr val="tx2"/>
              </a:solidFill>
              <a:effectLst>
                <a:innerShdw blurRad="114300">
                  <a:prstClr val="black"/>
                </a:innerShdw>
              </a:effectLst>
              <a:latin typeface="Calibri" pitchFamily="34" charset="0"/>
            </a:endParaRPr>
          </a:p>
          <a:p>
            <a:pPr algn="just" eaLnBrk="1" hangingPunct="1"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  <a:defRPr/>
            </a:pPr>
            <a:r>
              <a:rPr lang="pt-BR" altLang="pt-BR" sz="1300" dirty="0">
                <a:solidFill>
                  <a:schemeClr val="tx2"/>
                </a:solidFill>
                <a:effectLst>
                  <a:innerShdw blurRad="114300">
                    <a:prstClr val="black"/>
                  </a:innerShdw>
                </a:effectLst>
                <a:latin typeface="Calibri" pitchFamily="34" charset="0"/>
              </a:rPr>
              <a:t>Atleta do Amanhã – oferecer incentivo financeiro aos cariocas que praticam esportes de elevada importância no âmbito municipal.</a:t>
            </a:r>
          </a:p>
          <a:p>
            <a:pPr marL="106363" indent="0" algn="just" eaLnBrk="1" hangingPunct="1">
              <a:buClr>
                <a:schemeClr val="tx2"/>
              </a:buClr>
              <a:buSzPct val="90000"/>
              <a:defRPr/>
            </a:pPr>
            <a:endParaRPr lang="pt-BR" altLang="pt-BR" sz="1300" dirty="0">
              <a:solidFill>
                <a:schemeClr val="tx2"/>
              </a:solidFill>
              <a:effectLst>
                <a:innerShdw blurRad="114300">
                  <a:prstClr val="black"/>
                </a:innerShdw>
              </a:effectLst>
              <a:latin typeface="Calibri" pitchFamily="34" charset="0"/>
            </a:endParaRPr>
          </a:p>
        </p:txBody>
      </p:sp>
      <p:sp>
        <p:nvSpPr>
          <p:cNvPr id="13" name="Line 1039">
            <a:extLst>
              <a:ext uri="{FF2B5EF4-FFF2-40B4-BE49-F238E27FC236}">
                <a16:creationId xmlns:a16="http://schemas.microsoft.com/office/drawing/2014/main" id="{684BE100-065B-63DB-F78C-A1A32FA3B62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0825" y="1700213"/>
            <a:ext cx="3805238" cy="3175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4" name="Line 1039">
            <a:extLst>
              <a:ext uri="{FF2B5EF4-FFF2-40B4-BE49-F238E27FC236}">
                <a16:creationId xmlns:a16="http://schemas.microsoft.com/office/drawing/2014/main" id="{045C4FC5-015E-C445-3D2E-A4F1FF45645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59338" y="1776413"/>
            <a:ext cx="3671887" cy="3175"/>
          </a:xfrm>
          <a:prstGeom prst="line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14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pic>
        <p:nvPicPr>
          <p:cNvPr id="10249" name="Picture 2">
            <a:extLst>
              <a:ext uri="{FF2B5EF4-FFF2-40B4-BE49-F238E27FC236}">
                <a16:creationId xmlns:a16="http://schemas.microsoft.com/office/drawing/2014/main" id="{F1742F6E-DEAE-D772-6946-5A0095392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81" y="147421"/>
            <a:ext cx="22860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de cantos arredondados 7">
            <a:extLst>
              <a:ext uri="{FF2B5EF4-FFF2-40B4-BE49-F238E27FC236}">
                <a16:creationId xmlns:a16="http://schemas.microsoft.com/office/drawing/2014/main" id="{4AE48516-A312-0E25-73B8-B3F97A305962}"/>
              </a:ext>
            </a:extLst>
          </p:cNvPr>
          <p:cNvSpPr/>
          <p:nvPr/>
        </p:nvSpPr>
        <p:spPr>
          <a:xfrm>
            <a:off x="359414" y="1327257"/>
            <a:ext cx="3204241" cy="97285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9" name="Retângulo de cantos arredondados 8">
            <a:extLst>
              <a:ext uri="{FF2B5EF4-FFF2-40B4-BE49-F238E27FC236}">
                <a16:creationId xmlns:a16="http://schemas.microsoft.com/office/drawing/2014/main" id="{7210B072-32C2-43FF-D443-4A4695418738}"/>
              </a:ext>
            </a:extLst>
          </p:cNvPr>
          <p:cNvSpPr/>
          <p:nvPr/>
        </p:nvSpPr>
        <p:spPr>
          <a:xfrm>
            <a:off x="5256874" y="1321651"/>
            <a:ext cx="3527307" cy="93741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10" name="Retângulo de cantos arredondados 9">
            <a:extLst>
              <a:ext uri="{FF2B5EF4-FFF2-40B4-BE49-F238E27FC236}">
                <a16:creationId xmlns:a16="http://schemas.microsoft.com/office/drawing/2014/main" id="{5B8A8ACA-D934-5248-A53E-6A0424153A05}"/>
              </a:ext>
            </a:extLst>
          </p:cNvPr>
          <p:cNvSpPr/>
          <p:nvPr/>
        </p:nvSpPr>
        <p:spPr>
          <a:xfrm>
            <a:off x="359414" y="2643025"/>
            <a:ext cx="3204241" cy="4320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6B72506A-7839-6F90-C675-D9428344C186}"/>
              </a:ext>
            </a:extLst>
          </p:cNvPr>
          <p:cNvCxnSpPr/>
          <p:nvPr/>
        </p:nvCxnSpPr>
        <p:spPr>
          <a:xfrm>
            <a:off x="323528" y="1173956"/>
            <a:ext cx="649287" cy="0"/>
          </a:xfrm>
          <a:prstGeom prst="lin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C99BEA39-72B4-537F-C875-1F0127D0225E}"/>
              </a:ext>
            </a:extLst>
          </p:cNvPr>
          <p:cNvCxnSpPr/>
          <p:nvPr/>
        </p:nvCxnSpPr>
        <p:spPr>
          <a:xfrm>
            <a:off x="323528" y="1173956"/>
            <a:ext cx="649287" cy="0"/>
          </a:xfrm>
          <a:prstGeom prst="lin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CF2D764A-575A-12E0-4BC2-92EF22FF2409}"/>
              </a:ext>
            </a:extLst>
          </p:cNvPr>
          <p:cNvCxnSpPr/>
          <p:nvPr/>
        </p:nvCxnSpPr>
        <p:spPr>
          <a:xfrm>
            <a:off x="323528" y="1173956"/>
            <a:ext cx="649287" cy="0"/>
          </a:xfrm>
          <a:prstGeom prst="lin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34725506-75D1-2549-6728-6F3CE684235F}"/>
              </a:ext>
            </a:extLst>
          </p:cNvPr>
          <p:cNvCxnSpPr/>
          <p:nvPr/>
        </p:nvCxnSpPr>
        <p:spPr>
          <a:xfrm>
            <a:off x="323528" y="1173956"/>
            <a:ext cx="649287" cy="0"/>
          </a:xfrm>
          <a:prstGeom prst="lin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954B3691-4173-C559-A292-C61882CC18C9}"/>
              </a:ext>
            </a:extLst>
          </p:cNvPr>
          <p:cNvCxnSpPr/>
          <p:nvPr/>
        </p:nvCxnSpPr>
        <p:spPr>
          <a:xfrm>
            <a:off x="3996382" y="1173956"/>
            <a:ext cx="647700" cy="0"/>
          </a:xfrm>
          <a:prstGeom prst="lin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AF357194-C5CA-4BFA-A1A1-7F3CFD7DF7A0}"/>
              </a:ext>
            </a:extLst>
          </p:cNvPr>
          <p:cNvCxnSpPr/>
          <p:nvPr/>
        </p:nvCxnSpPr>
        <p:spPr>
          <a:xfrm>
            <a:off x="3996382" y="1173956"/>
            <a:ext cx="647700" cy="0"/>
          </a:xfrm>
          <a:prstGeom prst="lin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58E8BE3C-DCCA-8F50-5D5C-3C03C5B6B85F}"/>
              </a:ext>
            </a:extLst>
          </p:cNvPr>
          <p:cNvCxnSpPr/>
          <p:nvPr/>
        </p:nvCxnSpPr>
        <p:spPr>
          <a:xfrm>
            <a:off x="3996382" y="1173956"/>
            <a:ext cx="647700" cy="0"/>
          </a:xfrm>
          <a:prstGeom prst="lin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8B8321D0-2718-FEBD-5DDB-82C3607C063D}"/>
              </a:ext>
            </a:extLst>
          </p:cNvPr>
          <p:cNvCxnSpPr/>
          <p:nvPr/>
        </p:nvCxnSpPr>
        <p:spPr>
          <a:xfrm>
            <a:off x="3996382" y="1173956"/>
            <a:ext cx="647700" cy="0"/>
          </a:xfrm>
          <a:prstGeom prst="lin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7D0B39DE-1598-3B09-8BAE-293A863E9ECF}"/>
              </a:ext>
            </a:extLst>
          </p:cNvPr>
          <p:cNvCxnSpPr/>
          <p:nvPr/>
        </p:nvCxnSpPr>
        <p:spPr>
          <a:xfrm>
            <a:off x="3996382" y="1173956"/>
            <a:ext cx="647700" cy="0"/>
          </a:xfrm>
          <a:prstGeom prst="lin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1D8E4225-DCAF-BD52-74A1-2618D657EE6C}"/>
              </a:ext>
            </a:extLst>
          </p:cNvPr>
          <p:cNvCxnSpPr/>
          <p:nvPr/>
        </p:nvCxnSpPr>
        <p:spPr>
          <a:xfrm>
            <a:off x="3996382" y="1173956"/>
            <a:ext cx="647700" cy="0"/>
          </a:xfrm>
          <a:prstGeom prst="lin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025E6C56-D8FD-6EE3-68DF-E756DE98A896}"/>
              </a:ext>
            </a:extLst>
          </p:cNvPr>
          <p:cNvCxnSpPr/>
          <p:nvPr/>
        </p:nvCxnSpPr>
        <p:spPr>
          <a:xfrm>
            <a:off x="3996382" y="1173956"/>
            <a:ext cx="647700" cy="0"/>
          </a:xfrm>
          <a:prstGeom prst="lin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tângulo de cantos arredondados 25">
            <a:extLst>
              <a:ext uri="{FF2B5EF4-FFF2-40B4-BE49-F238E27FC236}">
                <a16:creationId xmlns:a16="http://schemas.microsoft.com/office/drawing/2014/main" id="{14F1D031-D48A-6AF1-04ED-CF8455627064}"/>
              </a:ext>
            </a:extLst>
          </p:cNvPr>
          <p:cNvSpPr/>
          <p:nvPr/>
        </p:nvSpPr>
        <p:spPr>
          <a:xfrm>
            <a:off x="5256874" y="2643225"/>
            <a:ext cx="3527307" cy="4318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C23EE603-4DA5-18FE-628D-B329472A5176}"/>
              </a:ext>
            </a:extLst>
          </p:cNvPr>
          <p:cNvSpPr txBox="1"/>
          <p:nvPr/>
        </p:nvSpPr>
        <p:spPr bwMode="auto">
          <a:xfrm>
            <a:off x="395424" y="2691735"/>
            <a:ext cx="3600958" cy="320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1100" dirty="0">
                <a:solidFill>
                  <a:schemeClr val="tx2">
                    <a:lumMod val="75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Calibri" pitchFamily="34" charset="0"/>
              </a:rPr>
              <a:t>0642 – RIO, ESPORTE E MOVIMENTO</a:t>
            </a:r>
          </a:p>
        </p:txBody>
      </p:sp>
      <p:sp>
        <p:nvSpPr>
          <p:cNvPr id="37" name="CaixaDeTexto 47">
            <a:extLst>
              <a:ext uri="{FF2B5EF4-FFF2-40B4-BE49-F238E27FC236}">
                <a16:creationId xmlns:a16="http://schemas.microsoft.com/office/drawing/2014/main" id="{B9ED791E-90E1-F8F1-5D17-1CEBAAF18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1488103"/>
            <a:ext cx="3204241" cy="55399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50000"/>
              </a:spcBef>
              <a:defRPr/>
            </a:pPr>
            <a:r>
              <a:rPr lang="pt-BR" sz="2000" b="1" dirty="0">
                <a:solidFill>
                  <a:schemeClr val="bg1"/>
                </a:solidFill>
                <a:latin typeface="Calibri" pitchFamily="34" charset="0"/>
              </a:rPr>
              <a:t>Programas Estratégicos</a:t>
            </a:r>
          </a:p>
        </p:txBody>
      </p:sp>
      <p:sp>
        <p:nvSpPr>
          <p:cNvPr id="38" name="CaixaDeTexto 48">
            <a:extLst>
              <a:ext uri="{FF2B5EF4-FFF2-40B4-BE49-F238E27FC236}">
                <a16:creationId xmlns:a16="http://schemas.microsoft.com/office/drawing/2014/main" id="{99967BBC-768E-A1A8-F43D-04BBC57C3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701" y="1438074"/>
            <a:ext cx="3456480" cy="55399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50000"/>
              </a:spcBef>
              <a:defRPr/>
            </a:pPr>
            <a:r>
              <a:rPr lang="pt-BR" sz="2000" b="1" dirty="0">
                <a:solidFill>
                  <a:schemeClr val="bg1"/>
                </a:solidFill>
                <a:latin typeface="Calibri" pitchFamily="34" charset="0"/>
              </a:rPr>
              <a:t>Programas Complementares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BBB1AE07-9801-B554-103B-CA0F5ED57A71}"/>
              </a:ext>
            </a:extLst>
          </p:cNvPr>
          <p:cNvSpPr txBox="1"/>
          <p:nvPr/>
        </p:nvSpPr>
        <p:spPr bwMode="auto">
          <a:xfrm>
            <a:off x="5284019" y="2691735"/>
            <a:ext cx="3696169" cy="29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ctr">
            <a:spAutoFit/>
          </a:bodyPr>
          <a:lstStyle/>
          <a:p>
            <a:pPr algn="just" eaLnBrk="1" fontAlgn="auto" hangingPunct="1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pt-BR" sz="1000" dirty="0">
                <a:solidFill>
                  <a:schemeClr val="tx2">
                    <a:lumMod val="75000"/>
                  </a:schemeClr>
                </a:solidFill>
                <a:effectLst>
                  <a:innerShdw blurRad="114300">
                    <a:prstClr val="black"/>
                  </a:innerShdw>
                </a:effectLst>
                <a:latin typeface="Calibri" pitchFamily="34" charset="0"/>
              </a:rPr>
              <a:t>0381 – GESTÃO ADMINISTRATIVA, IGUALDADE E EQUIDADE</a:t>
            </a:r>
          </a:p>
        </p:txBody>
      </p:sp>
      <p:sp>
        <p:nvSpPr>
          <p:cNvPr id="12321" name="Título 1">
            <a:extLst>
              <a:ext uri="{FF2B5EF4-FFF2-40B4-BE49-F238E27FC236}">
                <a16:creationId xmlns:a16="http://schemas.microsoft.com/office/drawing/2014/main" id="{91A93CFB-0AC6-1F28-F83C-26ED76AAA43F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0" y="26988"/>
            <a:ext cx="9144000" cy="109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pt-BR" altLang="pt-BR" sz="4000" b="1">
                <a:solidFill>
                  <a:srgbClr val="FFFFFF"/>
                </a:solidFill>
              </a:rPr>
              <a:t>ESPORTES </a:t>
            </a:r>
            <a:br>
              <a:rPr lang="pt-BR" altLang="pt-BR" sz="4000" b="1">
                <a:solidFill>
                  <a:srgbClr val="FFFFFF"/>
                </a:solidFill>
              </a:rPr>
            </a:br>
            <a:r>
              <a:rPr lang="pt-BR" altLang="pt-BR" sz="2800" b="1">
                <a:solidFill>
                  <a:srgbClr val="FFFFFF"/>
                </a:solidFill>
              </a:rPr>
              <a:t>PROGRAMAS</a:t>
            </a:r>
            <a:endParaRPr lang="pt-BR" altLang="pt-BR"/>
          </a:p>
        </p:txBody>
      </p:sp>
      <p:pic>
        <p:nvPicPr>
          <p:cNvPr id="12322" name="Picture 2">
            <a:extLst>
              <a:ext uri="{FF2B5EF4-FFF2-40B4-BE49-F238E27FC236}">
                <a16:creationId xmlns:a16="http://schemas.microsoft.com/office/drawing/2014/main" id="{894B5AA1-6BCB-2915-FC3B-532F78766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3188"/>
            <a:ext cx="22860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1">
            <a:extLst>
              <a:ext uri="{FF2B5EF4-FFF2-40B4-BE49-F238E27FC236}">
                <a16:creationId xmlns:a16="http://schemas.microsoft.com/office/drawing/2014/main" id="{302CF5D5-5583-0598-E079-C5897AF66B7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 bwMode="auto">
          <a:xfrm>
            <a:off x="0" y="44450"/>
            <a:ext cx="9144000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pt-BR" altLang="pt-BR" sz="4000" b="1">
                <a:solidFill>
                  <a:schemeClr val="bg1"/>
                </a:solidFill>
              </a:rPr>
              <a:t>ESPORTES</a:t>
            </a:r>
            <a:br>
              <a:rPr lang="pt-BR" altLang="pt-BR" sz="2800" b="1">
                <a:solidFill>
                  <a:schemeClr val="bg1"/>
                </a:solidFill>
              </a:rPr>
            </a:br>
            <a:r>
              <a:rPr lang="pt-BR" altLang="pt-BR" sz="2800" b="1">
                <a:solidFill>
                  <a:schemeClr val="bg1"/>
                </a:solidFill>
              </a:rPr>
              <a:t>PROGRAMAS E AÇÕES</a:t>
            </a: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0224BE72-B193-67B2-1626-6A53858DA6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950121"/>
              </p:ext>
            </p:extLst>
          </p:nvPr>
        </p:nvGraphicFramePr>
        <p:xfrm>
          <a:off x="0" y="1341438"/>
          <a:ext cx="9144000" cy="4799012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2579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4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157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PROGRAMAS</a:t>
                      </a:r>
                    </a:p>
                  </a:txBody>
                  <a:tcPr marL="91448" marR="91448" marT="45706" marB="4570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/>
                        <a:t>AÇÕES</a:t>
                      </a:r>
                    </a:p>
                  </a:txBody>
                  <a:tcPr marL="91448" marR="91448" marT="45706" marB="45706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6916">
                <a:tc rowSpan="3"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0642– RIO, ESPORTE E MOVIMENTO</a:t>
                      </a:r>
                    </a:p>
                  </a:txBody>
                  <a:tcPr marL="91448" marR="91448" marT="45706" marB="45706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2068 – PROMOÇÃO DE ATIVIDADES ESPORTIVAS E RECREATIVAS PARA PREVENÇÃO DAS VULNERABILIDADES SOCIAIS – </a:t>
                      </a:r>
                      <a:r>
                        <a:rPr lang="pt-BR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VILAS OLÍMPICAS</a:t>
                      </a:r>
                    </a:p>
                  </a:txBody>
                  <a:tcPr marL="91448" marR="91448" marT="45706" marB="45706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5770">
                <a:tc vMerge="1">
                  <a:txBody>
                    <a:bodyPr/>
                    <a:lstStyle/>
                    <a:p>
                      <a:endParaRPr lang="pt-B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2238 – MANUTENÇÃO DO </a:t>
                      </a:r>
                      <a:r>
                        <a:rPr lang="pt-BR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PROJETO RIO EM FORMA</a:t>
                      </a:r>
                    </a:p>
                  </a:txBody>
                  <a:tcPr marL="91448" marR="91448" marT="45706" marB="45706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7169">
                <a:tc vMerge="1">
                  <a:txBody>
                    <a:bodyPr/>
                    <a:lstStyle/>
                    <a:p>
                      <a:endParaRPr lang="pt-B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defRPr/>
                      </a:pPr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91448" marR="91448" marT="45706" marB="45706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330" name="Picture 2">
            <a:extLst>
              <a:ext uri="{FF2B5EF4-FFF2-40B4-BE49-F238E27FC236}">
                <a16:creationId xmlns:a16="http://schemas.microsoft.com/office/drawing/2014/main" id="{5732F270-2050-C008-BBFB-018EB5075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3188"/>
            <a:ext cx="22860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ítulo 1">
            <a:extLst>
              <a:ext uri="{FF2B5EF4-FFF2-40B4-BE49-F238E27FC236}">
                <a16:creationId xmlns:a16="http://schemas.microsoft.com/office/drawing/2014/main" id="{650A8A9B-FD3B-9BFD-8F25-10DA9C50D45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 bwMode="auto">
          <a:xfrm>
            <a:off x="1692275" y="260350"/>
            <a:ext cx="7434263" cy="8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pt-BR" altLang="pt-BR" sz="4000" b="1">
                <a:solidFill>
                  <a:schemeClr val="bg1"/>
                </a:solidFill>
              </a:rPr>
              <a:t>ESPORTES</a:t>
            </a:r>
            <a:br>
              <a:rPr lang="pt-BR" altLang="pt-BR" sz="2800" b="1">
                <a:solidFill>
                  <a:schemeClr val="bg1"/>
                </a:solidFill>
              </a:rPr>
            </a:br>
            <a:r>
              <a:rPr lang="pt-BR" altLang="pt-BR" sz="2400" b="1">
                <a:solidFill>
                  <a:schemeClr val="bg1"/>
                </a:solidFill>
              </a:rPr>
              <a:t>Programa 0642 – RIO, ESPORTE E MOVIMENTO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5D60BAA-5575-A585-48AA-CF84505810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414857"/>
              </p:ext>
            </p:extLst>
          </p:nvPr>
        </p:nvGraphicFramePr>
        <p:xfrm>
          <a:off x="0" y="1484313"/>
          <a:ext cx="9131300" cy="4917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6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61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61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3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3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4835">
                <a:tc rowSpan="2"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Calibri" pitchFamily="34" charset="0"/>
                        </a:rPr>
                        <a:t>CÓDIGO E DESCRIÇÃO DA</a:t>
                      </a:r>
                      <a:r>
                        <a:rPr lang="pt-BR" sz="1400" baseline="0" dirty="0">
                          <a:latin typeface="Calibri" pitchFamily="34" charset="0"/>
                        </a:rPr>
                        <a:t> </a:t>
                      </a:r>
                      <a:r>
                        <a:rPr lang="pt-BR" sz="1400" dirty="0">
                          <a:latin typeface="Calibri" pitchFamily="34" charset="0"/>
                        </a:rPr>
                        <a:t>AÇÃO</a:t>
                      </a:r>
                      <a:endParaRPr lang="pt-BR" sz="14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3" marR="91443" marT="45732" marB="45732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Calibri" pitchFamily="34" charset="0"/>
                        </a:rPr>
                        <a:t>CÓDIGO E DESCRIÇÃO DO PRODUTO</a:t>
                      </a:r>
                      <a:endParaRPr lang="pt-BR" sz="14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3" marR="91443" marT="45732" marB="457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Calibri" pitchFamily="34" charset="0"/>
                        </a:rPr>
                        <a:t>UNIDADE DE MEDIDA</a:t>
                      </a:r>
                      <a:endParaRPr lang="pt-BR" sz="1400" b="1" dirty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91443" marR="91443" marT="45732" marB="457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VALOR FINANCEIRO EXECUTADO NA</a:t>
                      </a:r>
                      <a:r>
                        <a:rPr lang="pt-BR" sz="1400" b="1" baseline="0" dirty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 META</a:t>
                      </a: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 EM 2024</a:t>
                      </a:r>
                    </a:p>
                  </a:txBody>
                  <a:tcPr marL="91443" marR="91443" marT="45732" marB="457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META FÍSICA</a:t>
                      </a:r>
                    </a:p>
                  </a:txBody>
                  <a:tcPr marL="91443" marR="91443" marT="45732" marB="457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3489">
                <a:tc vMerge="1">
                  <a:txBody>
                    <a:bodyPr/>
                    <a:lstStyle/>
                    <a:p>
                      <a:pPr algn="ctr"/>
                      <a:endParaRPr lang="pt-BR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t-BR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 vMerge="1">
                  <a:txBody>
                    <a:bodyPr/>
                    <a:lstStyle/>
                    <a:p>
                      <a:pPr algn="ctr"/>
                      <a:endParaRPr lang="pt-BR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6" marR="91436" marT="45721" marB="45721" anchor="ctr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EXECUÇÃO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2024</a:t>
                      </a:r>
                    </a:p>
                  </a:txBody>
                  <a:tcPr marL="91443" marR="91443" marT="45732" marB="457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PREVISÃO PLOA 2025</a:t>
                      </a:r>
                    </a:p>
                  </a:txBody>
                  <a:tcPr marL="91443" marR="91443" marT="45732" marB="45732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6828"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2068 – PROMOÇAO DE ATIVIDADES ESPORTIVAS E RECREATIVAS PARA PREVENÇÃO DAS VULNERABILIDADES SOCIAIS – </a:t>
                      </a:r>
                      <a:r>
                        <a:rPr lang="pt-BR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VILAS OLÍMPICAS</a:t>
                      </a:r>
                      <a:endParaRPr lang="pt-BR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4343 – PESSOA ATENDIDA NAS ATIVIDADES DAS VILAS OLÍMPICAS</a:t>
                      </a:r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UNIDADE</a:t>
                      </a:r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20.233.428,32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50.866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60.000</a:t>
                      </a:r>
                    </a:p>
                  </a:txBody>
                  <a:tcPr marL="91443" marR="91443" marT="45732" marB="45732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4019"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200" dirty="0">
                          <a:solidFill>
                            <a:schemeClr val="tx1"/>
                          </a:solidFill>
                        </a:rPr>
                        <a:t>2238</a:t>
                      </a: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–  MANUTENÇÃO DO PROJETO RIO EM FORMA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4772 – PESSOA ATENDIDA NO RIO EM FORMA</a:t>
                      </a:r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UNIDADE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105.773.034,55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79.376</a:t>
                      </a: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20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80.000</a:t>
                      </a:r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43" marR="91443" marT="45732" marB="45732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0942"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52" marR="91452" marT="45714" marB="45714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43" marR="91443" marT="45732" marB="45732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5408" name="Picture 2">
            <a:extLst>
              <a:ext uri="{FF2B5EF4-FFF2-40B4-BE49-F238E27FC236}">
                <a16:creationId xmlns:a16="http://schemas.microsoft.com/office/drawing/2014/main" id="{BAD0D172-D47D-C208-2499-5125A1F1F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201613"/>
            <a:ext cx="22860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D35CF5E7-EEE9-8ED3-2BBF-BCAFDAA07A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133430"/>
              </p:ext>
            </p:extLst>
          </p:nvPr>
        </p:nvGraphicFramePr>
        <p:xfrm>
          <a:off x="0" y="1557338"/>
          <a:ext cx="9145588" cy="2894012"/>
        </p:xfrm>
        <a:graphic>
          <a:graphicData uri="http://schemas.openxmlformats.org/drawingml/2006/table">
            <a:tbl>
              <a:tblPr/>
              <a:tblGrid>
                <a:gridCol w="5162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3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78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Ação</a:t>
                      </a: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64" marR="91464" marT="45748" marB="45748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Valor PLOA 2025</a:t>
                      </a:r>
                    </a:p>
                  </a:txBody>
                  <a:tcPr marL="91464" marR="91464" marT="45748" marB="45748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4487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497D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2068 – PROMOÇAO DE ATIVIDADES ESPORTIVAS E RECREATIVAS PARA PREVENÇÃO DAS VULNERABILIDADES SOCIAIS – </a:t>
                      </a:r>
                      <a:r>
                        <a:rPr kumimoji="0" lang="pt-B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497D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VILAS OLÍMPICAS</a:t>
                      </a:r>
                      <a:endParaRPr kumimoji="0" lang="pt-B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F497D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91464" marR="91464" marT="45748" marB="45748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497D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12.775.649,00</a:t>
                      </a:r>
                    </a:p>
                  </a:txBody>
                  <a:tcPr marL="91464" marR="91464" marT="45748" marB="45748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828"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200" dirty="0">
                          <a:solidFill>
                            <a:schemeClr val="tx1"/>
                          </a:solidFill>
                        </a:rPr>
                        <a:t>2238</a:t>
                      </a: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–  MANUTENÇÃO DO </a:t>
                      </a:r>
                      <a:r>
                        <a:rPr lang="pt-BR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PROJETO RIO EM FORMA</a:t>
                      </a:r>
                    </a:p>
                  </a:txBody>
                  <a:tcPr marL="91464" marR="91464" marT="45748" marB="45748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1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49.561.035,00</a:t>
                      </a:r>
                    </a:p>
                  </a:txBody>
                  <a:tcPr marL="91464" marR="91464" marT="45748" marB="45748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8803"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5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pt-BR" sz="12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2237 – FORNECIMENTO DE BOLSA ATLETA DO AMANHÃ</a:t>
                      </a:r>
                      <a:endParaRPr lang="pt-BR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91464" marR="91464" marT="45748" marB="45748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1.550.000,00</a:t>
                      </a:r>
                    </a:p>
                  </a:txBody>
                  <a:tcPr marL="91464" marR="91464" marT="45748" marB="45748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A0F54BC4-7F7F-918E-AD70-985B04D81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5370969"/>
              </p:ext>
            </p:extLst>
          </p:nvPr>
        </p:nvGraphicFramePr>
        <p:xfrm>
          <a:off x="1360488" y="5016500"/>
          <a:ext cx="7791450" cy="569913"/>
        </p:xfrm>
        <a:graphic>
          <a:graphicData uri="http://schemas.openxmlformats.org/drawingml/2006/table">
            <a:tbl>
              <a:tblPr/>
              <a:tblGrid>
                <a:gridCol w="3804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6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9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Total Programa 0642</a:t>
                      </a:r>
                    </a:p>
                  </a:txBody>
                  <a:tcPr marL="86178" marR="86178" marT="43092" marB="43092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5">
                            <a:lumMod val="50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63.886.684,0</a:t>
                      </a:r>
                      <a:r>
                        <a:rPr kumimoji="0" lang="pt-B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6178" marR="86178" marT="43092" marB="43092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B901A1E3-2071-64EB-AFFC-A8A0408080E6}"/>
              </a:ext>
            </a:extLst>
          </p:cNvPr>
          <p:cNvSpPr txBox="1"/>
          <p:nvPr/>
        </p:nvSpPr>
        <p:spPr>
          <a:xfrm>
            <a:off x="1676400" y="0"/>
            <a:ext cx="7169150" cy="892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altLang="pt-BR" sz="2800" b="1" dirty="0">
                <a:solidFill>
                  <a:schemeClr val="bg1"/>
                </a:solidFill>
                <a:latin typeface="+mj-lt"/>
              </a:rPr>
              <a:t>ESPORTES</a:t>
            </a:r>
          </a:p>
          <a:p>
            <a:pPr algn="ctr">
              <a:defRPr/>
            </a:pPr>
            <a:r>
              <a:rPr lang="pt-BR" altLang="pt-BR" sz="2400" b="1" dirty="0">
                <a:solidFill>
                  <a:schemeClr val="bg1"/>
                </a:solidFill>
                <a:latin typeface="+mj-lt"/>
              </a:rPr>
              <a:t>               Programa 0642 – RIO, ESPORTE E MOVIMENTO                  </a:t>
            </a:r>
            <a:endParaRPr lang="pt-BR" sz="2400" dirty="0">
              <a:latin typeface="+mj-lt"/>
            </a:endParaRPr>
          </a:p>
        </p:txBody>
      </p:sp>
      <p:pic>
        <p:nvPicPr>
          <p:cNvPr id="16413" name="Picture 2">
            <a:extLst>
              <a:ext uri="{FF2B5EF4-FFF2-40B4-BE49-F238E27FC236}">
                <a16:creationId xmlns:a16="http://schemas.microsoft.com/office/drawing/2014/main" id="{253269F9-FADF-27CA-8ACF-8D5075AAE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3188"/>
            <a:ext cx="22860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aixaDeTexto 3">
            <a:extLst>
              <a:ext uri="{FF2B5EF4-FFF2-40B4-BE49-F238E27FC236}">
                <a16:creationId xmlns:a16="http://schemas.microsoft.com/office/drawing/2014/main" id="{A3907206-05AF-44FE-E82E-FCBB5B03B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7900" y="404813"/>
            <a:ext cx="4648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b="1">
                <a:solidFill>
                  <a:schemeClr val="bg1"/>
                </a:solidFill>
                <a:cs typeface="Arial" panose="020B0604020202020204" pitchFamily="34" charset="0"/>
              </a:rPr>
              <a:t>                      PREVISÃO DO ÓRGÃO</a:t>
            </a:r>
            <a:endParaRPr lang="pt-BR" altLang="pt-BR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19B12A59-32F5-8235-2EE3-0519137721B2}"/>
              </a:ext>
            </a:extLst>
          </p:cNvPr>
          <p:cNvGraphicFramePr>
            <a:graphicFrameLocks noGrp="1"/>
          </p:cNvGraphicFramePr>
          <p:nvPr/>
        </p:nvGraphicFramePr>
        <p:xfrm>
          <a:off x="0" y="2276475"/>
          <a:ext cx="9144000" cy="1455739"/>
        </p:xfrm>
        <a:graphic>
          <a:graphicData uri="http://schemas.openxmlformats.org/drawingml/2006/table">
            <a:tbl>
              <a:tblPr/>
              <a:tblGrid>
                <a:gridCol w="1051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4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5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07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50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04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195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435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6833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Órgão</a:t>
                      </a:r>
                    </a:p>
                  </a:txBody>
                  <a:tcPr marL="91455" marR="91455" marT="45726" marB="45726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bg1"/>
                          </a:solidFill>
                        </a:rPr>
                        <a:t>LOA 2024</a:t>
                      </a:r>
                    </a:p>
                  </a:txBody>
                  <a:tcPr marL="91455" marR="91455" marT="45726" marB="45726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4F81BD"/>
                        </a:gs>
                        <a:gs pos="100000">
                          <a:srgbClr val="376091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7" marR="91447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4F81BD"/>
                        </a:gs>
                        <a:gs pos="100000">
                          <a:srgbClr val="376091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7" marR="91447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4F81BD"/>
                        </a:gs>
                        <a:gs pos="100000">
                          <a:srgbClr val="376091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7" marR="91447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4F81BD"/>
                        </a:gs>
                        <a:gs pos="100000">
                          <a:srgbClr val="376091"/>
                        </a:gs>
                      </a:gsLst>
                      <a:lin ang="5400000" scaled="1"/>
                    </a:gra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bg1"/>
                          </a:solidFill>
                        </a:rPr>
                        <a:t>PLOA2025</a:t>
                      </a:r>
                    </a:p>
                  </a:txBody>
                  <a:tcPr marL="91455" marR="91455" marT="45726" marB="45726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4F81BD"/>
                        </a:gs>
                        <a:gs pos="100000">
                          <a:srgbClr val="376091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7" marR="91447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4F81BD"/>
                        </a:gs>
                        <a:gs pos="100000">
                          <a:srgbClr val="376091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3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7" marR="91447" marT="45708" marB="45708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4F81BD"/>
                        </a:gs>
                        <a:gs pos="100000">
                          <a:srgbClr val="376091"/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Total</a:t>
                      </a:r>
                    </a:p>
                  </a:txBody>
                  <a:tcPr marL="91455" marR="91455" marT="45726" marB="45726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bg1"/>
                          </a:solidFill>
                        </a:rPr>
                        <a:t>Grupos de Despesa</a:t>
                      </a:r>
                    </a:p>
                  </a:txBody>
                  <a:tcPr marL="91455" marR="91455" marT="45726" marB="45726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7" marR="91447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4F81BD"/>
                        </a:gs>
                        <a:gs pos="100000">
                          <a:srgbClr val="376091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7" marR="91447" marT="45708" marB="4570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4F81BD"/>
                        </a:gs>
                        <a:gs pos="100000">
                          <a:srgbClr val="376091"/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Total</a:t>
                      </a:r>
                    </a:p>
                  </a:txBody>
                  <a:tcPr marL="91455" marR="91455" marT="45726" marB="45726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bg1"/>
                          </a:solidFill>
                        </a:rPr>
                        <a:t>Grupos de Despesa</a:t>
                      </a:r>
                    </a:p>
                  </a:txBody>
                  <a:tcPr marL="91455" marR="91455" marT="45726" marB="45726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06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Pessoal e Encargos Sociais</a:t>
                      </a:r>
                      <a:endParaRPr lang="pt-BR" sz="1800" dirty="0"/>
                    </a:p>
                  </a:txBody>
                  <a:tcPr marL="91455" marR="91455" marT="45726" marB="45726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Outras Despesas Correntes</a:t>
                      </a:r>
                      <a:endParaRPr lang="pt-BR" sz="1800" dirty="0"/>
                    </a:p>
                  </a:txBody>
                  <a:tcPr marL="91455" marR="91455" marT="45726" marB="45726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pt-B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Investimentos</a:t>
                      </a:r>
                      <a:endParaRPr lang="pt-BR" sz="1800" dirty="0"/>
                    </a:p>
                  </a:txBody>
                  <a:tcPr marL="91455" marR="91455" marT="45726" marB="45726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Pessoal e Encargos Sociais</a:t>
                      </a:r>
                    </a:p>
                  </a:txBody>
                  <a:tcPr marL="91455" marR="91455" marT="45726" marB="45726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Outras Despesas Correntes</a:t>
                      </a:r>
                    </a:p>
                  </a:txBody>
                  <a:tcPr marL="91455" marR="91455" marT="45726" marB="45726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Investimentos</a:t>
                      </a:r>
                    </a:p>
                  </a:txBody>
                  <a:tcPr marL="91455" marR="91455" marT="45726" marB="45726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11CAA632-3DD8-5909-CF93-5E6125B6748C}"/>
              </a:ext>
            </a:extLst>
          </p:cNvPr>
          <p:cNvGraphicFramePr>
            <a:graphicFrameLocks noGrp="1"/>
          </p:cNvGraphicFramePr>
          <p:nvPr/>
        </p:nvGraphicFramePr>
        <p:xfrm>
          <a:off x="0" y="3732214"/>
          <a:ext cx="9143999" cy="652462"/>
        </p:xfrm>
        <a:graphic>
          <a:graphicData uri="http://schemas.openxmlformats.org/drawingml/2006/table">
            <a:tbl>
              <a:tblPr/>
              <a:tblGrid>
                <a:gridCol w="1043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6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86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96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435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5246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ESPORTES</a:t>
                      </a:r>
                    </a:p>
                  </a:txBody>
                  <a:tcPr marL="91458" marR="91458" marT="45717" marB="45717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238.775.459,00</a:t>
                      </a:r>
                    </a:p>
                  </a:txBody>
                  <a:tcPr marL="91458" marR="91458" marT="45717" marB="45717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D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13.159.000,00</a:t>
                      </a:r>
                    </a:p>
                  </a:txBody>
                  <a:tcPr marL="91458" marR="91458" marT="45717" marB="45717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D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225.616.459,00</a:t>
                      </a:r>
                    </a:p>
                  </a:txBody>
                  <a:tcPr marL="91458" marR="91458" marT="45717" marB="45717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D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8" marR="91458" marT="45717" marB="45717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D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150.874.636,00</a:t>
                      </a:r>
                    </a:p>
                  </a:txBody>
                  <a:tcPr marL="91458" marR="91458" marT="45717" marB="45717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D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14.235.000,00</a:t>
                      </a:r>
                    </a:p>
                  </a:txBody>
                  <a:tcPr marL="91458" marR="91458" marT="45717" marB="45717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D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pt-BR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136.639.636,00</a:t>
                      </a:r>
                    </a:p>
                  </a:txBody>
                  <a:tcPr marL="91458" marR="91458" marT="45717" marB="45717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D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pt-B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58" marR="91458" marT="45717" marB="45717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ED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7462" name="Picture 2">
            <a:extLst>
              <a:ext uri="{FF2B5EF4-FFF2-40B4-BE49-F238E27FC236}">
                <a16:creationId xmlns:a16="http://schemas.microsoft.com/office/drawing/2014/main" id="{A48B4915-2796-10C3-705F-EDFD49512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1288"/>
            <a:ext cx="22860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2F067A2-761C-0107-520C-E3427C65908C}"/>
              </a:ext>
            </a:extLst>
          </p:cNvPr>
          <p:cNvGraphicFramePr>
            <a:graphicFrameLocks noGrp="1"/>
          </p:cNvGraphicFramePr>
          <p:nvPr/>
        </p:nvGraphicFramePr>
        <p:xfrm>
          <a:off x="0" y="1989138"/>
          <a:ext cx="9144000" cy="3097213"/>
        </p:xfrm>
        <a:graphic>
          <a:graphicData uri="http://schemas.openxmlformats.org/drawingml/2006/table">
            <a:tbl>
              <a:tblPr/>
              <a:tblGrid>
                <a:gridCol w="2623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92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9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9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45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95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45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40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6458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Ação</a:t>
                      </a: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 gridSpan="7">
                  <a:txBody>
                    <a:bodyPr/>
                    <a:lstStyle/>
                    <a:p>
                      <a:endParaRPr lang="pt-BR" sz="1800"/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accent1"/>
                        </a:gs>
                        <a:gs pos="100000">
                          <a:schemeClr val="tx2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accent1"/>
                        </a:gs>
                        <a:gs pos="100000">
                          <a:schemeClr val="tx2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accent1"/>
                        </a:gs>
                        <a:gs pos="100000">
                          <a:schemeClr val="tx2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8" marR="91448" marT="45710" marB="4571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accent1"/>
                        </a:gs>
                        <a:gs pos="100000">
                          <a:schemeClr val="tx2"/>
                        </a:gs>
                      </a:gsLst>
                      <a:lin ang="5400000" scaled="1"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Valor</a:t>
                      </a: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Produto</a:t>
                      </a: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Unidade de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Medida</a:t>
                      </a:r>
                      <a:endParaRPr kumimoji="0" lang="pt-B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Meta  Física</a:t>
                      </a:r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8" marR="91448" marT="45712" marB="45712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accent1"/>
                        </a:gs>
                        <a:gs pos="100000">
                          <a:schemeClr val="tx2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8" marR="91448" marT="45712" marB="45712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accent1"/>
                        </a:gs>
                        <a:gs pos="100000">
                          <a:schemeClr val="tx2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1448" marR="91448" marT="45712" marB="45712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accent1"/>
                        </a:gs>
                        <a:gs pos="100000">
                          <a:schemeClr val="tx2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56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2022</a:t>
                      </a:r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2023</a:t>
                      </a:r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2024</a:t>
                      </a:r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2025</a:t>
                      </a:r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08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2117 - PROMOCAO DE ATIVIDADE FISICA PARA ALUNOS MATRICULADOS NO ENSINO FUNDAMENTAL DA REDE MUNICIPAL 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ENSINO DO RIO DE JANEIRO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Objetivo Específico: Evitar a obesidade</a:t>
                      </a:r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 63.953.663,00  </a:t>
                      </a:r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4361 ALUNO ATENDIDO - ATIVIDADES ESPORTIVAS</a:t>
                      </a:r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UNIDADE</a:t>
                      </a:r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16.200</a:t>
                      </a:r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15.000</a:t>
                      </a:r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15.000</a:t>
                      </a:r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15.000</a:t>
                      </a:r>
                    </a:p>
                  </a:txBody>
                  <a:tcPr marL="91448" marR="91448" marT="45761" marB="45761" anchor="ctr" horzOverflow="overflow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474" name="CaixaDeTexto 7">
            <a:extLst>
              <a:ext uri="{FF2B5EF4-FFF2-40B4-BE49-F238E27FC236}">
                <a16:creationId xmlns:a16="http://schemas.microsoft.com/office/drawing/2014/main" id="{C94FC293-3A22-706D-8DD0-BF7862642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331788"/>
            <a:ext cx="46370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b="1">
                <a:solidFill>
                  <a:schemeClr val="bg1"/>
                </a:solidFill>
                <a:cs typeface="Arial" panose="020B0604020202020204" pitchFamily="34" charset="0"/>
              </a:rPr>
              <a:t>PROGRAMA 0316 - MELHORIA DA QUALIDADE DA EDUCACAO CARIOCA</a:t>
            </a:r>
            <a:endParaRPr lang="pt-BR" altLang="pt-BR"/>
          </a:p>
        </p:txBody>
      </p:sp>
      <p:pic>
        <p:nvPicPr>
          <p:cNvPr id="18475" name="Picture 2">
            <a:extLst>
              <a:ext uri="{FF2B5EF4-FFF2-40B4-BE49-F238E27FC236}">
                <a16:creationId xmlns:a16="http://schemas.microsoft.com/office/drawing/2014/main" id="{9CE86CB7-E32B-57A5-7E1B-525BDDC08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3188"/>
            <a:ext cx="22860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EFBA689-72A0-54C9-CEF1-81614AD39BC3}"/>
              </a:ext>
            </a:extLst>
          </p:cNvPr>
          <p:cNvSpPr txBox="1"/>
          <p:nvPr/>
        </p:nvSpPr>
        <p:spPr>
          <a:xfrm>
            <a:off x="3419475" y="3284538"/>
            <a:ext cx="43497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4000" b="1" dirty="0">
                <a:solidFill>
                  <a:srgbClr val="25406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Obrigado.</a:t>
            </a:r>
            <a:endParaRPr lang="pt-BR" sz="4000" dirty="0">
              <a:latin typeface="+mj-lt"/>
            </a:endParaRPr>
          </a:p>
        </p:txBody>
      </p:sp>
      <p:pic>
        <p:nvPicPr>
          <p:cNvPr id="19459" name="Picture 2">
            <a:extLst>
              <a:ext uri="{FF2B5EF4-FFF2-40B4-BE49-F238E27FC236}">
                <a16:creationId xmlns:a16="http://schemas.microsoft.com/office/drawing/2014/main" id="{ED9EA60D-DB62-0769-2874-E3A6E9D96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3188"/>
            <a:ext cx="2286000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2vnAyE17Uu5F6NtV09v_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XV7g7kyjkyoSUHTnUEoI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2LCc5lqgEiZTvtNJaRV6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.HPU1By4U6A8SlEwVv.E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_qGWvF7XkqbGPU40KFMs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VvEihs6j0eMRRH0V6Bj3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4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2733</TotalTime>
  <Words>513</Words>
  <Application>Microsoft Office PowerPoint</Application>
  <PresentationFormat>Apresentação na tela (4:3)</PresentationFormat>
  <Paragraphs>128</Paragraphs>
  <Slides>15</Slides>
  <Notes>4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4" baseType="lpstr">
      <vt:lpstr>Antic</vt:lpstr>
      <vt:lpstr>Arial</vt:lpstr>
      <vt:lpstr>Calibri</vt:lpstr>
      <vt:lpstr>Cera Basic</vt:lpstr>
      <vt:lpstr>Poppins</vt:lpstr>
      <vt:lpstr>Poppins Black</vt:lpstr>
      <vt:lpstr>4_Tema do Office</vt:lpstr>
      <vt:lpstr>1_Personalizar design</vt:lpstr>
      <vt:lpstr>think-cell Slide</vt:lpstr>
      <vt:lpstr>SECRETARIA MUNICIPAL DE ESPORTES </vt:lpstr>
      <vt:lpstr>               </vt:lpstr>
      <vt:lpstr>Apresentação do PowerPoint</vt:lpstr>
      <vt:lpstr>Apresentação do PowerPoint</vt:lpstr>
      <vt:lpstr>Apresentação do PowerPoint</vt:lpstr>
      <vt:lpstr>TEMAS TRANSVERSAIS - SMEL</vt:lpstr>
      <vt:lpstr>FINALIDADE</vt:lpstr>
      <vt:lpstr>ESPORTES</vt:lpstr>
      <vt:lpstr>ESPORTES  PROGRAMAS</vt:lpstr>
      <vt:lpstr>ESPORTES PROGRAMAS E AÇÕES</vt:lpstr>
      <vt:lpstr>ESPORTES Programa 0642 – RIO, ESPORTE E MOVIMENTO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PCRJ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Andrea Ferreira de Araújo</dc:creator>
  <cp:lastModifiedBy>Guilherme Mendonça Goes</cp:lastModifiedBy>
  <cp:revision>269</cp:revision>
  <cp:lastPrinted>2024-10-29T20:22:04Z</cp:lastPrinted>
  <dcterms:created xsi:type="dcterms:W3CDTF">2010-10-07T19:30:30Z</dcterms:created>
  <dcterms:modified xsi:type="dcterms:W3CDTF">2024-10-30T12:36:55Z</dcterms:modified>
</cp:coreProperties>
</file>