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14" r:id="rId2"/>
    <p:sldId id="319" r:id="rId3"/>
    <p:sldId id="279" r:id="rId4"/>
    <p:sldId id="327" r:id="rId5"/>
    <p:sldId id="282" r:id="rId6"/>
    <p:sldId id="316" r:id="rId7"/>
    <p:sldId id="317" r:id="rId8"/>
    <p:sldId id="322" r:id="rId9"/>
    <p:sldId id="323" r:id="rId10"/>
    <p:sldId id="325" r:id="rId11"/>
    <p:sldId id="328" r:id="rId12"/>
  </p:sldIdLst>
  <p:sldSz cx="9144000" cy="6858000" type="screen4x3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126F2E-A287-4157-9510-1B7AC70E3938}" v="87" dt="2020-07-13T15:53:52.1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68" autoAdjust="0"/>
    <p:restoredTop sz="94660"/>
  </p:normalViewPr>
  <p:slideViewPr>
    <p:cSldViewPr>
      <p:cViewPr varScale="1">
        <p:scale>
          <a:sx n="115" d="100"/>
          <a:sy n="115" d="100"/>
        </p:scale>
        <p:origin x="136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uel Abraham Nápoles Tibeau" userId="99f398d6bed19b1c" providerId="LiveId" clId="{A4126F2E-A287-4157-9510-1B7AC70E3938}"/>
    <pc:docChg chg="modSld">
      <pc:chgData name="Manuel Abraham Nápoles Tibeau" userId="99f398d6bed19b1c" providerId="LiveId" clId="{A4126F2E-A287-4157-9510-1B7AC70E3938}" dt="2020-07-13T15:53:52.115" v="136" actId="1038"/>
      <pc:docMkLst>
        <pc:docMk/>
      </pc:docMkLst>
      <pc:sldChg chg="delSp modSp mod">
        <pc:chgData name="Manuel Abraham Nápoles Tibeau" userId="99f398d6bed19b1c" providerId="LiveId" clId="{A4126F2E-A287-4157-9510-1B7AC70E3938}" dt="2020-07-13T15:16:31.394" v="12" actId="1038"/>
        <pc:sldMkLst>
          <pc:docMk/>
          <pc:sldMk cId="1697162182" sldId="259"/>
        </pc:sldMkLst>
        <pc:picChg chg="mod">
          <ac:chgData name="Manuel Abraham Nápoles Tibeau" userId="99f398d6bed19b1c" providerId="LiveId" clId="{A4126F2E-A287-4157-9510-1B7AC70E3938}" dt="2020-07-13T15:16:31.394" v="12" actId="1038"/>
          <ac:picMkLst>
            <pc:docMk/>
            <pc:sldMk cId="1697162182" sldId="259"/>
            <ac:picMk id="2" creationId="{F8C0E571-D0B0-4DEF-841D-B55FA7F0A3BD}"/>
          </ac:picMkLst>
        </pc:picChg>
        <pc:picChg chg="del">
          <ac:chgData name="Manuel Abraham Nápoles Tibeau" userId="99f398d6bed19b1c" providerId="LiveId" clId="{A4126F2E-A287-4157-9510-1B7AC70E3938}" dt="2020-07-13T15:16:18.187" v="0" actId="478"/>
          <ac:picMkLst>
            <pc:docMk/>
            <pc:sldMk cId="1697162182" sldId="259"/>
            <ac:picMk id="1026" creationId="{00000000-0000-0000-0000-000000000000}"/>
          </ac:picMkLst>
        </pc:picChg>
      </pc:sldChg>
      <pc:sldChg chg="modSp">
        <pc:chgData name="Manuel Abraham Nápoles Tibeau" userId="99f398d6bed19b1c" providerId="LiveId" clId="{A4126F2E-A287-4157-9510-1B7AC70E3938}" dt="2020-07-13T15:17:03.732" v="18" actId="14100"/>
        <pc:sldMkLst>
          <pc:docMk/>
          <pc:sldMk cId="1671287084" sldId="261"/>
        </pc:sldMkLst>
        <pc:picChg chg="mod">
          <ac:chgData name="Manuel Abraham Nápoles Tibeau" userId="99f398d6bed19b1c" providerId="LiveId" clId="{A4126F2E-A287-4157-9510-1B7AC70E3938}" dt="2020-07-13T15:17:03.732" v="18" actId="14100"/>
          <ac:picMkLst>
            <pc:docMk/>
            <pc:sldMk cId="1671287084" sldId="261"/>
            <ac:picMk id="2051" creationId="{00000000-0000-0000-0000-000000000000}"/>
          </ac:picMkLst>
        </pc:picChg>
      </pc:sldChg>
      <pc:sldChg chg="modSp">
        <pc:chgData name="Manuel Abraham Nápoles Tibeau" userId="99f398d6bed19b1c" providerId="LiveId" clId="{A4126F2E-A287-4157-9510-1B7AC70E3938}" dt="2020-07-13T15:28:10.812" v="50" actId="1035"/>
        <pc:sldMkLst>
          <pc:docMk/>
          <pc:sldMk cId="1977733663" sldId="263"/>
        </pc:sldMkLst>
        <pc:picChg chg="mod">
          <ac:chgData name="Manuel Abraham Nápoles Tibeau" userId="99f398d6bed19b1c" providerId="LiveId" clId="{A4126F2E-A287-4157-9510-1B7AC70E3938}" dt="2020-07-13T15:28:10.812" v="50" actId="1035"/>
          <ac:picMkLst>
            <pc:docMk/>
            <pc:sldMk cId="1977733663" sldId="263"/>
            <ac:picMk id="3075" creationId="{00000000-0000-0000-0000-000000000000}"/>
          </ac:picMkLst>
        </pc:picChg>
      </pc:sldChg>
      <pc:sldChg chg="modSp">
        <pc:chgData name="Manuel Abraham Nápoles Tibeau" userId="99f398d6bed19b1c" providerId="LiveId" clId="{A4126F2E-A287-4157-9510-1B7AC70E3938}" dt="2020-07-13T15:22:42.497" v="20" actId="14100"/>
        <pc:sldMkLst>
          <pc:docMk/>
          <pc:sldMk cId="4133261534" sldId="282"/>
        </pc:sldMkLst>
        <pc:picChg chg="mod">
          <ac:chgData name="Manuel Abraham Nápoles Tibeau" userId="99f398d6bed19b1c" providerId="LiveId" clId="{A4126F2E-A287-4157-9510-1B7AC70E3938}" dt="2020-07-13T15:22:42.497" v="20" actId="14100"/>
          <ac:picMkLst>
            <pc:docMk/>
            <pc:sldMk cId="4133261534" sldId="282"/>
            <ac:picMk id="7170" creationId="{00000000-0000-0000-0000-000000000000}"/>
          </ac:picMkLst>
        </pc:picChg>
      </pc:sldChg>
      <pc:sldChg chg="modSp">
        <pc:chgData name="Manuel Abraham Nápoles Tibeau" userId="99f398d6bed19b1c" providerId="LiveId" clId="{A4126F2E-A287-4157-9510-1B7AC70E3938}" dt="2020-07-13T15:27:11.561" v="45" actId="14100"/>
        <pc:sldMkLst>
          <pc:docMk/>
          <pc:sldMk cId="1889162191" sldId="285"/>
        </pc:sldMkLst>
        <pc:picChg chg="mod">
          <ac:chgData name="Manuel Abraham Nápoles Tibeau" userId="99f398d6bed19b1c" providerId="LiveId" clId="{A4126F2E-A287-4157-9510-1B7AC70E3938}" dt="2020-07-13T15:27:11.561" v="45" actId="14100"/>
          <ac:picMkLst>
            <pc:docMk/>
            <pc:sldMk cId="1889162191" sldId="285"/>
            <ac:picMk id="11266" creationId="{00000000-0000-0000-0000-000000000000}"/>
          </ac:picMkLst>
        </pc:picChg>
      </pc:sldChg>
      <pc:sldChg chg="delSp modSp mod">
        <pc:chgData name="Manuel Abraham Nápoles Tibeau" userId="99f398d6bed19b1c" providerId="LiveId" clId="{A4126F2E-A287-4157-9510-1B7AC70E3938}" dt="2020-07-13T15:52:36.434" v="92" actId="1036"/>
        <pc:sldMkLst>
          <pc:docMk/>
          <pc:sldMk cId="2150356120" sldId="286"/>
        </pc:sldMkLst>
        <pc:picChg chg="mod">
          <ac:chgData name="Manuel Abraham Nápoles Tibeau" userId="99f398d6bed19b1c" providerId="LiveId" clId="{A4126F2E-A287-4157-9510-1B7AC70E3938}" dt="2020-07-13T15:52:36.434" v="92" actId="1036"/>
          <ac:picMkLst>
            <pc:docMk/>
            <pc:sldMk cId="2150356120" sldId="286"/>
            <ac:picMk id="2" creationId="{01C148DC-9976-4026-941A-2C1A942C6ECD}"/>
          </ac:picMkLst>
        </pc:picChg>
        <pc:picChg chg="del mod">
          <ac:chgData name="Manuel Abraham Nápoles Tibeau" userId="99f398d6bed19b1c" providerId="LiveId" clId="{A4126F2E-A287-4157-9510-1B7AC70E3938}" dt="2020-07-13T15:51:53.058" v="52" actId="478"/>
          <ac:picMkLst>
            <pc:docMk/>
            <pc:sldMk cId="2150356120" sldId="286"/>
            <ac:picMk id="6147" creationId="{00000000-0000-0000-0000-000000000000}"/>
          </ac:picMkLst>
        </pc:picChg>
      </pc:sldChg>
      <pc:sldChg chg="modSp">
        <pc:chgData name="Manuel Abraham Nápoles Tibeau" userId="99f398d6bed19b1c" providerId="LiveId" clId="{A4126F2E-A287-4157-9510-1B7AC70E3938}" dt="2020-07-13T15:53:52.115" v="136" actId="1038"/>
        <pc:sldMkLst>
          <pc:docMk/>
          <pc:sldMk cId="2310621998" sldId="291"/>
        </pc:sldMkLst>
        <pc:picChg chg="mod">
          <ac:chgData name="Manuel Abraham Nápoles Tibeau" userId="99f398d6bed19b1c" providerId="LiveId" clId="{A4126F2E-A287-4157-9510-1B7AC70E3938}" dt="2020-07-13T15:53:52.115" v="136" actId="1038"/>
          <ac:picMkLst>
            <pc:docMk/>
            <pc:sldMk cId="2310621998" sldId="291"/>
            <ac:picMk id="10242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6" tIns="45723" rIns="91446" bIns="45723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967"/>
          </a:xfrm>
          <a:prstGeom prst="rect">
            <a:avLst/>
          </a:prstGeom>
        </p:spPr>
        <p:txBody>
          <a:bodyPr vert="horz" lIns="91446" tIns="45723" rIns="91446" bIns="45723" rtlCol="0"/>
          <a:lstStyle>
            <a:lvl1pPr algn="r">
              <a:defRPr sz="1200"/>
            </a:lvl1pPr>
          </a:lstStyle>
          <a:p>
            <a:fld id="{8AA1B514-BB9A-4672-AD43-7E8F97ED9EB4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6" tIns="45723" rIns="91446" bIns="45723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9" y="9429671"/>
            <a:ext cx="2946400" cy="496966"/>
          </a:xfrm>
          <a:prstGeom prst="rect">
            <a:avLst/>
          </a:prstGeom>
        </p:spPr>
        <p:txBody>
          <a:bodyPr vert="horz" lIns="91446" tIns="45723" rIns="91446" bIns="45723" rtlCol="0" anchor="b"/>
          <a:lstStyle>
            <a:lvl1pPr algn="r">
              <a:defRPr sz="1200"/>
            </a:lvl1pPr>
          </a:lstStyle>
          <a:p>
            <a:fld id="{22F15A64-087D-44B2-A57D-339F782225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73709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5659" cy="496411"/>
          </a:xfrm>
          <a:prstGeom prst="rect">
            <a:avLst/>
          </a:prstGeom>
        </p:spPr>
        <p:txBody>
          <a:bodyPr vert="horz" lIns="91423" tIns="45711" rIns="91423" bIns="45711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7" y="3"/>
            <a:ext cx="2945659" cy="496411"/>
          </a:xfrm>
          <a:prstGeom prst="rect">
            <a:avLst/>
          </a:prstGeom>
        </p:spPr>
        <p:txBody>
          <a:bodyPr vert="horz" lIns="91423" tIns="45711" rIns="91423" bIns="45711" rtlCol="0"/>
          <a:lstStyle>
            <a:lvl1pPr algn="r">
              <a:defRPr sz="1200"/>
            </a:lvl1pPr>
          </a:lstStyle>
          <a:p>
            <a:fld id="{2EF109B5-AC43-499A-9158-13AE12551B83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1" rIns="91423" bIns="45711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911"/>
            <a:ext cx="5438140" cy="4467701"/>
          </a:xfrm>
          <a:prstGeom prst="rect">
            <a:avLst/>
          </a:prstGeom>
        </p:spPr>
        <p:txBody>
          <a:bodyPr vert="horz" lIns="91423" tIns="45711" rIns="91423" bIns="45711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4" y="9430093"/>
            <a:ext cx="2945659" cy="496411"/>
          </a:xfrm>
          <a:prstGeom prst="rect">
            <a:avLst/>
          </a:prstGeom>
        </p:spPr>
        <p:txBody>
          <a:bodyPr vert="horz" lIns="91423" tIns="45711" rIns="91423" bIns="45711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7" y="9430093"/>
            <a:ext cx="2945659" cy="496411"/>
          </a:xfrm>
          <a:prstGeom prst="rect">
            <a:avLst/>
          </a:prstGeom>
        </p:spPr>
        <p:txBody>
          <a:bodyPr vert="horz" lIns="91423" tIns="45711" rIns="91423" bIns="45711" rtlCol="0" anchor="b"/>
          <a:lstStyle>
            <a:lvl1pPr algn="r">
              <a:defRPr sz="1200"/>
            </a:lvl1pPr>
          </a:lstStyle>
          <a:p>
            <a:fld id="{87C4D709-D79A-43C8-BFBE-751C0C987D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3721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989138" y="450850"/>
            <a:ext cx="10774363" cy="80819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9250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4D709-D79A-43C8-BFBE-751C0C987DD5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3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4D709-D79A-43C8-BFBE-751C0C987DD5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7916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C07C-76B8-4C16-B22E-C64550E5D8CE}" type="datetime1">
              <a:rPr lang="pt-BR" smtClean="0"/>
              <a:t>16/11/2023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CADB-59FF-4548-87C3-634B82731C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794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FEB6-45FE-4E46-BC92-212DCA1426F9}" type="datetime1">
              <a:rPr lang="pt-BR" smtClean="0"/>
              <a:t>16/11/2023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CADB-59FF-4548-87C3-634B82731C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5836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0AAA-8D80-4B74-88FE-9D2319A31A76}" type="datetime1">
              <a:rPr lang="pt-BR" smtClean="0"/>
              <a:t>16/11/2023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CADB-59FF-4548-87C3-634B82731C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3048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76E42-06C4-4840-94DB-FB91F9CE7A0A}" type="datetime1">
              <a:rPr lang="pt-BR" smtClean="0"/>
              <a:t>16/11/2023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CADB-59FF-4548-87C3-634B82731C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72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13D3-B828-4E4F-8B83-CAC94147355B}" type="datetime1">
              <a:rPr lang="pt-BR" smtClean="0"/>
              <a:t>16/11/2023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CADB-59FF-4548-87C3-634B82731C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3506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E3DB-A789-4DC1-BFB2-1EE9A3EA0E8D}" type="datetime1">
              <a:rPr lang="pt-BR" smtClean="0"/>
              <a:t>16/11/2023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CADB-59FF-4548-87C3-634B82731C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455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248A-B772-4D8B-8EDD-C759DEF47C86}" type="datetime1">
              <a:rPr lang="pt-BR" smtClean="0"/>
              <a:t>16/11/2023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CADB-59FF-4548-87C3-634B82731C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98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BEDB-45D2-46F4-B2C3-FE74D908E61E}" type="datetime1">
              <a:rPr lang="pt-BR" smtClean="0"/>
              <a:t>16/11/2023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CADB-59FF-4548-87C3-634B82731C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88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50AF-E010-466F-9610-3F12AE92A84C}" type="datetime1">
              <a:rPr lang="pt-BR" smtClean="0"/>
              <a:t>16/11/2023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CADB-59FF-4548-87C3-634B82731C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729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10CA-BF9E-40A0-9364-92DA65EBDCA6}" type="datetime1">
              <a:rPr lang="pt-BR" smtClean="0"/>
              <a:t>16/11/2023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CADB-59FF-4548-87C3-634B82731C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8113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7142-60A2-4A26-8444-7049570D7DAC}" type="datetime1">
              <a:rPr lang="pt-BR" smtClean="0"/>
              <a:t>16/11/2023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CADB-59FF-4548-87C3-634B82731C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6068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D7118-A56D-41A4-B717-776299C7E862}" type="datetime1">
              <a:rPr lang="pt-BR" smtClean="0"/>
              <a:t>16/11/2023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6CADB-59FF-4548-87C3-634B82731C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3027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0" y="-26988"/>
            <a:ext cx="9144000" cy="3714751"/>
          </a:xfrm>
          <a:prstGeom prst="rect">
            <a:avLst/>
          </a:prstGeom>
          <a:solidFill>
            <a:srgbClr val="399AB5"/>
          </a:solidFill>
          <a:ln w="19050">
            <a:noFill/>
            <a:miter lim="800000"/>
            <a:headEnd/>
            <a:tailEnd/>
          </a:ln>
        </p:spPr>
        <p:txBody>
          <a:bodyPr lIns="42569" tIns="42569" rIns="42569" bIns="42569" anchor="ctr"/>
          <a:lstStyle/>
          <a:p>
            <a:pPr algn="ctr" eaLnBrk="0" hangingPunct="0"/>
            <a:endParaRPr lang="pt-BR" sz="22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1883" y="4207147"/>
            <a:ext cx="8964613" cy="227600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defRPr/>
            </a:pPr>
            <a:endParaRPr lang="pt-BR" sz="2800" b="1" dirty="0">
              <a:solidFill>
                <a:srgbClr val="002060"/>
              </a:solidFill>
            </a:endParaRPr>
          </a:p>
          <a:p>
            <a:pPr algn="ctr">
              <a:lnSpc>
                <a:spcPct val="110000"/>
              </a:lnSpc>
              <a:defRPr/>
            </a:pPr>
            <a:r>
              <a:rPr lang="pt-BR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PLOA 2024</a:t>
            </a:r>
          </a:p>
          <a:p>
            <a:pPr algn="ctr">
              <a:lnSpc>
                <a:spcPct val="110000"/>
              </a:lnSpc>
              <a:defRPr/>
            </a:pPr>
            <a:endParaRPr lang="pt-BR" sz="2800" b="1" dirty="0">
              <a:solidFill>
                <a:srgbClr val="002060"/>
              </a:solidFill>
            </a:endParaRPr>
          </a:p>
          <a:p>
            <a:pPr algn="ctr">
              <a:lnSpc>
                <a:spcPct val="110000"/>
              </a:lnSpc>
              <a:defRPr/>
            </a:pPr>
            <a:endParaRPr lang="pt-BR" sz="1100" b="1" dirty="0">
              <a:solidFill>
                <a:srgbClr val="002060"/>
              </a:solidFill>
            </a:endParaRPr>
          </a:p>
          <a:p>
            <a:pPr algn="ctr">
              <a:lnSpc>
                <a:spcPct val="110000"/>
              </a:lnSpc>
              <a:defRPr/>
            </a:pPr>
            <a:r>
              <a:rPr lang="pt-B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Novembro </a:t>
            </a:r>
            <a:r>
              <a:rPr lang="pt-B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B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0" y="3644900"/>
            <a:ext cx="9144000" cy="35718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</a:rPr>
              <a:t>SECRETARIA MUNICIPAL DE </a:t>
            </a:r>
            <a:r>
              <a:rPr lang="pt-BR" b="1" dirty="0" smtClean="0">
                <a:solidFill>
                  <a:schemeClr val="bg1"/>
                </a:solidFill>
              </a:rPr>
              <a:t>FAZENDA E PLANEJAMENTO</a:t>
            </a:r>
            <a:endParaRPr lang="pt-BR" b="1" dirty="0">
              <a:solidFill>
                <a:schemeClr val="bg1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574173"/>
            <a:ext cx="2880320" cy="218050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594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ChangeArrowheads="1"/>
          </p:cNvSpPr>
          <p:nvPr/>
        </p:nvSpPr>
        <p:spPr bwMode="auto">
          <a:xfrm>
            <a:off x="0" y="-27211"/>
            <a:ext cx="9144000" cy="1223963"/>
          </a:xfrm>
          <a:prstGeom prst="rect">
            <a:avLst/>
          </a:prstGeom>
          <a:solidFill>
            <a:srgbClr val="399AB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569" tIns="42569" rIns="42569" bIns="42569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t-BR" altLang="pt-BR" sz="2200">
              <a:solidFill>
                <a:srgbClr val="95B3D7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475656" y="181570"/>
            <a:ext cx="7200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>
            <a:defPPr>
              <a:defRPr lang="pt-BR"/>
            </a:defPPr>
            <a:lvl1pPr>
              <a:defRPr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 smtClean="0"/>
              <a:t>Histórico </a:t>
            </a:r>
          </a:p>
          <a:p>
            <a:r>
              <a:rPr lang="pt-BR" dirty="0" smtClean="0"/>
              <a:t>Investimento x Despesa Total</a:t>
            </a:r>
            <a:endParaRPr lang="pt-BR" dirty="0"/>
          </a:p>
        </p:txBody>
      </p:sp>
      <p:sp>
        <p:nvSpPr>
          <p:cNvPr id="4101" name="Espaço Reservado para Número de Slide 6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0872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pt-BR" altLang="pt-BR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pt-BR" altLang="pt-BR" sz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pt-BR" altLang="pt-BR" sz="10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pt-BR" altLang="pt-BR" sz="1800" dirty="0">
              <a:solidFill>
                <a:srgbClr val="002060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3391"/>
            <a:ext cx="1475656" cy="1230143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6450" y="1365250"/>
            <a:ext cx="4991100" cy="494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4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ChangeArrowheads="1"/>
          </p:cNvSpPr>
          <p:nvPr/>
        </p:nvSpPr>
        <p:spPr bwMode="auto">
          <a:xfrm>
            <a:off x="0" y="-27211"/>
            <a:ext cx="9144000" cy="1223963"/>
          </a:xfrm>
          <a:prstGeom prst="rect">
            <a:avLst/>
          </a:prstGeom>
          <a:solidFill>
            <a:srgbClr val="399AB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569" tIns="42569" rIns="42569" bIns="42569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t-BR" altLang="pt-BR" sz="2200">
              <a:solidFill>
                <a:srgbClr val="95B3D7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475656" y="181570"/>
            <a:ext cx="7200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>
            <a:defPPr>
              <a:defRPr lang="pt-BR"/>
            </a:defPPr>
            <a:lvl1pPr>
              <a:defRPr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 smtClean="0"/>
              <a:t>PLOA 2024 </a:t>
            </a:r>
          </a:p>
          <a:p>
            <a:r>
              <a:rPr lang="pt-BR" dirty="0"/>
              <a:t>Limites Legais</a:t>
            </a:r>
          </a:p>
        </p:txBody>
      </p:sp>
      <p:sp>
        <p:nvSpPr>
          <p:cNvPr id="4101" name="Espaço Reservado para Número de Slide 6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0872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pt-BR" altLang="pt-BR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pt-BR" altLang="pt-BR" sz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pt-BR" altLang="pt-BR" sz="10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pt-BR" altLang="pt-BR" sz="1800" dirty="0">
              <a:solidFill>
                <a:srgbClr val="002060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3391"/>
            <a:ext cx="1475656" cy="1230143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060848"/>
            <a:ext cx="6219526" cy="3306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90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-26987"/>
            <a:ext cx="9144000" cy="1223739"/>
          </a:xfrm>
          <a:prstGeom prst="rect">
            <a:avLst/>
          </a:prstGeom>
          <a:solidFill>
            <a:srgbClr val="399AB5"/>
          </a:solidFill>
          <a:ln w="19050">
            <a:noFill/>
            <a:miter lim="800000"/>
            <a:headEnd/>
            <a:tailEnd/>
          </a:ln>
        </p:spPr>
        <p:txBody>
          <a:bodyPr lIns="42569" tIns="42569" rIns="42569" bIns="42569" anchor="ctr"/>
          <a:lstStyle/>
          <a:p>
            <a:pPr algn="ctr" eaLnBrk="0" hangingPunct="0"/>
            <a:endParaRPr lang="pt-BR" sz="22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47664" y="116632"/>
            <a:ext cx="745232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r>
              <a:rPr lang="pt-BR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Projeção dos Indicadores Macroeconômicos </a:t>
            </a:r>
            <a:r>
              <a:rPr lang="pt-BR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pt-BR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tilizados na Elaboração do PLOA 2024	</a:t>
            </a:r>
            <a:endParaRPr lang="pt-BR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r>
              <a:rPr lang="pt-BR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3391"/>
            <a:ext cx="1475656" cy="1230143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325" y="2195512"/>
            <a:ext cx="699135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15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-26987"/>
            <a:ext cx="9144000" cy="1223739"/>
          </a:xfrm>
          <a:prstGeom prst="rect">
            <a:avLst/>
          </a:prstGeom>
          <a:solidFill>
            <a:srgbClr val="399AB5"/>
          </a:solidFill>
          <a:ln w="19050">
            <a:noFill/>
            <a:miter lim="800000"/>
            <a:headEnd/>
            <a:tailEnd/>
          </a:ln>
        </p:spPr>
        <p:txBody>
          <a:bodyPr lIns="42569" tIns="42569" rIns="42569" bIns="42569" anchor="ctr"/>
          <a:lstStyle/>
          <a:p>
            <a:pPr algn="ctr" eaLnBrk="0" hangingPunct="0"/>
            <a:endParaRPr lang="pt-BR" sz="22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665432" y="0"/>
            <a:ext cx="745232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>
            <a:defPPr>
              <a:defRPr lang="pt-BR"/>
            </a:defPPr>
            <a:lvl1pPr>
              <a:defRPr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 smtClean="0"/>
              <a:t>PLOA 2024 </a:t>
            </a:r>
          </a:p>
          <a:p>
            <a:r>
              <a:rPr lang="pt-BR" dirty="0" smtClean="0"/>
              <a:t>Resultado Primário </a:t>
            </a:r>
          </a:p>
          <a:p>
            <a:r>
              <a:rPr lang="pt-BR" dirty="0"/>
              <a:t>Metodologia </a:t>
            </a:r>
            <a:r>
              <a:rPr lang="pt-BR" dirty="0" smtClean="0"/>
              <a:t>Acima </a:t>
            </a:r>
            <a:r>
              <a:rPr lang="pt-BR" dirty="0"/>
              <a:t>da linha 		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133600" cy="365125"/>
          </a:xfrm>
        </p:spPr>
        <p:txBody>
          <a:bodyPr vert="horz" lIns="91440" tIns="45720" rIns="91440" bIns="45720" rtlCol="0" anchor="ctr"/>
          <a:lstStyle/>
          <a:p>
            <a:r>
              <a:rPr lang="pt-B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3391"/>
            <a:ext cx="1475656" cy="1230143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600" y="1374019"/>
            <a:ext cx="7200800" cy="486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549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-26987"/>
            <a:ext cx="9144000" cy="1223739"/>
          </a:xfrm>
          <a:prstGeom prst="rect">
            <a:avLst/>
          </a:prstGeom>
          <a:solidFill>
            <a:srgbClr val="399AB5"/>
          </a:solidFill>
          <a:ln w="19050">
            <a:noFill/>
            <a:miter lim="800000"/>
            <a:headEnd/>
            <a:tailEnd/>
          </a:ln>
        </p:spPr>
        <p:txBody>
          <a:bodyPr lIns="42569" tIns="42569" rIns="42569" bIns="42569" anchor="ctr"/>
          <a:lstStyle/>
          <a:p>
            <a:pPr algn="ctr" eaLnBrk="0" hangingPunct="0"/>
            <a:endParaRPr lang="pt-BR" sz="22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583668" y="33011"/>
            <a:ext cx="745232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>
            <a:defPPr>
              <a:defRPr lang="pt-BR"/>
            </a:defPPr>
            <a:lvl1pPr>
              <a:defRPr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 smtClean="0"/>
              <a:t>PLOA 2024 </a:t>
            </a:r>
          </a:p>
          <a:p>
            <a:r>
              <a:rPr lang="pt-BR" dirty="0" smtClean="0"/>
              <a:t>Resultado Nominal </a:t>
            </a:r>
          </a:p>
          <a:p>
            <a:r>
              <a:rPr lang="pt-BR" dirty="0"/>
              <a:t>Metodologia </a:t>
            </a:r>
            <a:r>
              <a:rPr lang="pt-BR" dirty="0" smtClean="0"/>
              <a:t>Abaixo </a:t>
            </a:r>
            <a:r>
              <a:rPr lang="pt-BR" dirty="0"/>
              <a:t>da linha 		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133600" cy="365125"/>
          </a:xfrm>
        </p:spPr>
        <p:txBody>
          <a:bodyPr vert="horz" lIns="91440" tIns="45720" rIns="91440" bIns="45720" rtlCol="0" anchor="ctr"/>
          <a:lstStyle/>
          <a:p>
            <a:r>
              <a:rPr lang="pt-B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3391"/>
            <a:ext cx="1475656" cy="1230143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600" y="2204864"/>
            <a:ext cx="7297935" cy="2832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295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-37440"/>
            <a:ext cx="9144000" cy="1223739"/>
          </a:xfrm>
          <a:prstGeom prst="rect">
            <a:avLst/>
          </a:prstGeom>
          <a:solidFill>
            <a:srgbClr val="399AB5"/>
          </a:solidFill>
          <a:ln w="19050">
            <a:noFill/>
            <a:miter lim="800000"/>
            <a:headEnd/>
            <a:tailEnd/>
          </a:ln>
        </p:spPr>
        <p:txBody>
          <a:bodyPr lIns="42569" tIns="42569" rIns="42569" bIns="42569" anchor="ctr"/>
          <a:lstStyle/>
          <a:p>
            <a:pPr algn="ctr" eaLnBrk="0" hangingPunct="0"/>
            <a:endParaRPr lang="pt-BR" sz="22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475656" y="139279"/>
            <a:ext cx="745232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>
            <a:defPPr>
              <a:defRPr lang="pt-BR"/>
            </a:defPPr>
            <a:lvl1pPr>
              <a:defRPr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LOA </a:t>
            </a:r>
            <a:r>
              <a:rPr lang="pt-BR" dirty="0" smtClean="0"/>
              <a:t>2023 x PLOA 2024 </a:t>
            </a:r>
          </a:p>
          <a:p>
            <a:r>
              <a:rPr lang="pt-BR" dirty="0" smtClean="0"/>
              <a:t>Receita Total</a:t>
            </a:r>
            <a:r>
              <a:rPr lang="pt-BR" dirty="0"/>
              <a:t>	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6952832" y="6356350"/>
            <a:ext cx="1939648" cy="365125"/>
          </a:xfrm>
        </p:spPr>
        <p:txBody>
          <a:bodyPr vert="horz" lIns="91440" tIns="45720" rIns="91440" bIns="45720" rtlCol="0" anchor="ctr"/>
          <a:lstStyle/>
          <a:p>
            <a:r>
              <a:rPr lang="pt-B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3391"/>
            <a:ext cx="1475656" cy="1230143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380104"/>
            <a:ext cx="7137276" cy="5158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26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0" y="-26988"/>
            <a:ext cx="9144000" cy="1223963"/>
          </a:xfrm>
          <a:prstGeom prst="rect">
            <a:avLst/>
          </a:prstGeom>
          <a:solidFill>
            <a:srgbClr val="399AB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569" tIns="42569" rIns="42569" bIns="42569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t-BR" altLang="pt-BR" sz="2200">
              <a:solidFill>
                <a:srgbClr val="95B3D7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475656" y="211287"/>
            <a:ext cx="766834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>
            <a:defPPr>
              <a:defRPr lang="pt-BR"/>
            </a:defPPr>
            <a:lvl1pPr>
              <a:defRPr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LOA </a:t>
            </a:r>
            <a:r>
              <a:rPr lang="pt-BR" dirty="0" smtClean="0"/>
              <a:t>2023 x PLOA 2024 </a:t>
            </a:r>
          </a:p>
          <a:p>
            <a:r>
              <a:rPr lang="pt-BR" dirty="0" smtClean="0"/>
              <a:t>Receita de Impostos, Taxas e Contribuições de Melhoria</a:t>
            </a:r>
            <a:endParaRPr lang="pt-BR" dirty="0"/>
          </a:p>
        </p:txBody>
      </p:sp>
      <p:sp>
        <p:nvSpPr>
          <p:cNvPr id="3077" name="Espaço Reservado para Número de Slide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pt-BR" altLang="pt-BR" sz="1800" dirty="0" smtClean="0">
                <a:solidFill>
                  <a:srgbClr val="002060"/>
                </a:solidFill>
              </a:rPr>
              <a:t>			              </a:t>
            </a:r>
            <a:r>
              <a:rPr lang="pt-BR" altLang="pt-BR" sz="1200" dirty="0" smtClean="0">
                <a:solidFill>
                  <a:srgbClr val="002060"/>
                </a:solidFill>
              </a:rPr>
              <a:t>6	</a:t>
            </a:r>
            <a:r>
              <a:rPr lang="pt-BR" altLang="pt-BR" sz="1800" dirty="0" smtClean="0">
                <a:solidFill>
                  <a:srgbClr val="002060"/>
                </a:solidFill>
              </a:rPr>
              <a:t>	 </a:t>
            </a:r>
            <a:endParaRPr lang="pt-BR" altLang="pt-BR" sz="1800" dirty="0">
              <a:solidFill>
                <a:srgbClr val="002060"/>
              </a:solidFill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3391"/>
            <a:ext cx="1475656" cy="1230143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1988840"/>
            <a:ext cx="6743700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26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ChangeArrowheads="1"/>
          </p:cNvSpPr>
          <p:nvPr/>
        </p:nvSpPr>
        <p:spPr bwMode="auto">
          <a:xfrm>
            <a:off x="0" y="-27211"/>
            <a:ext cx="9144000" cy="1223963"/>
          </a:xfrm>
          <a:prstGeom prst="rect">
            <a:avLst/>
          </a:prstGeom>
          <a:solidFill>
            <a:srgbClr val="399AB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569" tIns="42569" rIns="42569" bIns="42569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t-BR" altLang="pt-BR" sz="2200">
              <a:solidFill>
                <a:srgbClr val="95B3D7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475656" y="181570"/>
            <a:ext cx="7200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>
            <a:defPPr>
              <a:defRPr lang="pt-BR"/>
            </a:defPPr>
            <a:lvl1pPr>
              <a:defRPr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LOA </a:t>
            </a:r>
            <a:r>
              <a:rPr lang="pt-BR" dirty="0" smtClean="0"/>
              <a:t>2023 x PLOA 2024 </a:t>
            </a:r>
          </a:p>
          <a:p>
            <a:r>
              <a:rPr lang="pt-BR" dirty="0" smtClean="0"/>
              <a:t>Transferências Correntes</a:t>
            </a:r>
            <a:endParaRPr lang="pt-BR" dirty="0"/>
          </a:p>
        </p:txBody>
      </p:sp>
      <p:sp>
        <p:nvSpPr>
          <p:cNvPr id="4101" name="Espaço Reservado para Número de Slide 6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0872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pt-BR" altLang="pt-BR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  <a:p>
            <a:pPr>
              <a:spcBef>
                <a:spcPct val="0"/>
              </a:spcBef>
              <a:buNone/>
            </a:pPr>
            <a:endParaRPr lang="pt-BR" altLang="pt-BR" sz="10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pt-BR" altLang="pt-BR" sz="1800" dirty="0">
              <a:solidFill>
                <a:srgbClr val="002060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3391"/>
            <a:ext cx="1475656" cy="1230143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628800"/>
            <a:ext cx="7010400" cy="45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18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ChangeArrowheads="1"/>
          </p:cNvSpPr>
          <p:nvPr/>
        </p:nvSpPr>
        <p:spPr bwMode="auto">
          <a:xfrm>
            <a:off x="0" y="-27211"/>
            <a:ext cx="9144000" cy="1223963"/>
          </a:xfrm>
          <a:prstGeom prst="rect">
            <a:avLst/>
          </a:prstGeom>
          <a:solidFill>
            <a:srgbClr val="399AB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569" tIns="42569" rIns="42569" bIns="42569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t-BR" altLang="pt-BR" sz="2200">
              <a:solidFill>
                <a:srgbClr val="95B3D7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475656" y="181570"/>
            <a:ext cx="7200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>
            <a:defPPr>
              <a:defRPr lang="pt-BR"/>
            </a:defPPr>
            <a:lvl1pPr>
              <a:defRPr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LOA </a:t>
            </a:r>
            <a:r>
              <a:rPr lang="pt-BR" dirty="0" smtClean="0"/>
              <a:t>2023 x PLOA 2024 </a:t>
            </a:r>
          </a:p>
          <a:p>
            <a:r>
              <a:rPr lang="pt-BR" dirty="0" smtClean="0"/>
              <a:t>Comparativo Grupos de Despesa</a:t>
            </a:r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3391"/>
            <a:ext cx="1475656" cy="1230143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772816"/>
            <a:ext cx="6774419" cy="4109814"/>
          </a:xfrm>
          <a:prstGeom prst="rect">
            <a:avLst/>
          </a:prstGeom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9878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pt-BR" altLang="pt-B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pt-BR" alt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t-BR" altLang="pt-BR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08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ChangeArrowheads="1"/>
          </p:cNvSpPr>
          <p:nvPr/>
        </p:nvSpPr>
        <p:spPr bwMode="auto">
          <a:xfrm>
            <a:off x="0" y="-27211"/>
            <a:ext cx="9144000" cy="1223963"/>
          </a:xfrm>
          <a:prstGeom prst="rect">
            <a:avLst/>
          </a:prstGeom>
          <a:solidFill>
            <a:srgbClr val="399AB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569" tIns="42569" rIns="42569" bIns="42569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t-BR" altLang="pt-BR" sz="2200">
              <a:solidFill>
                <a:srgbClr val="95B3D7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475656" y="181570"/>
            <a:ext cx="7200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>
            <a:defPPr>
              <a:defRPr lang="pt-BR"/>
            </a:defPPr>
            <a:lvl1pPr>
              <a:defRPr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LOA </a:t>
            </a:r>
            <a:r>
              <a:rPr lang="pt-BR" dirty="0" smtClean="0"/>
              <a:t>2023 x PLOA 2024 </a:t>
            </a:r>
          </a:p>
          <a:p>
            <a:r>
              <a:rPr lang="pt-BR" dirty="0" smtClean="0"/>
              <a:t>Comparativo entre órgãos</a:t>
            </a:r>
            <a:endParaRPr lang="pt-BR" dirty="0"/>
          </a:p>
        </p:txBody>
      </p:sp>
      <p:sp>
        <p:nvSpPr>
          <p:cNvPr id="4101" name="Espaço Reservado para Número de Slide 6"/>
          <p:cNvSpPr>
            <a:spLocks noGrp="1"/>
          </p:cNvSpPr>
          <p:nvPr>
            <p:ph type="sldNum" sz="quarter" idx="12"/>
          </p:nvPr>
        </p:nvSpPr>
        <p:spPr bwMode="auto">
          <a:xfrm>
            <a:off x="6571376" y="6046186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pt-BR" altLang="pt-BR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pt-BR" altLang="pt-BR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3391"/>
            <a:ext cx="1475656" cy="1230143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916832"/>
            <a:ext cx="6848072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35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REATEDBY" val="KMASlideWizard"/>
</p:tagLst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6473</TotalTime>
  <Words>116</Words>
  <Application>Microsoft Office PowerPoint</Application>
  <PresentationFormat>Apresentação na tela (4:3)</PresentationFormat>
  <Paragraphs>39</Paragraphs>
  <Slides>11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Manuel Abraham Napoles Tibeau</dc:creator>
  <cp:lastModifiedBy>atavares</cp:lastModifiedBy>
  <cp:revision>413</cp:revision>
  <cp:lastPrinted>2023-11-16T21:03:34Z</cp:lastPrinted>
  <dcterms:created xsi:type="dcterms:W3CDTF">2018-12-03T14:01:27Z</dcterms:created>
  <dcterms:modified xsi:type="dcterms:W3CDTF">2023-11-16T21:04:04Z</dcterms:modified>
</cp:coreProperties>
</file>