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546" r:id="rId2"/>
    <p:sldId id="547" r:id="rId3"/>
    <p:sldId id="548" r:id="rId4"/>
    <p:sldId id="549" r:id="rId5"/>
    <p:sldId id="550" r:id="rId6"/>
    <p:sldId id="551" r:id="rId7"/>
    <p:sldId id="552" r:id="rId8"/>
    <p:sldId id="562" r:id="rId9"/>
    <p:sldId id="553" r:id="rId10"/>
    <p:sldId id="554" r:id="rId11"/>
    <p:sldId id="555" r:id="rId12"/>
    <p:sldId id="563" r:id="rId13"/>
    <p:sldId id="556" r:id="rId14"/>
    <p:sldId id="557" r:id="rId15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434" autoAdjust="0"/>
  </p:normalViewPr>
  <p:slideViewPr>
    <p:cSldViewPr>
      <p:cViewPr varScale="1">
        <p:scale>
          <a:sx n="68" d="100"/>
          <a:sy n="68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32966-8689-4699-8026-7B177C47586C}" type="datetimeFigureOut">
              <a:rPr lang="pt-BR"/>
              <a:pPr>
                <a:defRPr/>
              </a:pPr>
              <a:t>25/04/2022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6434FD-7F7D-42A0-854F-7CE066AD605C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34746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695E-F804-4D1E-B29C-73AB5767074F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340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31697-0F00-46AD-99F7-C3022744A8DC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027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576AA-F896-4A02-8FF2-2E7478F99C3D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521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9563D-8F9A-44AC-A073-9224F0F0E901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007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523B-2F17-4D83-A917-5A535A877188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728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E8F98-1A8B-4536-9F01-D7BBD8B28DC0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906FA-8FD8-407F-8208-60BFBB7E3053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014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DF567-9E9C-48DF-A4EF-64C3E98B0C5C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353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33986-825F-4D78-ABE3-BB50761EF55E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36022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44A2-C7CC-4A84-94F5-9B477C865460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7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6A3F-5ABB-4089-9C3C-CBCC5215BE8E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599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BA1C-96CB-4A47-9052-9E8631FEAC81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316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FFA2D0-920C-4606-BB72-BB53AD58C3DA}" type="slidenum">
              <a:rPr lang="pt-BR" altLang="pt-BR"/>
              <a:pPr>
                <a:defRPr/>
              </a:pPr>
              <a:t>‹#›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b="1" dirty="0">
                <a:solidFill>
                  <a:schemeClr val="accent2"/>
                </a:solidFill>
              </a:rPr>
              <a:t>AUDIÊNCIA PÚBLICA SOBRE O PL 42/2021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en-US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câmara</a:t>
            </a:r>
            <a:r>
              <a:rPr lang="en-US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municipal do </a:t>
            </a:r>
            <a:r>
              <a:rPr lang="en-US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rio</a:t>
            </a:r>
            <a:r>
              <a:rPr lang="en-US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de Janeiro</a:t>
            </a:r>
          </a:p>
          <a:p>
            <a:pPr marL="0" indent="0" algn="ctr">
              <a:spcAft>
                <a:spcPts val="1800"/>
              </a:spcAft>
              <a:buNone/>
            </a:pPr>
            <a:b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</a:b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Comissão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de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assuntos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urbanos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e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comissão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de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ciência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Tecnologia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Comunicação</a:t>
            </a:r>
            <a:r>
              <a:rPr lang="en-US" sz="3000" b="1" cap="all" dirty="0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 e </a:t>
            </a:r>
            <a:r>
              <a:rPr lang="en-US" sz="3000" b="1" cap="all" dirty="0" err="1">
                <a:solidFill>
                  <a:schemeClr val="accent6"/>
                </a:solidFill>
                <a:effectLst/>
                <a:ea typeface="Calibri" panose="020F0502020204030204" pitchFamily="34" charset="0"/>
              </a:rPr>
              <a:t>informática</a:t>
            </a:r>
            <a:endParaRPr lang="en-US" sz="3000" b="1" cap="all" dirty="0">
              <a:solidFill>
                <a:schemeClr val="accent6"/>
              </a:solidFill>
              <a:effectLst/>
              <a:ea typeface="Calibri" panose="020F0502020204030204" pitchFamily="34" charset="0"/>
            </a:endParaRPr>
          </a:p>
          <a:p>
            <a:pPr marL="0" indent="0" algn="ctr">
              <a:spcAft>
                <a:spcPts val="1800"/>
              </a:spcAft>
              <a:buNone/>
            </a:pPr>
            <a:r>
              <a:rPr lang="en-US" sz="2400" b="1" cap="all" dirty="0">
                <a:solidFill>
                  <a:schemeClr val="accent6"/>
                </a:solidFill>
                <a:ea typeface="Calibri" panose="020F0502020204030204" pitchFamily="34" charset="0"/>
              </a:rPr>
              <a:t>Carlos Vainer</a:t>
            </a:r>
            <a:br>
              <a:rPr lang="en-US" sz="2400" b="1" cap="all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Prof. Titular</a:t>
            </a:r>
            <a:b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Instituto de </a:t>
            </a:r>
            <a:r>
              <a:rPr lang="en-US" sz="2400" b="1" dirty="0" err="1">
                <a:solidFill>
                  <a:schemeClr val="accent6"/>
                </a:solidFill>
                <a:ea typeface="Calibri" panose="020F0502020204030204" pitchFamily="34" charset="0"/>
              </a:rPr>
              <a:t>Pesquisa</a:t>
            </a: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 e </a:t>
            </a:r>
            <a:r>
              <a:rPr lang="en-US" sz="2400" b="1" dirty="0" err="1">
                <a:solidFill>
                  <a:schemeClr val="accent6"/>
                </a:solidFill>
                <a:ea typeface="Calibri" panose="020F0502020204030204" pitchFamily="34" charset="0"/>
              </a:rPr>
              <a:t>Planejamento</a:t>
            </a: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a typeface="Calibri" panose="020F0502020204030204" pitchFamily="34" charset="0"/>
              </a:rPr>
              <a:t>Urbano</a:t>
            </a: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 e Regional</a:t>
            </a:r>
            <a:b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r>
              <a:rPr lang="en-US" sz="2400" b="1" dirty="0" err="1">
                <a:solidFill>
                  <a:schemeClr val="accent6"/>
                </a:solidFill>
                <a:ea typeface="Calibri" panose="020F0502020204030204" pitchFamily="34" charset="0"/>
              </a:rPr>
              <a:t>Universidade</a:t>
            </a: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 Federal do Rio de Janeiro</a:t>
            </a:r>
            <a:b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</a:br>
            <a:r>
              <a:rPr lang="en-US" sz="2400" b="1" dirty="0">
                <a:solidFill>
                  <a:schemeClr val="accent6"/>
                </a:solidFill>
                <a:ea typeface="Calibri" panose="020F0502020204030204" pitchFamily="34" charset="0"/>
              </a:rPr>
              <a:t>25/04/202</a:t>
            </a:r>
            <a:endParaRPr lang="pt-BR" sz="2400" b="1" cap="all" dirty="0">
              <a:solidFill>
                <a:schemeClr val="accent6"/>
              </a:solidFill>
              <a:effectLst/>
              <a:ea typeface="Calibri" panose="020F0502020204030204" pitchFamily="34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6"/>
                </a:solidFill>
              </a:rPr>
              <a:t>SÍNTESE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180340" algn="l"/>
                <a:tab pos="540385" algn="l"/>
                <a:tab pos="180340" algn="l"/>
              </a:tabLst>
            </a:pPr>
            <a:r>
              <a:rPr lang="en-US" sz="24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importante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patrimônio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imobiliário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constituído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terrenos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imóveis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construídos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ocioso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semi-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ocioso</a:t>
            </a:r>
            <a:endParaRPr lang="pt-BR" sz="24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180340" algn="l"/>
                <a:tab pos="540385" algn="l"/>
                <a:tab pos="180340" algn="l"/>
              </a:tabLst>
            </a:pPr>
            <a:r>
              <a:rPr lang="pt-BR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2) U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trágico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déficit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habitacional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que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evidencia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agudiza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desigualdades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socio-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urbanas</a:t>
            </a:r>
            <a:endParaRPr lang="pt-BR" sz="24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  <a:tabLst>
                <a:tab pos="180340" algn="l"/>
                <a:tab pos="540385" algn="l"/>
                <a:tab pos="180340" algn="l"/>
              </a:tabLst>
            </a:pPr>
            <a:r>
              <a:rPr lang="en-US" sz="24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sz="24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ratados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constituição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federal e,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sobretudo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legislação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federal,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constituição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estadual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Lei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Orgânica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determinam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necessidade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destinar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imóveis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ociosos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habitação</a:t>
            </a: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interesse social.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4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CONCLUSÃO: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imóveis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públicos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ociosos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semi-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ociosos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respeitar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ordenamento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jurídico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atender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exigências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habitacional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socialmente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comprometida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devem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ser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consagrados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habitação</a:t>
            </a:r>
            <a:r>
              <a:rPr lang="en-US" sz="24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interesse social</a:t>
            </a:r>
            <a:endParaRPr lang="pt-BR" sz="2400" b="1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endParaRPr lang="pt-BR" sz="24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COMO PROSSEGUIR NO DEBATE PÚBLICO SOBRE A DESTINAÇÃO DOS IMÓVEIS PÚBLICOS</a:t>
            </a:r>
          </a:p>
          <a:p>
            <a:pPr marL="8001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Ampla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discussão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com a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sociedade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civil, para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elaborar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substitutive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PL 42 que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contemple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algn="just"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Salvo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exceções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justificadas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obrigatoriedade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destinação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destes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imóveis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através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reformas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construções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interesse social</a:t>
            </a:r>
            <a:endParaRPr lang="pt-BR" sz="2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algn="just">
              <a:spcBef>
                <a:spcPts val="600"/>
              </a:spcBef>
              <a:spcAft>
                <a:spcPts val="600"/>
              </a:spcAft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Permanência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imóveis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pública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sendo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moradias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destinadas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 –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moldes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exitoso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internacionalmente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reconhecido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francês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Moderada</a:t>
            </a:r>
            <a:endParaRPr lang="pt-BR" sz="2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301274899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A CIDADE E O PATRIMÔNIO PÚBLICO NÃO DEVEM SERVIR AOS INTERESSES DO MERCADO FINANCEIRO-IMOBILIÁRIO, MAS  ESTAR A SERVIÇO DO INTERESSE PÚBLICO, DO BEM COMUM E DOS DIREITOS CIDADÃOS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848622103"/>
      </p:ext>
    </p:extLst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 marL="0" indent="0"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OBRIGADO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527163329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513951919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CONSIDERAÇÕES INICIAIS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800" b="1" dirty="0">
                <a:solidFill>
                  <a:schemeClr val="accent2"/>
                </a:solidFill>
              </a:rPr>
              <a:t> </a:t>
            </a:r>
            <a:r>
              <a:rPr lang="pt-BR" altLang="pt-BR" sz="2800" dirty="0">
                <a:solidFill>
                  <a:schemeClr val="accent2"/>
                </a:solidFill>
              </a:rPr>
              <a:t>Relevância do debate público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800" b="1" dirty="0">
                <a:solidFill>
                  <a:schemeClr val="accent2"/>
                </a:solidFill>
              </a:rPr>
              <a:t> </a:t>
            </a:r>
            <a:r>
              <a:rPr lang="pt-BR" altLang="pt-BR" sz="2800" dirty="0">
                <a:solidFill>
                  <a:schemeClr val="accent2"/>
                </a:solidFill>
              </a:rPr>
              <a:t>Como e com que objetivos deve ser utilizado o patrimônio público, em particular o patrimônio imobiliário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800" dirty="0">
                <a:solidFill>
                  <a:schemeClr val="accent2"/>
                </a:solidFill>
              </a:rPr>
              <a:t>Duas dimensões a serem consideradas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solidFill>
                  <a:schemeClr val="accent2"/>
                </a:solidFill>
              </a:rPr>
              <a:t> A dimensão legal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400" dirty="0">
                <a:solidFill>
                  <a:schemeClr val="accent2"/>
                </a:solidFill>
              </a:rPr>
              <a:t> A dimensão da política urbana e social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LEGISLAÇÃO FEDERAL – A FUNÇÃO SOCIAL DA PROPRIEDADE URBANA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600" b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Constituição</a:t>
            </a:r>
            <a:r>
              <a:rPr lang="en-US" sz="26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Federal 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moradia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(Art. 6º).</a:t>
            </a:r>
            <a:endParaRPr lang="pt-BR" sz="26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600" b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Estatuto</a:t>
            </a:r>
            <a:r>
              <a:rPr lang="en-US" sz="2600" b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(Lei 10.257, 10/07/2001) - 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cumpre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função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atende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exigências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fundamentais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ordenação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expressas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plano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diretor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assegurando</a:t>
            </a:r>
            <a:r>
              <a:rPr lang="en-US" sz="2600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atendimento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necessidades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cidadãos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qualidade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vida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à </a:t>
            </a:r>
            <a:r>
              <a:rPr lang="en-US" sz="2600" b="1" i="1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en-US" sz="2600" b="1" i="1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(Art. 39).</a:t>
            </a:r>
            <a:endParaRPr lang="pt-BR" sz="26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Ora, se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cumprir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funçao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social, com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razão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cabe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pública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atender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necessidades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cidadãos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à </a:t>
            </a:r>
            <a:r>
              <a:rPr lang="en-US" sz="2600" dirty="0" err="1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justiça</a:t>
            </a:r>
            <a:r>
              <a:rPr lang="en-US" sz="260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social.</a:t>
            </a:r>
            <a:endParaRPr lang="pt-BR" sz="2600" dirty="0">
              <a:solidFill>
                <a:schemeClr val="accent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LEI 11.124 (16/06/2005)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Princípios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Sistema Nacional de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Habitação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Interesse Social: </a:t>
            </a:r>
            <a:r>
              <a:rPr lang="en-US" sz="28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“b)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moradia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digna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vetor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inclusão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social; </a:t>
            </a:r>
            <a:r>
              <a:rPr lang="en-US" sz="28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&lt;…&gt;; 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função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 da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visando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garantir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atuação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direcionada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coibir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especulação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imobiliária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permitir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acesso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à terra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urbana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pleno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desenvolvimento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das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funções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sociais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en-US" sz="28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da </a:t>
            </a:r>
            <a:r>
              <a:rPr lang="en-US" sz="28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propriedade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(Art. 4º, I);</a:t>
            </a:r>
            <a:endParaRPr lang="pt-BR" sz="28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ainda: “</a:t>
            </a:r>
            <a:r>
              <a:rPr lang="pt-BR" sz="2800" b="1" i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utilização prioritária de terrenos de propriedade do Poder Público para a implantação de projetos habitacionais de interesse social”</a:t>
            </a:r>
            <a:r>
              <a:rPr lang="pt-BR" sz="28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(Art. 4º, II, c)</a:t>
            </a:r>
            <a:endParaRPr lang="pt-BR" altLang="pt-BR" sz="2800" b="1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69914"/>
            <a:ext cx="9144000" cy="5788086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LEGISLAÇÃO ESTADUAL E MUNICIPAL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en-US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Constituição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Estado do Rio de Janeiro: </a:t>
            </a:r>
            <a:r>
              <a:rPr lang="en-US" sz="26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terras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públicas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estaduais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utilizadas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subutilizadas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as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discriminadas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prioritariamente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destinadas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assentamentos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de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população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baixa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renda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instalação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equipamentos</a:t>
            </a:r>
            <a:r>
              <a:rPr lang="en-US" sz="2600" b="1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600" b="1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coletivos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respeitados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plano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diretor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diretrizes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gerais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de 	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ocupação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600" i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território</a:t>
            </a:r>
            <a:r>
              <a:rPr lang="en-US" sz="2600" i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(Art. 233)</a:t>
            </a:r>
          </a:p>
          <a:p>
            <a:pPr marL="0" indent="0" algn="just">
              <a:lnSpc>
                <a:spcPct val="80000"/>
              </a:lnSpc>
              <a:buClr>
                <a:schemeClr val="tx1"/>
              </a:buClr>
              <a:buNone/>
            </a:pPr>
            <a:endParaRPr lang="en-US" sz="26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Orgânica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Município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do Rio de Janeiro</a:t>
            </a:r>
            <a:r>
              <a:rPr lang="pt-BR" sz="2600" b="1" i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terras</a:t>
            </a:r>
            <a:r>
              <a:rPr lang="pt-BR" sz="2600" b="1" i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públicas </a:t>
            </a:r>
            <a:r>
              <a:rPr lang="pt-BR" sz="2600" b="1" i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“não utilizadas ou subutilizadas serão prioritariamente destinadas a assentamentos 	de população de baixa renda e à instalação de equipamentos urbanos de uso 	coletivo</a:t>
            </a:r>
            <a:r>
              <a:rPr lang="pt-BR" sz="2600" i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r>
              <a:rPr lang="pt-BR" sz="26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(Art. 437)</a:t>
            </a:r>
            <a:endParaRPr lang="pt-BR" sz="2600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SÍNTESE DA ANÁLISE LEGAL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2800" b="1" dirty="0">
              <a:solidFill>
                <a:schemeClr val="accent2"/>
              </a:solidFill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</a:tabLst>
            </a:pP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PL 42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ser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acolhido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pois viola a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legislação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federal, a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constituição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estado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Rio de Janeiro e a Lei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Orgânica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800" b="1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Município</a:t>
            </a:r>
            <a:r>
              <a:rPr lang="en-US" sz="2800" b="1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Rio de Janeiro.</a:t>
            </a:r>
            <a:endParaRPr lang="pt-BR" sz="2800" b="1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 pois, inconstitucional.</a:t>
            </a:r>
            <a:endParaRPr lang="pt-BR" altLang="pt-BR" sz="2800" b="1" dirty="0">
              <a:solidFill>
                <a:schemeClr val="accent6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A QUESTÃO URBANA E SOCIAL: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O DÉFICIT HABITACIONAL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800" dirty="0">
                <a:solidFill>
                  <a:schemeClr val="accent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solidFill>
                  <a:schemeClr val="accent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éficit habitacional no ERJ: mais de 500 mil, sendo 380 mil na Região Metropolitana (Fundação João Pinheiro, Déficit Habitacional no Brasil 2016-2019, 2018)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800" b="1" dirty="0">
              <a:solidFill>
                <a:schemeClr val="accent6"/>
              </a:solidFill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altLang="pt-BR" sz="2800" dirty="0">
                <a:solidFill>
                  <a:schemeClr val="accent6"/>
                </a:solidFill>
                <a:cs typeface="Times New Roman" panose="02020603050405020304" pitchFamily="18" charset="0"/>
              </a:rPr>
              <a:t>Déficit habitacional na cidade do Rio de Janeiro: cerca de 215.000 moradias (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Comitê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Técnico de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Acompanhamento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Plano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Diretor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Coordenação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operacional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Gerência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Macroplanejamento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dea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Coordenadoria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Geral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Planejamento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Secretaria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Municipal de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Urbanismo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calculou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que, no </a:t>
            </a:r>
            <a:r>
              <a:rPr lang="en-US" sz="28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município</a:t>
            </a:r>
            <a:r>
              <a:rPr lang="en-US" sz="28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Rio de Janeiro).</a:t>
            </a:r>
            <a:endParaRPr lang="pt-BR" sz="28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800" dirty="0">
              <a:solidFill>
                <a:schemeClr val="accent6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O QUE QUER DIZER  DÉFICIT HABITACIONAL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</a:tabLst>
            </a:pP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iolação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constitucional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</a:tabLst>
            </a:pPr>
            <a:r>
              <a:rPr lang="en-US" sz="2600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Afronta</a:t>
            </a:r>
            <a:r>
              <a:rPr lang="en-US" sz="2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direito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à “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moradia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adequada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consagrado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Pacto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Internacional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Direitos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Civis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Políticos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ONU,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ratificado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Decreto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591/1992.</a:t>
            </a:r>
            <a:endParaRPr lang="pt-BR" sz="2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"/>
              <a:tabLst>
                <a:tab pos="180340" algn="l"/>
                <a:tab pos="540385" algn="l"/>
                <a:tab pos="180340" algn="l"/>
              </a:tabLst>
            </a:pP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Após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anos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pandemia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trágicos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desastres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dúvida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inexistência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oferta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moradias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dignas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adequadamente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localizadas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expressão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fator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agravamento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desigualdades</a:t>
            </a:r>
            <a:r>
              <a:rPr lang="en-US" sz="2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650630902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23950"/>
            <a:ext cx="9144000" cy="5734050"/>
          </a:xfrm>
        </p:spPr>
        <p:txBody>
          <a:bodyPr/>
          <a:lstStyle/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pt-BR" altLang="pt-BR" sz="3600" b="1" dirty="0">
                <a:solidFill>
                  <a:schemeClr val="accent2"/>
                </a:solidFill>
              </a:rPr>
              <a:t>RESPONSABILIDADE DO PODER PÚBLICO</a:t>
            </a: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</a:pPr>
            <a:endParaRPr lang="en-US" sz="3600" dirty="0">
              <a:solidFill>
                <a:schemeClr val="accent6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None/>
            </a:pPr>
            <a:r>
              <a:rPr lang="en-US" sz="3600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combate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estas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desigualdades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socio-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urbanas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é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responsabilidade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público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inseparável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busca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pela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superação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mecanismos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perversos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promovem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segregação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social e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étnica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nossa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fim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assegurar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um Rio de Janeiro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democrático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igualitário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social e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etnicamente</a:t>
            </a:r>
            <a:r>
              <a:rPr lang="en-US" sz="3600" dirty="0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accent6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integrado</a:t>
            </a:r>
            <a:endParaRPr lang="pt-BR" altLang="pt-BR" sz="36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endParaRPr lang="pt-BR" altLang="pt-BR" sz="2000" b="1" dirty="0">
              <a:solidFill>
                <a:schemeClr val="accent2"/>
              </a:solidFill>
            </a:endParaRPr>
          </a:p>
          <a:p>
            <a:pPr algn="ctr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pt-BR" altLang="pt-BR" sz="3600" b="1" dirty="0">
              <a:solidFill>
                <a:schemeClr val="accent2"/>
              </a:solidFill>
            </a:endParaRPr>
          </a:p>
        </p:txBody>
      </p:sp>
      <p:pic>
        <p:nvPicPr>
          <p:cNvPr id="23555" name="Picture 3" descr="figura mine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6985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7848600" y="304800"/>
            <a:ext cx="1006475" cy="547688"/>
            <a:chOff x="7866" y="9348"/>
            <a:chExt cx="1865" cy="1461"/>
          </a:xfrm>
        </p:grpSpPr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9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9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0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0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61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61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23557" name="Picture 35" descr="ETTERN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333375"/>
            <a:ext cx="1633538" cy="503238"/>
          </a:xfrm>
        </p:spPr>
      </p:pic>
      <p:grpSp>
        <p:nvGrpSpPr>
          <p:cNvPr id="23558" name="Group 4"/>
          <p:cNvGrpSpPr>
            <a:grpSpLocks/>
          </p:cNvGrpSpPr>
          <p:nvPr/>
        </p:nvGrpSpPr>
        <p:grpSpPr bwMode="auto">
          <a:xfrm>
            <a:off x="7885113" y="333375"/>
            <a:ext cx="1006475" cy="547688"/>
            <a:chOff x="7866" y="9348"/>
            <a:chExt cx="1865" cy="1461"/>
          </a:xfrm>
        </p:grpSpPr>
        <p:sp>
          <p:nvSpPr>
            <p:cNvPr id="23559" name="Freeform 5"/>
            <p:cNvSpPr>
              <a:spLocks/>
            </p:cNvSpPr>
            <p:nvPr/>
          </p:nvSpPr>
          <p:spPr bwMode="auto">
            <a:xfrm>
              <a:off x="7884" y="9713"/>
              <a:ext cx="330" cy="633"/>
            </a:xfrm>
            <a:custGeom>
              <a:avLst/>
              <a:gdLst>
                <a:gd name="T0" fmla="*/ 300 w 330"/>
                <a:gd name="T1" fmla="*/ 0 h 633"/>
                <a:gd name="T2" fmla="*/ 284 w 330"/>
                <a:gd name="T3" fmla="*/ 14 h 633"/>
                <a:gd name="T4" fmla="*/ 0 w 330"/>
                <a:gd name="T5" fmla="*/ 594 h 633"/>
                <a:gd name="T6" fmla="*/ 46 w 330"/>
                <a:gd name="T7" fmla="*/ 633 h 633"/>
                <a:gd name="T8" fmla="*/ 330 w 330"/>
                <a:gd name="T9" fmla="*/ 56 h 633"/>
                <a:gd name="T10" fmla="*/ 314 w 330"/>
                <a:gd name="T11" fmla="*/ 70 h 633"/>
                <a:gd name="T12" fmla="*/ 300 w 330"/>
                <a:gd name="T13" fmla="*/ 0 h 633"/>
                <a:gd name="T14" fmla="*/ 290 w 330"/>
                <a:gd name="T15" fmla="*/ 3 h 633"/>
                <a:gd name="T16" fmla="*/ 284 w 330"/>
                <a:gd name="T17" fmla="*/ 14 h 633"/>
                <a:gd name="T18" fmla="*/ 300 w 330"/>
                <a:gd name="T19" fmla="*/ 0 h 6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0"/>
                <a:gd name="T31" fmla="*/ 0 h 633"/>
                <a:gd name="T32" fmla="*/ 330 w 330"/>
                <a:gd name="T33" fmla="*/ 633 h 6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0" h="633">
                  <a:moveTo>
                    <a:pt x="300" y="0"/>
                  </a:moveTo>
                  <a:lnTo>
                    <a:pt x="284" y="14"/>
                  </a:lnTo>
                  <a:lnTo>
                    <a:pt x="0" y="594"/>
                  </a:lnTo>
                  <a:lnTo>
                    <a:pt x="46" y="633"/>
                  </a:lnTo>
                  <a:lnTo>
                    <a:pt x="330" y="56"/>
                  </a:lnTo>
                  <a:lnTo>
                    <a:pt x="314" y="70"/>
                  </a:lnTo>
                  <a:lnTo>
                    <a:pt x="300" y="0"/>
                  </a:lnTo>
                  <a:lnTo>
                    <a:pt x="290" y="3"/>
                  </a:lnTo>
                  <a:lnTo>
                    <a:pt x="284" y="14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0" name="Freeform 6"/>
            <p:cNvSpPr>
              <a:spLocks/>
            </p:cNvSpPr>
            <p:nvPr/>
          </p:nvSpPr>
          <p:spPr bwMode="auto">
            <a:xfrm>
              <a:off x="8184" y="9446"/>
              <a:ext cx="744" cy="337"/>
            </a:xfrm>
            <a:custGeom>
              <a:avLst/>
              <a:gdLst>
                <a:gd name="T0" fmla="*/ 741 w 744"/>
                <a:gd name="T1" fmla="*/ 3 h 337"/>
                <a:gd name="T2" fmla="*/ 729 w 744"/>
                <a:gd name="T3" fmla="*/ 3 h 337"/>
                <a:gd name="T4" fmla="*/ 0 w 744"/>
                <a:gd name="T5" fmla="*/ 267 h 337"/>
                <a:gd name="T6" fmla="*/ 14 w 744"/>
                <a:gd name="T7" fmla="*/ 337 h 337"/>
                <a:gd name="T8" fmla="*/ 744 w 744"/>
                <a:gd name="T9" fmla="*/ 72 h 337"/>
                <a:gd name="T10" fmla="*/ 732 w 744"/>
                <a:gd name="T11" fmla="*/ 75 h 337"/>
                <a:gd name="T12" fmla="*/ 741 w 744"/>
                <a:gd name="T13" fmla="*/ 3 h 337"/>
                <a:gd name="T14" fmla="*/ 736 w 744"/>
                <a:gd name="T15" fmla="*/ 0 h 337"/>
                <a:gd name="T16" fmla="*/ 729 w 744"/>
                <a:gd name="T17" fmla="*/ 3 h 337"/>
                <a:gd name="T18" fmla="*/ 741 w 744"/>
                <a:gd name="T19" fmla="*/ 3 h 3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4"/>
                <a:gd name="T31" fmla="*/ 0 h 337"/>
                <a:gd name="T32" fmla="*/ 744 w 744"/>
                <a:gd name="T33" fmla="*/ 337 h 3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4" h="337">
                  <a:moveTo>
                    <a:pt x="741" y="3"/>
                  </a:moveTo>
                  <a:lnTo>
                    <a:pt x="729" y="3"/>
                  </a:lnTo>
                  <a:lnTo>
                    <a:pt x="0" y="267"/>
                  </a:lnTo>
                  <a:lnTo>
                    <a:pt x="14" y="337"/>
                  </a:lnTo>
                  <a:lnTo>
                    <a:pt x="744" y="72"/>
                  </a:lnTo>
                  <a:lnTo>
                    <a:pt x="732" y="75"/>
                  </a:lnTo>
                  <a:lnTo>
                    <a:pt x="741" y="3"/>
                  </a:lnTo>
                  <a:lnTo>
                    <a:pt x="736" y="0"/>
                  </a:lnTo>
                  <a:lnTo>
                    <a:pt x="729" y="3"/>
                  </a:lnTo>
                  <a:lnTo>
                    <a:pt x="741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1" name="Freeform 7"/>
            <p:cNvSpPr>
              <a:spLocks/>
            </p:cNvSpPr>
            <p:nvPr/>
          </p:nvSpPr>
          <p:spPr bwMode="auto">
            <a:xfrm>
              <a:off x="8916" y="9449"/>
              <a:ext cx="754" cy="242"/>
            </a:xfrm>
            <a:custGeom>
              <a:avLst/>
              <a:gdLst>
                <a:gd name="T0" fmla="*/ 747 w 754"/>
                <a:gd name="T1" fmla="*/ 217 h 242"/>
                <a:gd name="T2" fmla="*/ 725 w 754"/>
                <a:gd name="T3" fmla="*/ 172 h 242"/>
                <a:gd name="T4" fmla="*/ 9 w 754"/>
                <a:gd name="T5" fmla="*/ 0 h 242"/>
                <a:gd name="T6" fmla="*/ 0 w 754"/>
                <a:gd name="T7" fmla="*/ 72 h 242"/>
                <a:gd name="T8" fmla="*/ 716 w 754"/>
                <a:gd name="T9" fmla="*/ 242 h 242"/>
                <a:gd name="T10" fmla="*/ 695 w 754"/>
                <a:gd name="T11" fmla="*/ 197 h 242"/>
                <a:gd name="T12" fmla="*/ 747 w 754"/>
                <a:gd name="T13" fmla="*/ 217 h 242"/>
                <a:gd name="T14" fmla="*/ 754 w 754"/>
                <a:gd name="T15" fmla="*/ 178 h 242"/>
                <a:gd name="T16" fmla="*/ 725 w 754"/>
                <a:gd name="T17" fmla="*/ 172 h 242"/>
                <a:gd name="T18" fmla="*/ 747 w 754"/>
                <a:gd name="T19" fmla="*/ 217 h 2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4"/>
                <a:gd name="T31" fmla="*/ 0 h 242"/>
                <a:gd name="T32" fmla="*/ 754 w 754"/>
                <a:gd name="T33" fmla="*/ 242 h 2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4" h="242">
                  <a:moveTo>
                    <a:pt x="747" y="217"/>
                  </a:moveTo>
                  <a:lnTo>
                    <a:pt x="725" y="172"/>
                  </a:lnTo>
                  <a:lnTo>
                    <a:pt x="9" y="0"/>
                  </a:lnTo>
                  <a:lnTo>
                    <a:pt x="0" y="72"/>
                  </a:lnTo>
                  <a:lnTo>
                    <a:pt x="716" y="242"/>
                  </a:lnTo>
                  <a:lnTo>
                    <a:pt x="695" y="197"/>
                  </a:lnTo>
                  <a:lnTo>
                    <a:pt x="747" y="217"/>
                  </a:lnTo>
                  <a:lnTo>
                    <a:pt x="754" y="178"/>
                  </a:lnTo>
                  <a:lnTo>
                    <a:pt x="725" y="172"/>
                  </a:lnTo>
                  <a:lnTo>
                    <a:pt x="747" y="21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2" name="Freeform 8"/>
            <p:cNvSpPr>
              <a:spLocks/>
            </p:cNvSpPr>
            <p:nvPr/>
          </p:nvSpPr>
          <p:spPr bwMode="auto">
            <a:xfrm>
              <a:off x="9518" y="9644"/>
              <a:ext cx="145" cy="524"/>
            </a:xfrm>
            <a:custGeom>
              <a:avLst/>
              <a:gdLst>
                <a:gd name="T0" fmla="*/ 39 w 145"/>
                <a:gd name="T1" fmla="*/ 524 h 524"/>
                <a:gd name="T2" fmla="*/ 52 w 145"/>
                <a:gd name="T3" fmla="*/ 502 h 524"/>
                <a:gd name="T4" fmla="*/ 145 w 145"/>
                <a:gd name="T5" fmla="*/ 19 h 524"/>
                <a:gd name="T6" fmla="*/ 93 w 145"/>
                <a:gd name="T7" fmla="*/ 0 h 524"/>
                <a:gd name="T8" fmla="*/ 0 w 145"/>
                <a:gd name="T9" fmla="*/ 482 h 524"/>
                <a:gd name="T10" fmla="*/ 14 w 145"/>
                <a:gd name="T11" fmla="*/ 460 h 524"/>
                <a:gd name="T12" fmla="*/ 39 w 145"/>
                <a:gd name="T13" fmla="*/ 524 h 524"/>
                <a:gd name="T14" fmla="*/ 49 w 145"/>
                <a:gd name="T15" fmla="*/ 515 h 524"/>
                <a:gd name="T16" fmla="*/ 52 w 145"/>
                <a:gd name="T17" fmla="*/ 502 h 524"/>
                <a:gd name="T18" fmla="*/ 39 w 145"/>
                <a:gd name="T19" fmla="*/ 524 h 5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5"/>
                <a:gd name="T31" fmla="*/ 0 h 524"/>
                <a:gd name="T32" fmla="*/ 145 w 145"/>
                <a:gd name="T33" fmla="*/ 524 h 5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5" h="524">
                  <a:moveTo>
                    <a:pt x="39" y="524"/>
                  </a:moveTo>
                  <a:lnTo>
                    <a:pt x="52" y="502"/>
                  </a:lnTo>
                  <a:lnTo>
                    <a:pt x="145" y="19"/>
                  </a:lnTo>
                  <a:lnTo>
                    <a:pt x="93" y="0"/>
                  </a:lnTo>
                  <a:lnTo>
                    <a:pt x="0" y="482"/>
                  </a:lnTo>
                  <a:lnTo>
                    <a:pt x="14" y="460"/>
                  </a:lnTo>
                  <a:lnTo>
                    <a:pt x="39" y="524"/>
                  </a:lnTo>
                  <a:lnTo>
                    <a:pt x="49" y="515"/>
                  </a:lnTo>
                  <a:lnTo>
                    <a:pt x="52" y="502"/>
                  </a:lnTo>
                  <a:lnTo>
                    <a:pt x="39" y="5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3" name="Freeform 9"/>
            <p:cNvSpPr>
              <a:spLocks/>
            </p:cNvSpPr>
            <p:nvPr/>
          </p:nvSpPr>
          <p:spPr bwMode="auto">
            <a:xfrm>
              <a:off x="8719" y="10104"/>
              <a:ext cx="838" cy="630"/>
            </a:xfrm>
            <a:custGeom>
              <a:avLst/>
              <a:gdLst>
                <a:gd name="T0" fmla="*/ 3 w 838"/>
                <a:gd name="T1" fmla="*/ 624 h 630"/>
                <a:gd name="T2" fmla="*/ 25 w 838"/>
                <a:gd name="T3" fmla="*/ 621 h 630"/>
                <a:gd name="T4" fmla="*/ 838 w 838"/>
                <a:gd name="T5" fmla="*/ 64 h 630"/>
                <a:gd name="T6" fmla="*/ 813 w 838"/>
                <a:gd name="T7" fmla="*/ 0 h 630"/>
                <a:gd name="T8" fmla="*/ 0 w 838"/>
                <a:gd name="T9" fmla="*/ 557 h 630"/>
                <a:gd name="T10" fmla="*/ 21 w 838"/>
                <a:gd name="T11" fmla="*/ 555 h 630"/>
                <a:gd name="T12" fmla="*/ 3 w 838"/>
                <a:gd name="T13" fmla="*/ 624 h 630"/>
                <a:gd name="T14" fmla="*/ 15 w 838"/>
                <a:gd name="T15" fmla="*/ 630 h 630"/>
                <a:gd name="T16" fmla="*/ 25 w 838"/>
                <a:gd name="T17" fmla="*/ 621 h 630"/>
                <a:gd name="T18" fmla="*/ 3 w 838"/>
                <a:gd name="T19" fmla="*/ 624 h 6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8"/>
                <a:gd name="T31" fmla="*/ 0 h 630"/>
                <a:gd name="T32" fmla="*/ 838 w 838"/>
                <a:gd name="T33" fmla="*/ 630 h 6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8" h="630">
                  <a:moveTo>
                    <a:pt x="3" y="624"/>
                  </a:moveTo>
                  <a:lnTo>
                    <a:pt x="25" y="621"/>
                  </a:lnTo>
                  <a:lnTo>
                    <a:pt x="838" y="64"/>
                  </a:lnTo>
                  <a:lnTo>
                    <a:pt x="813" y="0"/>
                  </a:lnTo>
                  <a:lnTo>
                    <a:pt x="0" y="557"/>
                  </a:lnTo>
                  <a:lnTo>
                    <a:pt x="21" y="555"/>
                  </a:lnTo>
                  <a:lnTo>
                    <a:pt x="3" y="624"/>
                  </a:lnTo>
                  <a:lnTo>
                    <a:pt x="15" y="630"/>
                  </a:lnTo>
                  <a:lnTo>
                    <a:pt x="25" y="621"/>
                  </a:lnTo>
                  <a:lnTo>
                    <a:pt x="3" y="62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Freeform 10"/>
            <p:cNvSpPr>
              <a:spLocks/>
            </p:cNvSpPr>
            <p:nvPr/>
          </p:nvSpPr>
          <p:spPr bwMode="auto">
            <a:xfrm>
              <a:off x="7866" y="10293"/>
              <a:ext cx="875" cy="438"/>
            </a:xfrm>
            <a:custGeom>
              <a:avLst/>
              <a:gdLst>
                <a:gd name="T0" fmla="*/ 18 w 875"/>
                <a:gd name="T1" fmla="*/ 14 h 438"/>
                <a:gd name="T2" fmla="*/ 33 w 875"/>
                <a:gd name="T3" fmla="*/ 67 h 438"/>
                <a:gd name="T4" fmla="*/ 857 w 875"/>
                <a:gd name="T5" fmla="*/ 438 h 438"/>
                <a:gd name="T6" fmla="*/ 875 w 875"/>
                <a:gd name="T7" fmla="*/ 368 h 438"/>
                <a:gd name="T8" fmla="*/ 51 w 875"/>
                <a:gd name="T9" fmla="*/ 0 h 438"/>
                <a:gd name="T10" fmla="*/ 64 w 875"/>
                <a:gd name="T11" fmla="*/ 53 h 438"/>
                <a:gd name="T12" fmla="*/ 18 w 875"/>
                <a:gd name="T13" fmla="*/ 14 h 438"/>
                <a:gd name="T14" fmla="*/ 0 w 875"/>
                <a:gd name="T15" fmla="*/ 53 h 438"/>
                <a:gd name="T16" fmla="*/ 33 w 875"/>
                <a:gd name="T17" fmla="*/ 67 h 438"/>
                <a:gd name="T18" fmla="*/ 18 w 875"/>
                <a:gd name="T19" fmla="*/ 14 h 4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5"/>
                <a:gd name="T31" fmla="*/ 0 h 438"/>
                <a:gd name="T32" fmla="*/ 875 w 875"/>
                <a:gd name="T33" fmla="*/ 438 h 4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5" h="438">
                  <a:moveTo>
                    <a:pt x="18" y="14"/>
                  </a:moveTo>
                  <a:lnTo>
                    <a:pt x="33" y="67"/>
                  </a:lnTo>
                  <a:lnTo>
                    <a:pt x="857" y="438"/>
                  </a:lnTo>
                  <a:lnTo>
                    <a:pt x="875" y="368"/>
                  </a:lnTo>
                  <a:lnTo>
                    <a:pt x="51" y="0"/>
                  </a:lnTo>
                  <a:lnTo>
                    <a:pt x="64" y="53"/>
                  </a:lnTo>
                  <a:lnTo>
                    <a:pt x="18" y="14"/>
                  </a:lnTo>
                  <a:lnTo>
                    <a:pt x="0" y="53"/>
                  </a:lnTo>
                  <a:lnTo>
                    <a:pt x="33" y="67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Freeform 11"/>
            <p:cNvSpPr>
              <a:spLocks/>
            </p:cNvSpPr>
            <p:nvPr/>
          </p:nvSpPr>
          <p:spPr bwMode="auto">
            <a:xfrm>
              <a:off x="8566" y="9736"/>
              <a:ext cx="225" cy="270"/>
            </a:xfrm>
            <a:custGeom>
              <a:avLst/>
              <a:gdLst>
                <a:gd name="T0" fmla="*/ 205 w 225"/>
                <a:gd name="T1" fmla="*/ 0 h 270"/>
                <a:gd name="T2" fmla="*/ 191 w 225"/>
                <a:gd name="T3" fmla="*/ 8 h 270"/>
                <a:gd name="T4" fmla="*/ 0 w 225"/>
                <a:gd name="T5" fmla="*/ 212 h 270"/>
                <a:gd name="T6" fmla="*/ 33 w 225"/>
                <a:gd name="T7" fmla="*/ 270 h 270"/>
                <a:gd name="T8" fmla="*/ 225 w 225"/>
                <a:gd name="T9" fmla="*/ 64 h 270"/>
                <a:gd name="T10" fmla="*/ 211 w 225"/>
                <a:gd name="T11" fmla="*/ 72 h 270"/>
                <a:gd name="T12" fmla="*/ 205 w 225"/>
                <a:gd name="T13" fmla="*/ 0 h 270"/>
                <a:gd name="T14" fmla="*/ 198 w 225"/>
                <a:gd name="T15" fmla="*/ 2 h 270"/>
                <a:gd name="T16" fmla="*/ 191 w 225"/>
                <a:gd name="T17" fmla="*/ 8 h 270"/>
                <a:gd name="T18" fmla="*/ 205 w 225"/>
                <a:gd name="T19" fmla="*/ 0 h 2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5"/>
                <a:gd name="T31" fmla="*/ 0 h 270"/>
                <a:gd name="T32" fmla="*/ 225 w 225"/>
                <a:gd name="T33" fmla="*/ 270 h 2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5" h="270">
                  <a:moveTo>
                    <a:pt x="205" y="0"/>
                  </a:moveTo>
                  <a:lnTo>
                    <a:pt x="191" y="8"/>
                  </a:lnTo>
                  <a:lnTo>
                    <a:pt x="0" y="212"/>
                  </a:lnTo>
                  <a:lnTo>
                    <a:pt x="33" y="270"/>
                  </a:lnTo>
                  <a:lnTo>
                    <a:pt x="225" y="64"/>
                  </a:lnTo>
                  <a:lnTo>
                    <a:pt x="211" y="72"/>
                  </a:lnTo>
                  <a:lnTo>
                    <a:pt x="205" y="0"/>
                  </a:lnTo>
                  <a:lnTo>
                    <a:pt x="198" y="2"/>
                  </a:lnTo>
                  <a:lnTo>
                    <a:pt x="191" y="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Freeform 12"/>
            <p:cNvSpPr>
              <a:spLocks/>
            </p:cNvSpPr>
            <p:nvPr/>
          </p:nvSpPr>
          <p:spPr bwMode="auto">
            <a:xfrm>
              <a:off x="8771" y="9694"/>
              <a:ext cx="322" cy="117"/>
            </a:xfrm>
            <a:custGeom>
              <a:avLst/>
              <a:gdLst>
                <a:gd name="T0" fmla="*/ 322 w 322"/>
                <a:gd name="T1" fmla="*/ 8 h 117"/>
                <a:gd name="T2" fmla="*/ 302 w 322"/>
                <a:gd name="T3" fmla="*/ 3 h 117"/>
                <a:gd name="T4" fmla="*/ 0 w 322"/>
                <a:gd name="T5" fmla="*/ 42 h 117"/>
                <a:gd name="T6" fmla="*/ 7 w 322"/>
                <a:gd name="T7" fmla="*/ 117 h 117"/>
                <a:gd name="T8" fmla="*/ 308 w 322"/>
                <a:gd name="T9" fmla="*/ 75 h 117"/>
                <a:gd name="T10" fmla="*/ 289 w 322"/>
                <a:gd name="T11" fmla="*/ 67 h 117"/>
                <a:gd name="T12" fmla="*/ 322 w 322"/>
                <a:gd name="T13" fmla="*/ 8 h 117"/>
                <a:gd name="T14" fmla="*/ 313 w 322"/>
                <a:gd name="T15" fmla="*/ 0 h 117"/>
                <a:gd name="T16" fmla="*/ 302 w 322"/>
                <a:gd name="T17" fmla="*/ 3 h 117"/>
                <a:gd name="T18" fmla="*/ 322 w 322"/>
                <a:gd name="T19" fmla="*/ 8 h 1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2"/>
                <a:gd name="T31" fmla="*/ 0 h 117"/>
                <a:gd name="T32" fmla="*/ 322 w 322"/>
                <a:gd name="T33" fmla="*/ 117 h 1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2" h="117">
                  <a:moveTo>
                    <a:pt x="322" y="8"/>
                  </a:moveTo>
                  <a:lnTo>
                    <a:pt x="302" y="3"/>
                  </a:lnTo>
                  <a:lnTo>
                    <a:pt x="0" y="42"/>
                  </a:lnTo>
                  <a:lnTo>
                    <a:pt x="7" y="117"/>
                  </a:lnTo>
                  <a:lnTo>
                    <a:pt x="308" y="75"/>
                  </a:lnTo>
                  <a:lnTo>
                    <a:pt x="289" y="67"/>
                  </a:lnTo>
                  <a:lnTo>
                    <a:pt x="322" y="8"/>
                  </a:lnTo>
                  <a:lnTo>
                    <a:pt x="313" y="0"/>
                  </a:lnTo>
                  <a:lnTo>
                    <a:pt x="302" y="3"/>
                  </a:lnTo>
                  <a:lnTo>
                    <a:pt x="322" y="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7" name="Freeform 13"/>
            <p:cNvSpPr>
              <a:spLocks/>
            </p:cNvSpPr>
            <p:nvPr/>
          </p:nvSpPr>
          <p:spPr bwMode="auto">
            <a:xfrm>
              <a:off x="9059" y="9702"/>
              <a:ext cx="236" cy="246"/>
            </a:xfrm>
            <a:custGeom>
              <a:avLst/>
              <a:gdLst>
                <a:gd name="T0" fmla="*/ 227 w 236"/>
                <a:gd name="T1" fmla="*/ 232 h 246"/>
                <a:gd name="T2" fmla="*/ 218 w 236"/>
                <a:gd name="T3" fmla="*/ 187 h 246"/>
                <a:gd name="T4" fmla="*/ 33 w 236"/>
                <a:gd name="T5" fmla="*/ 0 h 246"/>
                <a:gd name="T6" fmla="*/ 0 w 236"/>
                <a:gd name="T7" fmla="*/ 59 h 246"/>
                <a:gd name="T8" fmla="*/ 185 w 236"/>
                <a:gd name="T9" fmla="*/ 246 h 246"/>
                <a:gd name="T10" fmla="*/ 177 w 236"/>
                <a:gd name="T11" fmla="*/ 201 h 246"/>
                <a:gd name="T12" fmla="*/ 227 w 236"/>
                <a:gd name="T13" fmla="*/ 232 h 246"/>
                <a:gd name="T14" fmla="*/ 236 w 236"/>
                <a:gd name="T15" fmla="*/ 207 h 246"/>
                <a:gd name="T16" fmla="*/ 218 w 236"/>
                <a:gd name="T17" fmla="*/ 187 h 246"/>
                <a:gd name="T18" fmla="*/ 227 w 236"/>
                <a:gd name="T19" fmla="*/ 232 h 2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6"/>
                <a:gd name="T31" fmla="*/ 0 h 246"/>
                <a:gd name="T32" fmla="*/ 236 w 236"/>
                <a:gd name="T33" fmla="*/ 246 h 2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6" h="246">
                  <a:moveTo>
                    <a:pt x="227" y="232"/>
                  </a:moveTo>
                  <a:lnTo>
                    <a:pt x="218" y="187"/>
                  </a:lnTo>
                  <a:lnTo>
                    <a:pt x="33" y="0"/>
                  </a:lnTo>
                  <a:lnTo>
                    <a:pt x="0" y="59"/>
                  </a:lnTo>
                  <a:lnTo>
                    <a:pt x="185" y="246"/>
                  </a:lnTo>
                  <a:lnTo>
                    <a:pt x="177" y="201"/>
                  </a:lnTo>
                  <a:lnTo>
                    <a:pt x="227" y="232"/>
                  </a:lnTo>
                  <a:lnTo>
                    <a:pt x="236" y="207"/>
                  </a:lnTo>
                  <a:lnTo>
                    <a:pt x="218" y="187"/>
                  </a:lnTo>
                  <a:lnTo>
                    <a:pt x="227" y="23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8" name="Freeform 14"/>
            <p:cNvSpPr>
              <a:spLocks/>
            </p:cNvSpPr>
            <p:nvPr/>
          </p:nvSpPr>
          <p:spPr bwMode="auto">
            <a:xfrm>
              <a:off x="9171" y="9903"/>
              <a:ext cx="115" cy="243"/>
            </a:xfrm>
            <a:custGeom>
              <a:avLst/>
              <a:gdLst>
                <a:gd name="T0" fmla="*/ 29 w 115"/>
                <a:gd name="T1" fmla="*/ 243 h 243"/>
                <a:gd name="T2" fmla="*/ 50 w 115"/>
                <a:gd name="T3" fmla="*/ 223 h 243"/>
                <a:gd name="T4" fmla="*/ 115 w 115"/>
                <a:gd name="T5" fmla="*/ 31 h 243"/>
                <a:gd name="T6" fmla="*/ 65 w 115"/>
                <a:gd name="T7" fmla="*/ 0 h 243"/>
                <a:gd name="T8" fmla="*/ 0 w 115"/>
                <a:gd name="T9" fmla="*/ 192 h 243"/>
                <a:gd name="T10" fmla="*/ 21 w 115"/>
                <a:gd name="T11" fmla="*/ 173 h 243"/>
                <a:gd name="T12" fmla="*/ 29 w 115"/>
                <a:gd name="T13" fmla="*/ 243 h 243"/>
                <a:gd name="T14" fmla="*/ 43 w 115"/>
                <a:gd name="T15" fmla="*/ 240 h 243"/>
                <a:gd name="T16" fmla="*/ 50 w 115"/>
                <a:gd name="T17" fmla="*/ 223 h 243"/>
                <a:gd name="T18" fmla="*/ 29 w 115"/>
                <a:gd name="T19" fmla="*/ 243 h 2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15"/>
                <a:gd name="T31" fmla="*/ 0 h 243"/>
                <a:gd name="T32" fmla="*/ 115 w 115"/>
                <a:gd name="T33" fmla="*/ 243 h 2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15" h="243">
                  <a:moveTo>
                    <a:pt x="29" y="243"/>
                  </a:moveTo>
                  <a:lnTo>
                    <a:pt x="50" y="223"/>
                  </a:lnTo>
                  <a:lnTo>
                    <a:pt x="115" y="31"/>
                  </a:lnTo>
                  <a:lnTo>
                    <a:pt x="65" y="0"/>
                  </a:lnTo>
                  <a:lnTo>
                    <a:pt x="0" y="192"/>
                  </a:lnTo>
                  <a:lnTo>
                    <a:pt x="21" y="173"/>
                  </a:lnTo>
                  <a:lnTo>
                    <a:pt x="29" y="243"/>
                  </a:lnTo>
                  <a:lnTo>
                    <a:pt x="43" y="240"/>
                  </a:lnTo>
                  <a:lnTo>
                    <a:pt x="50" y="223"/>
                  </a:lnTo>
                  <a:lnTo>
                    <a:pt x="29" y="24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9" name="Freeform 15"/>
            <p:cNvSpPr>
              <a:spLocks/>
            </p:cNvSpPr>
            <p:nvPr/>
          </p:nvSpPr>
          <p:spPr bwMode="auto">
            <a:xfrm>
              <a:off x="8749" y="10076"/>
              <a:ext cx="451" cy="156"/>
            </a:xfrm>
            <a:custGeom>
              <a:avLst/>
              <a:gdLst>
                <a:gd name="T0" fmla="*/ 0 w 451"/>
                <a:gd name="T1" fmla="*/ 145 h 156"/>
                <a:gd name="T2" fmla="*/ 22 w 451"/>
                <a:gd name="T3" fmla="*/ 153 h 156"/>
                <a:gd name="T4" fmla="*/ 451 w 451"/>
                <a:gd name="T5" fmla="*/ 72 h 156"/>
                <a:gd name="T6" fmla="*/ 443 w 451"/>
                <a:gd name="T7" fmla="*/ 0 h 156"/>
                <a:gd name="T8" fmla="*/ 15 w 451"/>
                <a:gd name="T9" fmla="*/ 81 h 156"/>
                <a:gd name="T10" fmla="*/ 35 w 451"/>
                <a:gd name="T11" fmla="*/ 89 h 156"/>
                <a:gd name="T12" fmla="*/ 0 w 451"/>
                <a:gd name="T13" fmla="*/ 145 h 156"/>
                <a:gd name="T14" fmla="*/ 9 w 451"/>
                <a:gd name="T15" fmla="*/ 156 h 156"/>
                <a:gd name="T16" fmla="*/ 22 w 451"/>
                <a:gd name="T17" fmla="*/ 153 h 156"/>
                <a:gd name="T18" fmla="*/ 0 w 451"/>
                <a:gd name="T19" fmla="*/ 145 h 1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1"/>
                <a:gd name="T31" fmla="*/ 0 h 156"/>
                <a:gd name="T32" fmla="*/ 451 w 451"/>
                <a:gd name="T33" fmla="*/ 156 h 15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1" h="156">
                  <a:moveTo>
                    <a:pt x="0" y="145"/>
                  </a:moveTo>
                  <a:lnTo>
                    <a:pt x="22" y="153"/>
                  </a:lnTo>
                  <a:lnTo>
                    <a:pt x="451" y="72"/>
                  </a:lnTo>
                  <a:lnTo>
                    <a:pt x="443" y="0"/>
                  </a:lnTo>
                  <a:lnTo>
                    <a:pt x="15" y="81"/>
                  </a:lnTo>
                  <a:lnTo>
                    <a:pt x="35" y="89"/>
                  </a:lnTo>
                  <a:lnTo>
                    <a:pt x="0" y="145"/>
                  </a:lnTo>
                  <a:lnTo>
                    <a:pt x="9" y="156"/>
                  </a:lnTo>
                  <a:lnTo>
                    <a:pt x="22" y="153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0" name="Freeform 16"/>
            <p:cNvSpPr>
              <a:spLocks/>
            </p:cNvSpPr>
            <p:nvPr/>
          </p:nvSpPr>
          <p:spPr bwMode="auto">
            <a:xfrm>
              <a:off x="8540" y="9948"/>
              <a:ext cx="244" cy="273"/>
            </a:xfrm>
            <a:custGeom>
              <a:avLst/>
              <a:gdLst>
                <a:gd name="T0" fmla="*/ 26 w 244"/>
                <a:gd name="T1" fmla="*/ 0 h 273"/>
                <a:gd name="T2" fmla="*/ 24 w 244"/>
                <a:gd name="T3" fmla="*/ 55 h 273"/>
                <a:gd name="T4" fmla="*/ 209 w 244"/>
                <a:gd name="T5" fmla="*/ 273 h 273"/>
                <a:gd name="T6" fmla="*/ 244 w 244"/>
                <a:gd name="T7" fmla="*/ 217 h 273"/>
                <a:gd name="T8" fmla="*/ 61 w 244"/>
                <a:gd name="T9" fmla="*/ 2 h 273"/>
                <a:gd name="T10" fmla="*/ 59 w 244"/>
                <a:gd name="T11" fmla="*/ 58 h 273"/>
                <a:gd name="T12" fmla="*/ 26 w 244"/>
                <a:gd name="T13" fmla="*/ 0 h 273"/>
                <a:gd name="T14" fmla="*/ 0 w 244"/>
                <a:gd name="T15" fmla="*/ 27 h 273"/>
                <a:gd name="T16" fmla="*/ 24 w 244"/>
                <a:gd name="T17" fmla="*/ 55 h 273"/>
                <a:gd name="T18" fmla="*/ 26 w 244"/>
                <a:gd name="T19" fmla="*/ 0 h 27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4"/>
                <a:gd name="T31" fmla="*/ 0 h 273"/>
                <a:gd name="T32" fmla="*/ 244 w 244"/>
                <a:gd name="T33" fmla="*/ 273 h 27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4" h="273">
                  <a:moveTo>
                    <a:pt x="26" y="0"/>
                  </a:moveTo>
                  <a:lnTo>
                    <a:pt x="24" y="55"/>
                  </a:lnTo>
                  <a:lnTo>
                    <a:pt x="209" y="273"/>
                  </a:lnTo>
                  <a:lnTo>
                    <a:pt x="244" y="217"/>
                  </a:lnTo>
                  <a:lnTo>
                    <a:pt x="61" y="2"/>
                  </a:lnTo>
                  <a:lnTo>
                    <a:pt x="59" y="58"/>
                  </a:lnTo>
                  <a:lnTo>
                    <a:pt x="26" y="0"/>
                  </a:lnTo>
                  <a:lnTo>
                    <a:pt x="0" y="27"/>
                  </a:lnTo>
                  <a:lnTo>
                    <a:pt x="24" y="5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Freeform 17"/>
            <p:cNvSpPr>
              <a:spLocks/>
            </p:cNvSpPr>
            <p:nvPr/>
          </p:nvSpPr>
          <p:spPr bwMode="auto">
            <a:xfrm>
              <a:off x="7896" y="9571"/>
              <a:ext cx="1032" cy="575"/>
            </a:xfrm>
            <a:custGeom>
              <a:avLst/>
              <a:gdLst>
                <a:gd name="T0" fmla="*/ 1030 w 1032"/>
                <a:gd name="T1" fmla="*/ 0 h 575"/>
                <a:gd name="T2" fmla="*/ 1023 w 1032"/>
                <a:gd name="T3" fmla="*/ 3 h 575"/>
                <a:gd name="T4" fmla="*/ 0 w 1032"/>
                <a:gd name="T5" fmla="*/ 544 h 575"/>
                <a:gd name="T6" fmla="*/ 8 w 1032"/>
                <a:gd name="T7" fmla="*/ 575 h 575"/>
                <a:gd name="T8" fmla="*/ 1032 w 1032"/>
                <a:gd name="T9" fmla="*/ 31 h 575"/>
                <a:gd name="T10" fmla="*/ 1025 w 1032"/>
                <a:gd name="T11" fmla="*/ 34 h 575"/>
                <a:gd name="T12" fmla="*/ 1030 w 1032"/>
                <a:gd name="T13" fmla="*/ 0 h 575"/>
                <a:gd name="T14" fmla="*/ 1026 w 1032"/>
                <a:gd name="T15" fmla="*/ 0 h 575"/>
                <a:gd name="T16" fmla="*/ 1023 w 1032"/>
                <a:gd name="T17" fmla="*/ 3 h 575"/>
                <a:gd name="T18" fmla="*/ 1030 w 1032"/>
                <a:gd name="T19" fmla="*/ 0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32"/>
                <a:gd name="T31" fmla="*/ 0 h 575"/>
                <a:gd name="T32" fmla="*/ 1032 w 103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32" h="575">
                  <a:moveTo>
                    <a:pt x="1030" y="0"/>
                  </a:moveTo>
                  <a:lnTo>
                    <a:pt x="1023" y="3"/>
                  </a:lnTo>
                  <a:lnTo>
                    <a:pt x="0" y="544"/>
                  </a:lnTo>
                  <a:lnTo>
                    <a:pt x="8" y="575"/>
                  </a:lnTo>
                  <a:lnTo>
                    <a:pt x="1032" y="31"/>
                  </a:lnTo>
                  <a:lnTo>
                    <a:pt x="1025" y="34"/>
                  </a:lnTo>
                  <a:lnTo>
                    <a:pt x="1030" y="0"/>
                  </a:lnTo>
                  <a:lnTo>
                    <a:pt x="1026" y="0"/>
                  </a:lnTo>
                  <a:lnTo>
                    <a:pt x="1023" y="3"/>
                  </a:lnTo>
                  <a:lnTo>
                    <a:pt x="1030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2" name="Freeform 18"/>
            <p:cNvSpPr>
              <a:spLocks/>
            </p:cNvSpPr>
            <p:nvPr/>
          </p:nvSpPr>
          <p:spPr bwMode="auto">
            <a:xfrm>
              <a:off x="8921" y="9571"/>
              <a:ext cx="534" cy="209"/>
            </a:xfrm>
            <a:custGeom>
              <a:avLst/>
              <a:gdLst>
                <a:gd name="T0" fmla="*/ 534 w 534"/>
                <a:gd name="T1" fmla="*/ 187 h 209"/>
                <a:gd name="T2" fmla="*/ 526 w 534"/>
                <a:gd name="T3" fmla="*/ 176 h 209"/>
                <a:gd name="T4" fmla="*/ 5 w 534"/>
                <a:gd name="T5" fmla="*/ 0 h 209"/>
                <a:gd name="T6" fmla="*/ 0 w 534"/>
                <a:gd name="T7" fmla="*/ 34 h 209"/>
                <a:gd name="T8" fmla="*/ 521 w 534"/>
                <a:gd name="T9" fmla="*/ 209 h 209"/>
                <a:gd name="T10" fmla="*/ 512 w 534"/>
                <a:gd name="T11" fmla="*/ 198 h 209"/>
                <a:gd name="T12" fmla="*/ 534 w 534"/>
                <a:gd name="T13" fmla="*/ 187 h 209"/>
                <a:gd name="T14" fmla="*/ 533 w 534"/>
                <a:gd name="T15" fmla="*/ 179 h 209"/>
                <a:gd name="T16" fmla="*/ 526 w 534"/>
                <a:gd name="T17" fmla="*/ 176 h 209"/>
                <a:gd name="T18" fmla="*/ 534 w 534"/>
                <a:gd name="T19" fmla="*/ 187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34"/>
                <a:gd name="T31" fmla="*/ 0 h 209"/>
                <a:gd name="T32" fmla="*/ 534 w 534"/>
                <a:gd name="T33" fmla="*/ 209 h 20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34" h="209">
                  <a:moveTo>
                    <a:pt x="534" y="187"/>
                  </a:moveTo>
                  <a:lnTo>
                    <a:pt x="526" y="176"/>
                  </a:lnTo>
                  <a:lnTo>
                    <a:pt x="5" y="0"/>
                  </a:lnTo>
                  <a:lnTo>
                    <a:pt x="0" y="34"/>
                  </a:lnTo>
                  <a:lnTo>
                    <a:pt x="521" y="209"/>
                  </a:lnTo>
                  <a:lnTo>
                    <a:pt x="512" y="198"/>
                  </a:lnTo>
                  <a:lnTo>
                    <a:pt x="534" y="187"/>
                  </a:lnTo>
                  <a:lnTo>
                    <a:pt x="533" y="179"/>
                  </a:lnTo>
                  <a:lnTo>
                    <a:pt x="526" y="176"/>
                  </a:lnTo>
                  <a:lnTo>
                    <a:pt x="534" y="18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Freeform 19"/>
            <p:cNvSpPr>
              <a:spLocks/>
            </p:cNvSpPr>
            <p:nvPr/>
          </p:nvSpPr>
          <p:spPr bwMode="auto">
            <a:xfrm>
              <a:off x="9433" y="9755"/>
              <a:ext cx="187" cy="533"/>
            </a:xfrm>
            <a:custGeom>
              <a:avLst/>
              <a:gdLst>
                <a:gd name="T0" fmla="*/ 178 w 187"/>
                <a:gd name="T1" fmla="*/ 533 h 533"/>
                <a:gd name="T2" fmla="*/ 184 w 187"/>
                <a:gd name="T3" fmla="*/ 513 h 533"/>
                <a:gd name="T4" fmla="*/ 22 w 187"/>
                <a:gd name="T5" fmla="*/ 0 h 533"/>
                <a:gd name="T6" fmla="*/ 0 w 187"/>
                <a:gd name="T7" fmla="*/ 14 h 533"/>
                <a:gd name="T8" fmla="*/ 161 w 187"/>
                <a:gd name="T9" fmla="*/ 524 h 533"/>
                <a:gd name="T10" fmla="*/ 167 w 187"/>
                <a:gd name="T11" fmla="*/ 505 h 533"/>
                <a:gd name="T12" fmla="*/ 178 w 187"/>
                <a:gd name="T13" fmla="*/ 533 h 533"/>
                <a:gd name="T14" fmla="*/ 187 w 187"/>
                <a:gd name="T15" fmla="*/ 527 h 533"/>
                <a:gd name="T16" fmla="*/ 184 w 187"/>
                <a:gd name="T17" fmla="*/ 513 h 533"/>
                <a:gd name="T18" fmla="*/ 178 w 187"/>
                <a:gd name="T19" fmla="*/ 533 h 5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7"/>
                <a:gd name="T31" fmla="*/ 0 h 533"/>
                <a:gd name="T32" fmla="*/ 187 w 187"/>
                <a:gd name="T33" fmla="*/ 533 h 5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7" h="533">
                  <a:moveTo>
                    <a:pt x="178" y="533"/>
                  </a:moveTo>
                  <a:lnTo>
                    <a:pt x="184" y="513"/>
                  </a:lnTo>
                  <a:lnTo>
                    <a:pt x="22" y="0"/>
                  </a:lnTo>
                  <a:lnTo>
                    <a:pt x="0" y="14"/>
                  </a:lnTo>
                  <a:lnTo>
                    <a:pt x="161" y="524"/>
                  </a:lnTo>
                  <a:lnTo>
                    <a:pt x="167" y="505"/>
                  </a:lnTo>
                  <a:lnTo>
                    <a:pt x="178" y="533"/>
                  </a:lnTo>
                  <a:lnTo>
                    <a:pt x="187" y="527"/>
                  </a:lnTo>
                  <a:lnTo>
                    <a:pt x="184" y="513"/>
                  </a:lnTo>
                  <a:lnTo>
                    <a:pt x="178" y="53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4" name="Freeform 20"/>
            <p:cNvSpPr>
              <a:spLocks/>
            </p:cNvSpPr>
            <p:nvPr/>
          </p:nvSpPr>
          <p:spPr bwMode="auto">
            <a:xfrm>
              <a:off x="8868" y="10260"/>
              <a:ext cx="743" cy="549"/>
            </a:xfrm>
            <a:custGeom>
              <a:avLst/>
              <a:gdLst>
                <a:gd name="T0" fmla="*/ 1 w 743"/>
                <a:gd name="T1" fmla="*/ 549 h 549"/>
                <a:gd name="T2" fmla="*/ 11 w 743"/>
                <a:gd name="T3" fmla="*/ 546 h 549"/>
                <a:gd name="T4" fmla="*/ 743 w 743"/>
                <a:gd name="T5" fmla="*/ 28 h 549"/>
                <a:gd name="T6" fmla="*/ 732 w 743"/>
                <a:gd name="T7" fmla="*/ 0 h 549"/>
                <a:gd name="T8" fmla="*/ 0 w 743"/>
                <a:gd name="T9" fmla="*/ 518 h 549"/>
                <a:gd name="T10" fmla="*/ 9 w 743"/>
                <a:gd name="T11" fmla="*/ 518 h 549"/>
                <a:gd name="T12" fmla="*/ 1 w 743"/>
                <a:gd name="T13" fmla="*/ 549 h 549"/>
                <a:gd name="T14" fmla="*/ 6 w 743"/>
                <a:gd name="T15" fmla="*/ 549 h 549"/>
                <a:gd name="T16" fmla="*/ 11 w 743"/>
                <a:gd name="T17" fmla="*/ 546 h 549"/>
                <a:gd name="T18" fmla="*/ 1 w 743"/>
                <a:gd name="T19" fmla="*/ 549 h 54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43"/>
                <a:gd name="T31" fmla="*/ 0 h 549"/>
                <a:gd name="T32" fmla="*/ 743 w 743"/>
                <a:gd name="T33" fmla="*/ 549 h 54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43" h="549">
                  <a:moveTo>
                    <a:pt x="1" y="549"/>
                  </a:moveTo>
                  <a:lnTo>
                    <a:pt x="11" y="546"/>
                  </a:lnTo>
                  <a:lnTo>
                    <a:pt x="743" y="28"/>
                  </a:lnTo>
                  <a:lnTo>
                    <a:pt x="732" y="0"/>
                  </a:lnTo>
                  <a:lnTo>
                    <a:pt x="0" y="518"/>
                  </a:lnTo>
                  <a:lnTo>
                    <a:pt x="9" y="518"/>
                  </a:lnTo>
                  <a:lnTo>
                    <a:pt x="1" y="549"/>
                  </a:lnTo>
                  <a:lnTo>
                    <a:pt x="6" y="549"/>
                  </a:lnTo>
                  <a:lnTo>
                    <a:pt x="11" y="546"/>
                  </a:lnTo>
                  <a:lnTo>
                    <a:pt x="1" y="549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Freeform 21"/>
            <p:cNvSpPr>
              <a:spLocks/>
            </p:cNvSpPr>
            <p:nvPr/>
          </p:nvSpPr>
          <p:spPr bwMode="auto">
            <a:xfrm>
              <a:off x="8602" y="10647"/>
              <a:ext cx="276" cy="162"/>
            </a:xfrm>
            <a:custGeom>
              <a:avLst/>
              <a:gdLst>
                <a:gd name="T0" fmla="*/ 1 w 276"/>
                <a:gd name="T1" fmla="*/ 34 h 162"/>
                <a:gd name="T2" fmla="*/ 0 w 276"/>
                <a:gd name="T3" fmla="*/ 34 h 162"/>
                <a:gd name="T4" fmla="*/ 268 w 276"/>
                <a:gd name="T5" fmla="*/ 162 h 162"/>
                <a:gd name="T6" fmla="*/ 276 w 276"/>
                <a:gd name="T7" fmla="*/ 131 h 162"/>
                <a:gd name="T8" fmla="*/ 8 w 276"/>
                <a:gd name="T9" fmla="*/ 3 h 162"/>
                <a:gd name="T10" fmla="*/ 5 w 276"/>
                <a:gd name="T11" fmla="*/ 0 h 162"/>
                <a:gd name="T12" fmla="*/ 8 w 276"/>
                <a:gd name="T13" fmla="*/ 3 h 162"/>
                <a:gd name="T14" fmla="*/ 7 w 276"/>
                <a:gd name="T15" fmla="*/ 0 h 162"/>
                <a:gd name="T16" fmla="*/ 5 w 276"/>
                <a:gd name="T17" fmla="*/ 0 h 162"/>
                <a:gd name="T18" fmla="*/ 1 w 276"/>
                <a:gd name="T19" fmla="*/ 34 h 1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6"/>
                <a:gd name="T31" fmla="*/ 0 h 162"/>
                <a:gd name="T32" fmla="*/ 276 w 276"/>
                <a:gd name="T33" fmla="*/ 162 h 1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6" h="162">
                  <a:moveTo>
                    <a:pt x="1" y="34"/>
                  </a:moveTo>
                  <a:lnTo>
                    <a:pt x="0" y="34"/>
                  </a:lnTo>
                  <a:lnTo>
                    <a:pt x="268" y="162"/>
                  </a:lnTo>
                  <a:lnTo>
                    <a:pt x="276" y="131"/>
                  </a:lnTo>
                  <a:lnTo>
                    <a:pt x="8" y="3"/>
                  </a:lnTo>
                  <a:lnTo>
                    <a:pt x="5" y="0"/>
                  </a:lnTo>
                  <a:lnTo>
                    <a:pt x="8" y="3"/>
                  </a:lnTo>
                  <a:lnTo>
                    <a:pt x="7" y="0"/>
                  </a:lnTo>
                  <a:lnTo>
                    <a:pt x="5" y="0"/>
                  </a:lnTo>
                  <a:lnTo>
                    <a:pt x="1" y="3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6" name="Freeform 22"/>
            <p:cNvSpPr>
              <a:spLocks/>
            </p:cNvSpPr>
            <p:nvPr/>
          </p:nvSpPr>
          <p:spPr bwMode="auto">
            <a:xfrm>
              <a:off x="7953" y="10539"/>
              <a:ext cx="654" cy="142"/>
            </a:xfrm>
            <a:custGeom>
              <a:avLst/>
              <a:gdLst>
                <a:gd name="T0" fmla="*/ 0 w 654"/>
                <a:gd name="T1" fmla="*/ 19 h 142"/>
                <a:gd name="T2" fmla="*/ 11 w 654"/>
                <a:gd name="T3" fmla="*/ 30 h 142"/>
                <a:gd name="T4" fmla="*/ 652 w 654"/>
                <a:gd name="T5" fmla="*/ 142 h 142"/>
                <a:gd name="T6" fmla="*/ 654 w 654"/>
                <a:gd name="T7" fmla="*/ 108 h 142"/>
                <a:gd name="T8" fmla="*/ 13 w 654"/>
                <a:gd name="T9" fmla="*/ 0 h 142"/>
                <a:gd name="T10" fmla="*/ 24 w 654"/>
                <a:gd name="T11" fmla="*/ 14 h 142"/>
                <a:gd name="T12" fmla="*/ 0 w 654"/>
                <a:gd name="T13" fmla="*/ 19 h 142"/>
                <a:gd name="T14" fmla="*/ 2 w 654"/>
                <a:gd name="T15" fmla="*/ 30 h 142"/>
                <a:gd name="T16" fmla="*/ 11 w 654"/>
                <a:gd name="T17" fmla="*/ 30 h 142"/>
                <a:gd name="T18" fmla="*/ 0 w 654"/>
                <a:gd name="T19" fmla="*/ 19 h 1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54"/>
                <a:gd name="T31" fmla="*/ 0 h 142"/>
                <a:gd name="T32" fmla="*/ 654 w 654"/>
                <a:gd name="T33" fmla="*/ 142 h 1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54" h="142">
                  <a:moveTo>
                    <a:pt x="0" y="19"/>
                  </a:moveTo>
                  <a:lnTo>
                    <a:pt x="11" y="30"/>
                  </a:lnTo>
                  <a:lnTo>
                    <a:pt x="652" y="142"/>
                  </a:lnTo>
                  <a:lnTo>
                    <a:pt x="654" y="108"/>
                  </a:lnTo>
                  <a:lnTo>
                    <a:pt x="13" y="0"/>
                  </a:lnTo>
                  <a:lnTo>
                    <a:pt x="24" y="14"/>
                  </a:lnTo>
                  <a:lnTo>
                    <a:pt x="0" y="19"/>
                  </a:lnTo>
                  <a:lnTo>
                    <a:pt x="2" y="30"/>
                  </a:lnTo>
                  <a:lnTo>
                    <a:pt x="11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/>
            </p:cNvSpPr>
            <p:nvPr/>
          </p:nvSpPr>
          <p:spPr bwMode="auto">
            <a:xfrm>
              <a:off x="7886" y="10115"/>
              <a:ext cx="91" cy="443"/>
            </a:xfrm>
            <a:custGeom>
              <a:avLst/>
              <a:gdLst>
                <a:gd name="T0" fmla="*/ 9 w 91"/>
                <a:gd name="T1" fmla="*/ 0 h 443"/>
                <a:gd name="T2" fmla="*/ 2 w 91"/>
                <a:gd name="T3" fmla="*/ 17 h 443"/>
                <a:gd name="T4" fmla="*/ 67 w 91"/>
                <a:gd name="T5" fmla="*/ 443 h 443"/>
                <a:gd name="T6" fmla="*/ 91 w 91"/>
                <a:gd name="T7" fmla="*/ 438 h 443"/>
                <a:gd name="T8" fmla="*/ 26 w 91"/>
                <a:gd name="T9" fmla="*/ 11 h 443"/>
                <a:gd name="T10" fmla="*/ 18 w 91"/>
                <a:gd name="T11" fmla="*/ 31 h 443"/>
                <a:gd name="T12" fmla="*/ 9 w 91"/>
                <a:gd name="T13" fmla="*/ 0 h 443"/>
                <a:gd name="T14" fmla="*/ 0 w 91"/>
                <a:gd name="T15" fmla="*/ 5 h 443"/>
                <a:gd name="T16" fmla="*/ 2 w 91"/>
                <a:gd name="T17" fmla="*/ 17 h 443"/>
                <a:gd name="T18" fmla="*/ 9 w 91"/>
                <a:gd name="T19" fmla="*/ 0 h 4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"/>
                <a:gd name="T31" fmla="*/ 0 h 443"/>
                <a:gd name="T32" fmla="*/ 91 w 91"/>
                <a:gd name="T33" fmla="*/ 443 h 4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" h="443">
                  <a:moveTo>
                    <a:pt x="9" y="0"/>
                  </a:moveTo>
                  <a:lnTo>
                    <a:pt x="2" y="17"/>
                  </a:lnTo>
                  <a:lnTo>
                    <a:pt x="67" y="443"/>
                  </a:lnTo>
                  <a:lnTo>
                    <a:pt x="91" y="438"/>
                  </a:lnTo>
                  <a:lnTo>
                    <a:pt x="26" y="11"/>
                  </a:lnTo>
                  <a:lnTo>
                    <a:pt x="18" y="31"/>
                  </a:lnTo>
                  <a:lnTo>
                    <a:pt x="9" y="0"/>
                  </a:lnTo>
                  <a:lnTo>
                    <a:pt x="0" y="5"/>
                  </a:lnTo>
                  <a:lnTo>
                    <a:pt x="2" y="17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/>
            </p:cNvSpPr>
            <p:nvPr/>
          </p:nvSpPr>
          <p:spPr bwMode="auto">
            <a:xfrm>
              <a:off x="8220" y="9922"/>
              <a:ext cx="82" cy="575"/>
            </a:xfrm>
            <a:custGeom>
              <a:avLst/>
              <a:gdLst>
                <a:gd name="T0" fmla="*/ 17 w 82"/>
                <a:gd name="T1" fmla="*/ 547 h 575"/>
                <a:gd name="T2" fmla="*/ 25 w 82"/>
                <a:gd name="T3" fmla="*/ 564 h 575"/>
                <a:gd name="T4" fmla="*/ 82 w 82"/>
                <a:gd name="T5" fmla="*/ 3 h 575"/>
                <a:gd name="T6" fmla="*/ 59 w 82"/>
                <a:gd name="T7" fmla="*/ 0 h 575"/>
                <a:gd name="T8" fmla="*/ 2 w 82"/>
                <a:gd name="T9" fmla="*/ 558 h 575"/>
                <a:gd name="T10" fmla="*/ 10 w 82"/>
                <a:gd name="T11" fmla="*/ 575 h 575"/>
                <a:gd name="T12" fmla="*/ 2 w 82"/>
                <a:gd name="T13" fmla="*/ 558 h 575"/>
                <a:gd name="T14" fmla="*/ 0 w 82"/>
                <a:gd name="T15" fmla="*/ 572 h 575"/>
                <a:gd name="T16" fmla="*/ 10 w 82"/>
                <a:gd name="T17" fmla="*/ 575 h 575"/>
                <a:gd name="T18" fmla="*/ 17 w 82"/>
                <a:gd name="T19" fmla="*/ 547 h 5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2"/>
                <a:gd name="T31" fmla="*/ 0 h 575"/>
                <a:gd name="T32" fmla="*/ 82 w 82"/>
                <a:gd name="T33" fmla="*/ 575 h 5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2" h="575">
                  <a:moveTo>
                    <a:pt x="17" y="547"/>
                  </a:moveTo>
                  <a:lnTo>
                    <a:pt x="25" y="564"/>
                  </a:lnTo>
                  <a:lnTo>
                    <a:pt x="82" y="3"/>
                  </a:lnTo>
                  <a:lnTo>
                    <a:pt x="59" y="0"/>
                  </a:lnTo>
                  <a:lnTo>
                    <a:pt x="2" y="558"/>
                  </a:lnTo>
                  <a:lnTo>
                    <a:pt x="10" y="575"/>
                  </a:lnTo>
                  <a:lnTo>
                    <a:pt x="2" y="558"/>
                  </a:lnTo>
                  <a:lnTo>
                    <a:pt x="0" y="572"/>
                  </a:lnTo>
                  <a:lnTo>
                    <a:pt x="10" y="575"/>
                  </a:lnTo>
                  <a:lnTo>
                    <a:pt x="17" y="54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/>
            </p:cNvSpPr>
            <p:nvPr/>
          </p:nvSpPr>
          <p:spPr bwMode="auto">
            <a:xfrm>
              <a:off x="8230" y="10466"/>
              <a:ext cx="375" cy="212"/>
            </a:xfrm>
            <a:custGeom>
              <a:avLst/>
              <a:gdLst>
                <a:gd name="T0" fmla="*/ 371 w 375"/>
                <a:gd name="T1" fmla="*/ 198 h 212"/>
                <a:gd name="T2" fmla="*/ 375 w 375"/>
                <a:gd name="T3" fmla="*/ 181 h 212"/>
                <a:gd name="T4" fmla="*/ 7 w 375"/>
                <a:gd name="T5" fmla="*/ 0 h 212"/>
                <a:gd name="T6" fmla="*/ 0 w 375"/>
                <a:gd name="T7" fmla="*/ 31 h 212"/>
                <a:gd name="T8" fmla="*/ 367 w 375"/>
                <a:gd name="T9" fmla="*/ 212 h 212"/>
                <a:gd name="T10" fmla="*/ 371 w 375"/>
                <a:gd name="T11" fmla="*/ 198 h 2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5"/>
                <a:gd name="T19" fmla="*/ 0 h 212"/>
                <a:gd name="T20" fmla="*/ 375 w 375"/>
                <a:gd name="T21" fmla="*/ 212 h 2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5" h="212">
                  <a:moveTo>
                    <a:pt x="371" y="198"/>
                  </a:moveTo>
                  <a:lnTo>
                    <a:pt x="375" y="181"/>
                  </a:lnTo>
                  <a:lnTo>
                    <a:pt x="7" y="0"/>
                  </a:lnTo>
                  <a:lnTo>
                    <a:pt x="0" y="31"/>
                  </a:lnTo>
                  <a:lnTo>
                    <a:pt x="367" y="212"/>
                  </a:lnTo>
                  <a:lnTo>
                    <a:pt x="371" y="19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/>
            </p:cNvSpPr>
            <p:nvPr/>
          </p:nvSpPr>
          <p:spPr bwMode="auto">
            <a:xfrm>
              <a:off x="8136" y="9359"/>
              <a:ext cx="456" cy="396"/>
            </a:xfrm>
            <a:custGeom>
              <a:avLst/>
              <a:gdLst>
                <a:gd name="T0" fmla="*/ 450 w 456"/>
                <a:gd name="T1" fmla="*/ 0 h 396"/>
                <a:gd name="T2" fmla="*/ 444 w 456"/>
                <a:gd name="T3" fmla="*/ 3 h 396"/>
                <a:gd name="T4" fmla="*/ 0 w 456"/>
                <a:gd name="T5" fmla="*/ 368 h 396"/>
                <a:gd name="T6" fmla="*/ 12 w 456"/>
                <a:gd name="T7" fmla="*/ 396 h 396"/>
                <a:gd name="T8" fmla="*/ 456 w 456"/>
                <a:gd name="T9" fmla="*/ 28 h 396"/>
                <a:gd name="T10" fmla="*/ 450 w 456"/>
                <a:gd name="T11" fmla="*/ 31 h 396"/>
                <a:gd name="T12" fmla="*/ 450 w 456"/>
                <a:gd name="T13" fmla="*/ 0 h 396"/>
                <a:gd name="T14" fmla="*/ 446 w 456"/>
                <a:gd name="T15" fmla="*/ 0 h 396"/>
                <a:gd name="T16" fmla="*/ 444 w 456"/>
                <a:gd name="T17" fmla="*/ 3 h 396"/>
                <a:gd name="T18" fmla="*/ 450 w 456"/>
                <a:gd name="T19" fmla="*/ 0 h 39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6"/>
                <a:gd name="T31" fmla="*/ 0 h 396"/>
                <a:gd name="T32" fmla="*/ 456 w 456"/>
                <a:gd name="T33" fmla="*/ 396 h 39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6" h="396">
                  <a:moveTo>
                    <a:pt x="450" y="0"/>
                  </a:moveTo>
                  <a:lnTo>
                    <a:pt x="444" y="3"/>
                  </a:lnTo>
                  <a:lnTo>
                    <a:pt x="0" y="368"/>
                  </a:lnTo>
                  <a:lnTo>
                    <a:pt x="12" y="396"/>
                  </a:lnTo>
                  <a:lnTo>
                    <a:pt x="456" y="28"/>
                  </a:lnTo>
                  <a:lnTo>
                    <a:pt x="450" y="31"/>
                  </a:lnTo>
                  <a:lnTo>
                    <a:pt x="450" y="0"/>
                  </a:lnTo>
                  <a:lnTo>
                    <a:pt x="446" y="0"/>
                  </a:lnTo>
                  <a:lnTo>
                    <a:pt x="444" y="3"/>
                  </a:lnTo>
                  <a:lnTo>
                    <a:pt x="45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Freeform 27"/>
            <p:cNvSpPr>
              <a:spLocks/>
            </p:cNvSpPr>
            <p:nvPr/>
          </p:nvSpPr>
          <p:spPr bwMode="auto">
            <a:xfrm>
              <a:off x="8586" y="9348"/>
              <a:ext cx="739" cy="42"/>
            </a:xfrm>
            <a:custGeom>
              <a:avLst/>
              <a:gdLst>
                <a:gd name="T0" fmla="*/ 739 w 739"/>
                <a:gd name="T1" fmla="*/ 3 h 42"/>
                <a:gd name="T2" fmla="*/ 732 w 739"/>
                <a:gd name="T3" fmla="*/ 0 h 42"/>
                <a:gd name="T4" fmla="*/ 0 w 739"/>
                <a:gd name="T5" fmla="*/ 11 h 42"/>
                <a:gd name="T6" fmla="*/ 0 w 739"/>
                <a:gd name="T7" fmla="*/ 42 h 42"/>
                <a:gd name="T8" fmla="*/ 732 w 739"/>
                <a:gd name="T9" fmla="*/ 34 h 42"/>
                <a:gd name="T10" fmla="*/ 725 w 739"/>
                <a:gd name="T11" fmla="*/ 31 h 42"/>
                <a:gd name="T12" fmla="*/ 739 w 739"/>
                <a:gd name="T13" fmla="*/ 3 h 42"/>
                <a:gd name="T14" fmla="*/ 736 w 739"/>
                <a:gd name="T15" fmla="*/ 0 h 42"/>
                <a:gd name="T16" fmla="*/ 732 w 739"/>
                <a:gd name="T17" fmla="*/ 0 h 42"/>
                <a:gd name="T18" fmla="*/ 739 w 739"/>
                <a:gd name="T19" fmla="*/ 3 h 4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39"/>
                <a:gd name="T31" fmla="*/ 0 h 42"/>
                <a:gd name="T32" fmla="*/ 739 w 739"/>
                <a:gd name="T33" fmla="*/ 42 h 4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39" h="42">
                  <a:moveTo>
                    <a:pt x="739" y="3"/>
                  </a:moveTo>
                  <a:lnTo>
                    <a:pt x="732" y="0"/>
                  </a:lnTo>
                  <a:lnTo>
                    <a:pt x="0" y="11"/>
                  </a:lnTo>
                  <a:lnTo>
                    <a:pt x="0" y="42"/>
                  </a:lnTo>
                  <a:lnTo>
                    <a:pt x="732" y="34"/>
                  </a:lnTo>
                  <a:lnTo>
                    <a:pt x="725" y="31"/>
                  </a:lnTo>
                  <a:lnTo>
                    <a:pt x="739" y="3"/>
                  </a:lnTo>
                  <a:lnTo>
                    <a:pt x="736" y="0"/>
                  </a:lnTo>
                  <a:lnTo>
                    <a:pt x="732" y="0"/>
                  </a:lnTo>
                  <a:lnTo>
                    <a:pt x="739" y="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2" name="Freeform 28"/>
            <p:cNvSpPr>
              <a:spLocks/>
            </p:cNvSpPr>
            <p:nvPr/>
          </p:nvSpPr>
          <p:spPr bwMode="auto">
            <a:xfrm>
              <a:off x="9311" y="9351"/>
              <a:ext cx="420" cy="429"/>
            </a:xfrm>
            <a:custGeom>
              <a:avLst/>
              <a:gdLst>
                <a:gd name="T0" fmla="*/ 415 w 420"/>
                <a:gd name="T1" fmla="*/ 427 h 429"/>
                <a:gd name="T2" fmla="*/ 412 w 420"/>
                <a:gd name="T3" fmla="*/ 404 h 429"/>
                <a:gd name="T4" fmla="*/ 14 w 420"/>
                <a:gd name="T5" fmla="*/ 0 h 429"/>
                <a:gd name="T6" fmla="*/ 0 w 420"/>
                <a:gd name="T7" fmla="*/ 25 h 429"/>
                <a:gd name="T8" fmla="*/ 398 w 420"/>
                <a:gd name="T9" fmla="*/ 429 h 429"/>
                <a:gd name="T10" fmla="*/ 394 w 420"/>
                <a:gd name="T11" fmla="*/ 410 h 429"/>
                <a:gd name="T12" fmla="*/ 415 w 420"/>
                <a:gd name="T13" fmla="*/ 427 h 429"/>
                <a:gd name="T14" fmla="*/ 420 w 420"/>
                <a:gd name="T15" fmla="*/ 413 h 429"/>
                <a:gd name="T16" fmla="*/ 412 w 420"/>
                <a:gd name="T17" fmla="*/ 404 h 429"/>
                <a:gd name="T18" fmla="*/ 415 w 420"/>
                <a:gd name="T19" fmla="*/ 427 h 4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"/>
                <a:gd name="T31" fmla="*/ 0 h 429"/>
                <a:gd name="T32" fmla="*/ 420 w 420"/>
                <a:gd name="T33" fmla="*/ 429 h 42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" h="429">
                  <a:moveTo>
                    <a:pt x="415" y="427"/>
                  </a:moveTo>
                  <a:lnTo>
                    <a:pt x="412" y="404"/>
                  </a:lnTo>
                  <a:lnTo>
                    <a:pt x="14" y="0"/>
                  </a:lnTo>
                  <a:lnTo>
                    <a:pt x="0" y="25"/>
                  </a:lnTo>
                  <a:lnTo>
                    <a:pt x="398" y="429"/>
                  </a:lnTo>
                  <a:lnTo>
                    <a:pt x="394" y="410"/>
                  </a:lnTo>
                  <a:lnTo>
                    <a:pt x="415" y="427"/>
                  </a:lnTo>
                  <a:lnTo>
                    <a:pt x="420" y="413"/>
                  </a:lnTo>
                  <a:lnTo>
                    <a:pt x="412" y="404"/>
                  </a:lnTo>
                  <a:lnTo>
                    <a:pt x="415" y="427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3" name="Freeform 29"/>
            <p:cNvSpPr>
              <a:spLocks/>
            </p:cNvSpPr>
            <p:nvPr/>
          </p:nvSpPr>
          <p:spPr bwMode="auto">
            <a:xfrm>
              <a:off x="9364" y="9761"/>
              <a:ext cx="362" cy="817"/>
            </a:xfrm>
            <a:custGeom>
              <a:avLst/>
              <a:gdLst>
                <a:gd name="T0" fmla="*/ 9 w 362"/>
                <a:gd name="T1" fmla="*/ 814 h 817"/>
                <a:gd name="T2" fmla="*/ 21 w 362"/>
                <a:gd name="T3" fmla="*/ 808 h 817"/>
                <a:gd name="T4" fmla="*/ 362 w 362"/>
                <a:gd name="T5" fmla="*/ 17 h 817"/>
                <a:gd name="T6" fmla="*/ 341 w 362"/>
                <a:gd name="T7" fmla="*/ 0 h 817"/>
                <a:gd name="T8" fmla="*/ 0 w 362"/>
                <a:gd name="T9" fmla="*/ 792 h 817"/>
                <a:gd name="T10" fmla="*/ 12 w 362"/>
                <a:gd name="T11" fmla="*/ 783 h 817"/>
                <a:gd name="T12" fmla="*/ 9 w 362"/>
                <a:gd name="T13" fmla="*/ 814 h 817"/>
                <a:gd name="T14" fmla="*/ 17 w 362"/>
                <a:gd name="T15" fmla="*/ 817 h 817"/>
                <a:gd name="T16" fmla="*/ 21 w 362"/>
                <a:gd name="T17" fmla="*/ 808 h 817"/>
                <a:gd name="T18" fmla="*/ 9 w 362"/>
                <a:gd name="T19" fmla="*/ 814 h 8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2"/>
                <a:gd name="T31" fmla="*/ 0 h 817"/>
                <a:gd name="T32" fmla="*/ 362 w 362"/>
                <a:gd name="T33" fmla="*/ 817 h 8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2" h="817">
                  <a:moveTo>
                    <a:pt x="9" y="814"/>
                  </a:moveTo>
                  <a:lnTo>
                    <a:pt x="21" y="808"/>
                  </a:lnTo>
                  <a:lnTo>
                    <a:pt x="362" y="17"/>
                  </a:lnTo>
                  <a:lnTo>
                    <a:pt x="341" y="0"/>
                  </a:lnTo>
                  <a:lnTo>
                    <a:pt x="0" y="792"/>
                  </a:lnTo>
                  <a:lnTo>
                    <a:pt x="12" y="783"/>
                  </a:lnTo>
                  <a:lnTo>
                    <a:pt x="9" y="814"/>
                  </a:lnTo>
                  <a:lnTo>
                    <a:pt x="17" y="817"/>
                  </a:lnTo>
                  <a:lnTo>
                    <a:pt x="21" y="808"/>
                  </a:lnTo>
                  <a:lnTo>
                    <a:pt x="9" y="814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4" name="Freeform 30"/>
            <p:cNvSpPr>
              <a:spLocks/>
            </p:cNvSpPr>
            <p:nvPr/>
          </p:nvSpPr>
          <p:spPr bwMode="auto">
            <a:xfrm>
              <a:off x="8461" y="10435"/>
              <a:ext cx="915" cy="143"/>
            </a:xfrm>
            <a:custGeom>
              <a:avLst/>
              <a:gdLst>
                <a:gd name="T0" fmla="*/ 0 w 915"/>
                <a:gd name="T1" fmla="*/ 23 h 143"/>
                <a:gd name="T2" fmla="*/ 9 w 915"/>
                <a:gd name="T3" fmla="*/ 31 h 143"/>
                <a:gd name="T4" fmla="*/ 912 w 915"/>
                <a:gd name="T5" fmla="*/ 143 h 143"/>
                <a:gd name="T6" fmla="*/ 915 w 915"/>
                <a:gd name="T7" fmla="*/ 112 h 143"/>
                <a:gd name="T8" fmla="*/ 12 w 915"/>
                <a:gd name="T9" fmla="*/ 0 h 143"/>
                <a:gd name="T10" fmla="*/ 21 w 915"/>
                <a:gd name="T11" fmla="*/ 6 h 143"/>
                <a:gd name="T12" fmla="*/ 0 w 915"/>
                <a:gd name="T13" fmla="*/ 23 h 143"/>
                <a:gd name="T14" fmla="*/ 3 w 915"/>
                <a:gd name="T15" fmla="*/ 31 h 143"/>
                <a:gd name="T16" fmla="*/ 9 w 915"/>
                <a:gd name="T17" fmla="*/ 31 h 143"/>
                <a:gd name="T18" fmla="*/ 0 w 915"/>
                <a:gd name="T19" fmla="*/ 23 h 1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5"/>
                <a:gd name="T31" fmla="*/ 0 h 143"/>
                <a:gd name="T32" fmla="*/ 915 w 915"/>
                <a:gd name="T33" fmla="*/ 143 h 1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5" h="143">
                  <a:moveTo>
                    <a:pt x="0" y="23"/>
                  </a:moveTo>
                  <a:lnTo>
                    <a:pt x="9" y="31"/>
                  </a:lnTo>
                  <a:lnTo>
                    <a:pt x="912" y="143"/>
                  </a:lnTo>
                  <a:lnTo>
                    <a:pt x="915" y="112"/>
                  </a:lnTo>
                  <a:lnTo>
                    <a:pt x="12" y="0"/>
                  </a:lnTo>
                  <a:lnTo>
                    <a:pt x="21" y="6"/>
                  </a:lnTo>
                  <a:lnTo>
                    <a:pt x="0" y="23"/>
                  </a:lnTo>
                  <a:lnTo>
                    <a:pt x="3" y="31"/>
                  </a:lnTo>
                  <a:lnTo>
                    <a:pt x="9" y="31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5" name="Freeform 31"/>
            <p:cNvSpPr>
              <a:spLocks/>
            </p:cNvSpPr>
            <p:nvPr/>
          </p:nvSpPr>
          <p:spPr bwMode="auto">
            <a:xfrm>
              <a:off x="8125" y="9727"/>
              <a:ext cx="356" cy="734"/>
            </a:xfrm>
            <a:custGeom>
              <a:avLst/>
              <a:gdLst>
                <a:gd name="T0" fmla="*/ 11 w 356"/>
                <a:gd name="T1" fmla="*/ 0 h 734"/>
                <a:gd name="T2" fmla="*/ 7 w 356"/>
                <a:gd name="T3" fmla="*/ 25 h 734"/>
                <a:gd name="T4" fmla="*/ 336 w 356"/>
                <a:gd name="T5" fmla="*/ 734 h 734"/>
                <a:gd name="T6" fmla="*/ 356 w 356"/>
                <a:gd name="T7" fmla="*/ 717 h 734"/>
                <a:gd name="T8" fmla="*/ 26 w 356"/>
                <a:gd name="T9" fmla="*/ 9 h 734"/>
                <a:gd name="T10" fmla="*/ 23 w 356"/>
                <a:gd name="T11" fmla="*/ 28 h 734"/>
                <a:gd name="T12" fmla="*/ 11 w 356"/>
                <a:gd name="T13" fmla="*/ 0 h 734"/>
                <a:gd name="T14" fmla="*/ 0 w 356"/>
                <a:gd name="T15" fmla="*/ 11 h 734"/>
                <a:gd name="T16" fmla="*/ 7 w 356"/>
                <a:gd name="T17" fmla="*/ 25 h 734"/>
                <a:gd name="T18" fmla="*/ 11 w 356"/>
                <a:gd name="T19" fmla="*/ 0 h 7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56"/>
                <a:gd name="T31" fmla="*/ 0 h 734"/>
                <a:gd name="T32" fmla="*/ 356 w 356"/>
                <a:gd name="T33" fmla="*/ 734 h 7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56" h="734">
                  <a:moveTo>
                    <a:pt x="11" y="0"/>
                  </a:moveTo>
                  <a:lnTo>
                    <a:pt x="7" y="25"/>
                  </a:lnTo>
                  <a:lnTo>
                    <a:pt x="336" y="734"/>
                  </a:lnTo>
                  <a:lnTo>
                    <a:pt x="356" y="717"/>
                  </a:lnTo>
                  <a:lnTo>
                    <a:pt x="26" y="9"/>
                  </a:lnTo>
                  <a:lnTo>
                    <a:pt x="23" y="28"/>
                  </a:lnTo>
                  <a:lnTo>
                    <a:pt x="11" y="0"/>
                  </a:lnTo>
                  <a:lnTo>
                    <a:pt x="0" y="11"/>
                  </a:lnTo>
                  <a:lnTo>
                    <a:pt x="7" y="2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 w="508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586" name="Freeform 32"/>
            <p:cNvSpPr>
              <a:spLocks/>
            </p:cNvSpPr>
            <p:nvPr/>
          </p:nvSpPr>
          <p:spPr bwMode="auto">
            <a:xfrm>
              <a:off x="8450" y="9825"/>
              <a:ext cx="627" cy="92"/>
            </a:xfrm>
            <a:custGeom>
              <a:avLst/>
              <a:gdLst>
                <a:gd name="T0" fmla="*/ 627 w 627"/>
                <a:gd name="T1" fmla="*/ 67 h 92"/>
                <a:gd name="T2" fmla="*/ 620 w 627"/>
                <a:gd name="T3" fmla="*/ 61 h 92"/>
                <a:gd name="T4" fmla="*/ 2 w 627"/>
                <a:gd name="T5" fmla="*/ 0 h 92"/>
                <a:gd name="T6" fmla="*/ 0 w 627"/>
                <a:gd name="T7" fmla="*/ 31 h 92"/>
                <a:gd name="T8" fmla="*/ 617 w 627"/>
                <a:gd name="T9" fmla="*/ 92 h 92"/>
                <a:gd name="T10" fmla="*/ 609 w 627"/>
                <a:gd name="T11" fmla="*/ 89 h 92"/>
                <a:gd name="T12" fmla="*/ 627 w 627"/>
                <a:gd name="T13" fmla="*/ 67 h 92"/>
                <a:gd name="T14" fmla="*/ 625 w 627"/>
                <a:gd name="T15" fmla="*/ 61 h 92"/>
                <a:gd name="T16" fmla="*/ 620 w 627"/>
                <a:gd name="T17" fmla="*/ 61 h 92"/>
                <a:gd name="T18" fmla="*/ 627 w 627"/>
                <a:gd name="T19" fmla="*/ 67 h 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27"/>
                <a:gd name="T31" fmla="*/ 0 h 92"/>
                <a:gd name="T32" fmla="*/ 627 w 627"/>
                <a:gd name="T33" fmla="*/ 92 h 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27" h="92">
                  <a:moveTo>
                    <a:pt x="627" y="67"/>
                  </a:moveTo>
                  <a:lnTo>
                    <a:pt x="620" y="61"/>
                  </a:lnTo>
                  <a:lnTo>
                    <a:pt x="2" y="0"/>
                  </a:lnTo>
                  <a:lnTo>
                    <a:pt x="0" y="31"/>
                  </a:lnTo>
                  <a:lnTo>
                    <a:pt x="617" y="92"/>
                  </a:lnTo>
                  <a:lnTo>
                    <a:pt x="609" y="89"/>
                  </a:lnTo>
                  <a:lnTo>
                    <a:pt x="627" y="67"/>
                  </a:lnTo>
                  <a:lnTo>
                    <a:pt x="625" y="61"/>
                  </a:lnTo>
                  <a:lnTo>
                    <a:pt x="620" y="61"/>
                  </a:lnTo>
                  <a:lnTo>
                    <a:pt x="627" y="6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7" name="Freeform 33"/>
            <p:cNvSpPr>
              <a:spLocks/>
            </p:cNvSpPr>
            <p:nvPr/>
          </p:nvSpPr>
          <p:spPr bwMode="auto">
            <a:xfrm>
              <a:off x="9059" y="9892"/>
              <a:ext cx="229" cy="306"/>
            </a:xfrm>
            <a:custGeom>
              <a:avLst/>
              <a:gdLst>
                <a:gd name="T0" fmla="*/ 220 w 229"/>
                <a:gd name="T1" fmla="*/ 306 h 306"/>
                <a:gd name="T2" fmla="*/ 222 w 229"/>
                <a:gd name="T3" fmla="*/ 284 h 306"/>
                <a:gd name="T4" fmla="*/ 18 w 229"/>
                <a:gd name="T5" fmla="*/ 0 h 306"/>
                <a:gd name="T6" fmla="*/ 0 w 229"/>
                <a:gd name="T7" fmla="*/ 22 h 306"/>
                <a:gd name="T8" fmla="*/ 203 w 229"/>
                <a:gd name="T9" fmla="*/ 306 h 306"/>
                <a:gd name="T10" fmla="*/ 205 w 229"/>
                <a:gd name="T11" fmla="*/ 284 h 306"/>
                <a:gd name="T12" fmla="*/ 220 w 229"/>
                <a:gd name="T13" fmla="*/ 306 h 306"/>
                <a:gd name="T14" fmla="*/ 229 w 229"/>
                <a:gd name="T15" fmla="*/ 295 h 306"/>
                <a:gd name="T16" fmla="*/ 222 w 229"/>
                <a:gd name="T17" fmla="*/ 284 h 306"/>
                <a:gd name="T18" fmla="*/ 220 w 229"/>
                <a:gd name="T19" fmla="*/ 306 h 30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9"/>
                <a:gd name="T31" fmla="*/ 0 h 306"/>
                <a:gd name="T32" fmla="*/ 229 w 229"/>
                <a:gd name="T33" fmla="*/ 306 h 30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9" h="306">
                  <a:moveTo>
                    <a:pt x="220" y="306"/>
                  </a:moveTo>
                  <a:lnTo>
                    <a:pt x="222" y="284"/>
                  </a:lnTo>
                  <a:lnTo>
                    <a:pt x="18" y="0"/>
                  </a:lnTo>
                  <a:lnTo>
                    <a:pt x="0" y="22"/>
                  </a:lnTo>
                  <a:lnTo>
                    <a:pt x="203" y="306"/>
                  </a:lnTo>
                  <a:lnTo>
                    <a:pt x="205" y="284"/>
                  </a:lnTo>
                  <a:lnTo>
                    <a:pt x="220" y="306"/>
                  </a:lnTo>
                  <a:lnTo>
                    <a:pt x="229" y="295"/>
                  </a:lnTo>
                  <a:lnTo>
                    <a:pt x="222" y="284"/>
                  </a:lnTo>
                  <a:lnTo>
                    <a:pt x="220" y="306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8" name="Freeform 34"/>
            <p:cNvSpPr>
              <a:spLocks/>
            </p:cNvSpPr>
            <p:nvPr/>
          </p:nvSpPr>
          <p:spPr bwMode="auto">
            <a:xfrm>
              <a:off x="8997" y="10173"/>
              <a:ext cx="282" cy="352"/>
            </a:xfrm>
            <a:custGeom>
              <a:avLst/>
              <a:gdLst>
                <a:gd name="T0" fmla="*/ 0 w 282"/>
                <a:gd name="T1" fmla="*/ 329 h 352"/>
                <a:gd name="T2" fmla="*/ 15 w 282"/>
                <a:gd name="T3" fmla="*/ 352 h 352"/>
                <a:gd name="T4" fmla="*/ 282 w 282"/>
                <a:gd name="T5" fmla="*/ 25 h 352"/>
                <a:gd name="T6" fmla="*/ 267 w 282"/>
                <a:gd name="T7" fmla="*/ 0 h 352"/>
                <a:gd name="T8" fmla="*/ 0 w 282"/>
                <a:gd name="T9" fmla="*/ 329 h 352"/>
                <a:gd name="T10" fmla="*/ 15 w 282"/>
                <a:gd name="T11" fmla="*/ 352 h 352"/>
                <a:gd name="T12" fmla="*/ 0 w 282"/>
                <a:gd name="T13" fmla="*/ 329 h 3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2"/>
                <a:gd name="T22" fmla="*/ 0 h 352"/>
                <a:gd name="T23" fmla="*/ 282 w 282"/>
                <a:gd name="T24" fmla="*/ 352 h 3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2" h="352">
                  <a:moveTo>
                    <a:pt x="0" y="329"/>
                  </a:moveTo>
                  <a:lnTo>
                    <a:pt x="15" y="352"/>
                  </a:lnTo>
                  <a:lnTo>
                    <a:pt x="282" y="25"/>
                  </a:lnTo>
                  <a:lnTo>
                    <a:pt x="267" y="0"/>
                  </a:lnTo>
                  <a:lnTo>
                    <a:pt x="0" y="329"/>
                  </a:lnTo>
                  <a:lnTo>
                    <a:pt x="15" y="352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89996296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ETTERN">
  <a:themeElements>
    <a:clrScheme name="ETTER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TTER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TE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TE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TE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TE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TE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TE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TE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ETTERN</Template>
  <TotalTime>1071</TotalTime>
  <Words>873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Thiago Mourthe</cp:lastModifiedBy>
  <cp:revision>85</cp:revision>
  <dcterms:created xsi:type="dcterms:W3CDTF">2011-08-11T22:16:39Z</dcterms:created>
  <dcterms:modified xsi:type="dcterms:W3CDTF">2022-04-25T13:56:46Z</dcterms:modified>
</cp:coreProperties>
</file>