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329" r:id="rId3"/>
    <p:sldId id="327" r:id="rId4"/>
    <p:sldId id="257" r:id="rId5"/>
    <p:sldId id="320" r:id="rId6"/>
    <p:sldId id="342" r:id="rId7"/>
    <p:sldId id="322" r:id="rId8"/>
    <p:sldId id="341" r:id="rId9"/>
    <p:sldId id="338" r:id="rId10"/>
    <p:sldId id="339" r:id="rId11"/>
    <p:sldId id="340" r:id="rId12"/>
  </p:sldIdLst>
  <p:sldSz cx="9144000" cy="5143500" type="screen16x9"/>
  <p:notesSz cx="6797675" cy="9926638"/>
  <p:embeddedFontLst>
    <p:embeddedFont>
      <p:font typeface="Antic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lack" panose="00000A00000000000000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33" autoAdjust="0"/>
  </p:normalViewPr>
  <p:slideViewPr>
    <p:cSldViewPr snapToGrid="0">
      <p:cViewPr varScale="1">
        <p:scale>
          <a:sx n="132" d="100"/>
          <a:sy n="132" d="100"/>
        </p:scale>
        <p:origin x="1014" y="108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9T14:21:36.89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82" tIns="93082" rIns="93082" bIns="9308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spcFirstLastPara="1" wrap="square" lIns="93082" tIns="93082" rIns="93082" bIns="930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05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976677"/>
            <a:ext cx="5160737" cy="1047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/>
                </a:solidFill>
                <a:latin typeface="Cera Basic"/>
              </a:rPr>
              <a:t>SECRETARIA DE EDUCAÇÃO </a:t>
            </a:r>
            <a:br>
              <a:rPr lang="pt-BR" sz="2400" dirty="0">
                <a:solidFill>
                  <a:schemeClr val="tx2"/>
                </a:solidFill>
                <a:latin typeface="Cera Basic"/>
              </a:rPr>
            </a:br>
            <a:r>
              <a:rPr lang="pt-BR" sz="2400" dirty="0">
                <a:solidFill>
                  <a:schemeClr val="tx2"/>
                </a:solidFill>
                <a:latin typeface="Cera Basic"/>
              </a:rPr>
              <a:t>MULTIRIO </a:t>
            </a:r>
            <a:br>
              <a:rPr lang="pt-BR" sz="2400" dirty="0">
                <a:solidFill>
                  <a:schemeClr val="tx2"/>
                </a:solidFill>
                <a:latin typeface="Cera Basic"/>
              </a:rPr>
            </a:br>
            <a:br>
              <a:rPr lang="pt-BR" sz="2400" dirty="0">
                <a:solidFill>
                  <a:schemeClr val="tx2"/>
                </a:solidFill>
                <a:latin typeface="Cera Basic"/>
              </a:rPr>
            </a:br>
            <a:br>
              <a:rPr lang="pt-BR" sz="2400" dirty="0">
                <a:solidFill>
                  <a:schemeClr val="tx2"/>
                </a:solidFill>
                <a:latin typeface="Cera Basic"/>
              </a:rPr>
            </a:br>
            <a:br>
              <a:rPr lang="pt-BR" sz="2400" dirty="0">
                <a:solidFill>
                  <a:schemeClr val="tx2"/>
                </a:solidFill>
                <a:latin typeface="Cera Basic"/>
              </a:rPr>
            </a:b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76577" y="1398850"/>
            <a:ext cx="183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INSERIR LOGO DA SECRETARIA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7" y="0"/>
            <a:ext cx="2757714" cy="1932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EM ANDAMENTO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48269" y="1798300"/>
            <a:ext cx="4111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Na Ação 3633 ainda não houve execução pois os processos de despesa ainda serão licitados.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Na Ação 4639 os valores orçamentários e unidades físicas dos produtos são simbólicos  e dependem de aportes  orçamentários para serem executados.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Na Ação 4638 e Produto 3220 – As publicações estão sendo feitas virtualmente.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ALTERAÇÕES NAS METAS FÍSICAS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05397" y="1819800"/>
            <a:ext cx="3827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A alteração no quantitativo da meta física 4183 para o ano de 2025 é em função das veiculações através de  canais digitais.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- 2025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00154" y="466283"/>
            <a:ext cx="1707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INSERIR LO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16" y="203201"/>
            <a:ext cx="2393856" cy="10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83809"/>
            <a:ext cx="7914707" cy="569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12161" y="1789348"/>
            <a:ext cx="3734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NÃO HÁ INDICADORES PARA O PROGRAMA 0024 – MIDIA , ESCOLA E SOCIEDADE</a:t>
            </a:r>
            <a:endParaRPr lang="pt-BR" dirty="0">
              <a:solidFill>
                <a:srgbClr val="FF0000"/>
              </a:solidFill>
              <a:latin typeface="Cera Basic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57200" y="752622"/>
            <a:ext cx="8462742" cy="310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PRINCIPAIS PROGRAMAS E AÇÕES PARA O EXERCÍCIO DE 2025</a:t>
            </a:r>
            <a:br>
              <a:rPr lang="en" sz="1800" b="1" dirty="0">
                <a:solidFill>
                  <a:schemeClr val="tx2"/>
                </a:solidFill>
                <a:latin typeface="Cera Basic"/>
              </a:rPr>
            </a:br>
            <a:r>
              <a:rPr lang="pt-BR" altLang="pt-BR" sz="1800" b="1" dirty="0">
                <a:solidFill>
                  <a:schemeClr val="bg1"/>
                </a:solidFill>
              </a:rPr>
              <a:t>Programa 0024-Midia ,Escola e Sociedade</a:t>
            </a:r>
            <a:br>
              <a:rPr lang="en" sz="1800" b="1" dirty="0">
                <a:solidFill>
                  <a:schemeClr val="tx2"/>
                </a:solidFill>
                <a:latin typeface="Cera Basic"/>
              </a:rPr>
            </a:br>
            <a:r>
              <a:rPr lang="pt-BR" altLang="pt-BR" sz="3600" b="1" dirty="0"/>
              <a:t>Programa 0024-Midia ,Escola e Sociedade</a:t>
            </a:r>
            <a:br>
              <a:rPr lang="pt-BR" altLang="pt-BR" sz="3600" b="1" dirty="0"/>
            </a:br>
            <a:br>
              <a:rPr lang="pt-BR" altLang="pt-BR" sz="1800" b="1" dirty="0"/>
            </a:br>
            <a:r>
              <a:rPr lang="pt-BR" altLang="pt-BR" sz="3200" b="1" dirty="0"/>
              <a:t>Ação: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3633 – Modernização tecnológica e de infraestrutura da  </a:t>
            </a:r>
            <a:r>
              <a:rPr lang="pt-BR" sz="3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Multirio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b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t-BR" sz="3200" b="1" dirty="0">
                <a:latin typeface="Calibri" pitchFamily="34" charset="0"/>
              </a:rPr>
              <a:t>Ação</a:t>
            </a:r>
            <a:r>
              <a:rPr lang="pt-BR" sz="3200" dirty="0">
                <a:latin typeface="Calibri" pitchFamily="34" charset="0"/>
              </a:rPr>
              <a:t>: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4638– Qualidade  na Educação</a:t>
            </a:r>
            <a:b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t-BR" sz="3200" b="1" dirty="0">
                <a:latin typeface="Calibri" pitchFamily="34" charset="0"/>
              </a:rPr>
              <a:t>Ação :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4639 – Projetos Especiais</a:t>
            </a:r>
            <a:br>
              <a:rPr lang="pt-BR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br>
              <a:rPr lang="pt-BR" sz="1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br>
              <a:rPr lang="pt-BR" sz="1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sz="1800" b="1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707875" y="2132783"/>
            <a:ext cx="7872831" cy="61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just"/>
            <a:endParaRPr sz="11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707875" y="41415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5134715" y="4141575"/>
            <a:ext cx="3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436" y="780757"/>
            <a:ext cx="8287128" cy="286044"/>
          </a:xfrm>
        </p:spPr>
        <p:txBody>
          <a:bodyPr>
            <a:normAutofit fontScale="90000"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Cera Basic"/>
              </a:rPr>
              <a:t>EXECUÇÃO ORÇAMENTÁRIA DAS AÇÕES DA MULTIRIO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160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7940"/>
            <a:ext cx="335560" cy="3355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54064"/>
              </p:ext>
            </p:extLst>
          </p:nvPr>
        </p:nvGraphicFramePr>
        <p:xfrm>
          <a:off x="428436" y="1066804"/>
          <a:ext cx="8606706" cy="306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871">
                  <a:extLst>
                    <a:ext uri="{9D8B030D-6E8A-4147-A177-3AD203B41FA5}">
                      <a16:colId xmlns:a16="http://schemas.microsoft.com/office/drawing/2014/main" val="1860780567"/>
                    </a:ext>
                  </a:extLst>
                </a:gridCol>
                <a:gridCol w="2404717">
                  <a:extLst>
                    <a:ext uri="{9D8B030D-6E8A-4147-A177-3AD203B41FA5}">
                      <a16:colId xmlns:a16="http://schemas.microsoft.com/office/drawing/2014/main" val="543367178"/>
                    </a:ext>
                  </a:extLst>
                </a:gridCol>
                <a:gridCol w="1453062">
                  <a:extLst>
                    <a:ext uri="{9D8B030D-6E8A-4147-A177-3AD203B41FA5}">
                      <a16:colId xmlns:a16="http://schemas.microsoft.com/office/drawing/2014/main" val="3043248623"/>
                    </a:ext>
                  </a:extLst>
                </a:gridCol>
                <a:gridCol w="1004742">
                  <a:extLst>
                    <a:ext uri="{9D8B030D-6E8A-4147-A177-3AD203B41FA5}">
                      <a16:colId xmlns:a16="http://schemas.microsoft.com/office/drawing/2014/main" val="819166451"/>
                    </a:ext>
                  </a:extLst>
                </a:gridCol>
                <a:gridCol w="1085314">
                  <a:extLst>
                    <a:ext uri="{9D8B030D-6E8A-4147-A177-3AD203B41FA5}">
                      <a16:colId xmlns:a16="http://schemas.microsoft.com/office/drawing/2014/main" val="1422092822"/>
                    </a:ext>
                  </a:extLst>
                </a:gridCol>
              </a:tblGrid>
              <a:tr h="272791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DA</a:t>
                      </a:r>
                      <a:r>
                        <a:rPr lang="pt-BR" sz="14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1400" dirty="0">
                          <a:latin typeface="Calibri" pitchFamily="34" charset="0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DOTAÇÃO ORÇAMENTARIA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594595182"/>
                  </a:ext>
                </a:extLst>
              </a:tr>
              <a:tr h="381934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EMPENHADO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 EMPENHAR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47981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3633-Modernização tecnológica e de infraestrutura da   </a:t>
                      </a:r>
                      <a:r>
                        <a:rPr lang="pt-BR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Multirio</a:t>
                      </a: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3217– Equipamento Modernizado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12.000,00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12.000,00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67024"/>
                  </a:ext>
                </a:extLst>
              </a:tr>
              <a:tr h="592450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4638– Qualidade  na Educação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3220–  Publicação da  </a:t>
                      </a:r>
                      <a:r>
                        <a:rPr lang="pt-BR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Multirio</a:t>
                      </a: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 Impressa     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119.027,04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119.027,04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88549"/>
                  </a:ext>
                </a:extLst>
              </a:tr>
              <a:tr h="637876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4183– Produto elaborado para aperfeiçoamento da Educação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1.630.680,96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772.089,47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858.591,49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67771"/>
                  </a:ext>
                </a:extLst>
              </a:tr>
              <a:tr h="327365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7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0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9892" cy="605293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EXECUÇÃO ORÇAMENTÁRIA DAS AÇÕES DA MULTIRIO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1290" y="1492795"/>
            <a:ext cx="546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rgbClr val="FF0000"/>
              </a:solidFill>
              <a:latin typeface="Cera Basic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85256"/>
              </p:ext>
            </p:extLst>
          </p:nvPr>
        </p:nvGraphicFramePr>
        <p:xfrm>
          <a:off x="341086" y="896826"/>
          <a:ext cx="8467354" cy="364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936116474"/>
                    </a:ext>
                  </a:extLst>
                </a:gridCol>
                <a:gridCol w="2371074">
                  <a:extLst>
                    <a:ext uri="{9D8B030D-6E8A-4147-A177-3AD203B41FA5}">
                      <a16:colId xmlns:a16="http://schemas.microsoft.com/office/drawing/2014/main" val="4256564921"/>
                    </a:ext>
                  </a:extLst>
                </a:gridCol>
                <a:gridCol w="1552863">
                  <a:extLst>
                    <a:ext uri="{9D8B030D-6E8A-4147-A177-3AD203B41FA5}">
                      <a16:colId xmlns:a16="http://schemas.microsoft.com/office/drawing/2014/main" val="1666309581"/>
                    </a:ext>
                  </a:extLst>
                </a:gridCol>
                <a:gridCol w="1081596">
                  <a:extLst>
                    <a:ext uri="{9D8B030D-6E8A-4147-A177-3AD203B41FA5}">
                      <a16:colId xmlns:a16="http://schemas.microsoft.com/office/drawing/2014/main" val="1756616406"/>
                    </a:ext>
                  </a:extLst>
                </a:gridCol>
                <a:gridCol w="996615">
                  <a:extLst>
                    <a:ext uri="{9D8B030D-6E8A-4147-A177-3AD203B41FA5}">
                      <a16:colId xmlns:a16="http://schemas.microsoft.com/office/drawing/2014/main" val="531537576"/>
                    </a:ext>
                  </a:extLst>
                </a:gridCol>
              </a:tblGrid>
              <a:tr h="367621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DA</a:t>
                      </a:r>
                      <a:r>
                        <a:rPr lang="pt-BR" sz="14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1400" dirty="0">
                          <a:latin typeface="Calibri" pitchFamily="34" charset="0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DOTAÇÃO ORÇAMENTÁRIA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728973484"/>
                  </a:ext>
                </a:extLst>
              </a:tr>
              <a:tr h="814725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EMPENHADO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 EMPENHAR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89064"/>
                  </a:ext>
                </a:extLst>
              </a:tr>
              <a:tr h="43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4639 – Projetos Especiais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3215 – Evento  Registrado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350,00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350,00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21417"/>
                  </a:ext>
                </a:extLst>
              </a:tr>
              <a:tr h="74674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4185 – Produto elaborado nas diferentes mídias.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350,00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350,00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5829"/>
                  </a:ext>
                </a:extLst>
              </a:tr>
              <a:tr h="426725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991401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88431"/>
                  </a:ext>
                </a:extLst>
              </a:tr>
              <a:tr h="426725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5" marR="91445" marT="45730" marB="4573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8" marB="4572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7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30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9892" cy="60529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1290" y="1492795"/>
            <a:ext cx="546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rgbClr val="FF0000"/>
              </a:solidFill>
              <a:latin typeface="Cera Basic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5869"/>
              </p:ext>
            </p:extLst>
          </p:nvPr>
        </p:nvGraphicFramePr>
        <p:xfrm>
          <a:off x="304801" y="700663"/>
          <a:ext cx="8142514" cy="386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433">
                  <a:extLst>
                    <a:ext uri="{9D8B030D-6E8A-4147-A177-3AD203B41FA5}">
                      <a16:colId xmlns:a16="http://schemas.microsoft.com/office/drawing/2014/main" val="3754593163"/>
                    </a:ext>
                  </a:extLst>
                </a:gridCol>
                <a:gridCol w="2510640">
                  <a:extLst>
                    <a:ext uri="{9D8B030D-6E8A-4147-A177-3AD203B41FA5}">
                      <a16:colId xmlns:a16="http://schemas.microsoft.com/office/drawing/2014/main" val="1451097992"/>
                    </a:ext>
                  </a:extLst>
                </a:gridCol>
                <a:gridCol w="754141">
                  <a:extLst>
                    <a:ext uri="{9D8B030D-6E8A-4147-A177-3AD203B41FA5}">
                      <a16:colId xmlns:a16="http://schemas.microsoft.com/office/drawing/2014/main" val="4090125654"/>
                    </a:ext>
                  </a:extLst>
                </a:gridCol>
                <a:gridCol w="885820">
                  <a:extLst>
                    <a:ext uri="{9D8B030D-6E8A-4147-A177-3AD203B41FA5}">
                      <a16:colId xmlns:a16="http://schemas.microsoft.com/office/drawing/2014/main" val="1258459056"/>
                    </a:ext>
                  </a:extLst>
                </a:gridCol>
                <a:gridCol w="889240">
                  <a:extLst>
                    <a:ext uri="{9D8B030D-6E8A-4147-A177-3AD203B41FA5}">
                      <a16:colId xmlns:a16="http://schemas.microsoft.com/office/drawing/2014/main" val="686586701"/>
                    </a:ext>
                  </a:extLst>
                </a:gridCol>
                <a:gridCol w="889240">
                  <a:extLst>
                    <a:ext uri="{9D8B030D-6E8A-4147-A177-3AD203B41FA5}">
                      <a16:colId xmlns:a16="http://schemas.microsoft.com/office/drawing/2014/main" val="2013509735"/>
                    </a:ext>
                  </a:extLst>
                </a:gridCol>
              </a:tblGrid>
              <a:tr h="268032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latin typeface="Cera Basic"/>
                        </a:rPr>
                        <a:t>UNIDADE DE MEDIDA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15989"/>
                  </a:ext>
                </a:extLst>
              </a:tr>
              <a:tr h="797228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era Basic"/>
                        </a:rPr>
                        <a:t>PLANEJADO 2024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era Basic"/>
                        </a:rPr>
                        <a:t>EXECUÇÃO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era Basic"/>
                        </a:rPr>
                        <a:t>2024</a:t>
                      </a: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709" marB="45709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75392"/>
                  </a:ext>
                </a:extLst>
              </a:tr>
              <a:tr h="9247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3633-Modernização tecnológica e de infraestrutura da  </a:t>
                      </a:r>
                      <a:r>
                        <a:rPr lang="pt-BR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Multirio</a:t>
                      </a: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 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3217– Equipamento Modernizado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0008"/>
                  </a:ext>
                </a:extLst>
              </a:tr>
              <a:tr h="320675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4638– Qualidade  na Educação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3220–  Publicação da  </a:t>
                      </a:r>
                      <a:r>
                        <a:rPr lang="pt-BR" sz="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Multirio</a:t>
                      </a: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  Impressa     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20.500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1"/>
                          </a:solidFill>
                          <a:latin typeface="Cera Basic"/>
                        </a:rPr>
                        <a:t>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12.300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31333"/>
                  </a:ext>
                </a:extLst>
              </a:tr>
              <a:tr h="927945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4183– Produto elaborado para aperfeiçoamento da Educação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unidade</a:t>
                      </a: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380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231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ra Basic"/>
                        </a:rPr>
                        <a:t>2.726</a:t>
                      </a: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26747"/>
                  </a:ext>
                </a:extLst>
              </a:tr>
              <a:tr h="465780">
                <a:tc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46" marR="91446" marT="45716" marB="4571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714" marB="457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4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8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9892" cy="60529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1290" y="1492795"/>
            <a:ext cx="546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rgbClr val="FF0000"/>
              </a:solidFill>
              <a:latin typeface="Cera Basic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75545"/>
              </p:ext>
            </p:extLst>
          </p:nvPr>
        </p:nvGraphicFramePr>
        <p:xfrm>
          <a:off x="296534" y="763449"/>
          <a:ext cx="8571696" cy="314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29">
                  <a:extLst>
                    <a:ext uri="{9D8B030D-6E8A-4147-A177-3AD203B41FA5}">
                      <a16:colId xmlns:a16="http://schemas.microsoft.com/office/drawing/2014/main" val="936116474"/>
                    </a:ext>
                  </a:extLst>
                </a:gridCol>
                <a:gridCol w="2033209">
                  <a:extLst>
                    <a:ext uri="{9D8B030D-6E8A-4147-A177-3AD203B41FA5}">
                      <a16:colId xmlns:a16="http://schemas.microsoft.com/office/drawing/2014/main" val="4256564921"/>
                    </a:ext>
                  </a:extLst>
                </a:gridCol>
                <a:gridCol w="1182432">
                  <a:extLst>
                    <a:ext uri="{9D8B030D-6E8A-4147-A177-3AD203B41FA5}">
                      <a16:colId xmlns:a16="http://schemas.microsoft.com/office/drawing/2014/main" val="1666309581"/>
                    </a:ext>
                  </a:extLst>
                </a:gridCol>
                <a:gridCol w="1059864">
                  <a:extLst>
                    <a:ext uri="{9D8B030D-6E8A-4147-A177-3AD203B41FA5}">
                      <a16:colId xmlns:a16="http://schemas.microsoft.com/office/drawing/2014/main" val="1756616406"/>
                    </a:ext>
                  </a:extLst>
                </a:gridCol>
                <a:gridCol w="1414810">
                  <a:extLst>
                    <a:ext uri="{9D8B030D-6E8A-4147-A177-3AD203B41FA5}">
                      <a16:colId xmlns:a16="http://schemas.microsoft.com/office/drawing/2014/main" val="531537576"/>
                    </a:ext>
                  </a:extLst>
                </a:gridCol>
                <a:gridCol w="688552">
                  <a:extLst>
                    <a:ext uri="{9D8B030D-6E8A-4147-A177-3AD203B41FA5}">
                      <a16:colId xmlns:a16="http://schemas.microsoft.com/office/drawing/2014/main" val="1091114003"/>
                    </a:ext>
                  </a:extLst>
                </a:gridCol>
              </a:tblGrid>
              <a:tr h="917727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DA</a:t>
                      </a:r>
                      <a:r>
                        <a:rPr lang="pt-BR" sz="14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1400" dirty="0">
                          <a:latin typeface="Calibri" pitchFamily="34" charset="0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libri" pitchFamily="34" charset="0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META FÍSICA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73484"/>
                  </a:ext>
                </a:extLst>
              </a:tr>
              <a:tr h="1004104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PLANEJADO       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 2024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EXECUÇÃO 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PREVISÃO PLDO 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89064"/>
                  </a:ext>
                </a:extLst>
              </a:tr>
              <a:tr h="502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4639 – Projetos Especiais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3215 – Evento  Registrado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21417"/>
                  </a:ext>
                </a:extLst>
              </a:tr>
              <a:tr h="55490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4185 – Produto elaborado nas diferentes mídias.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91445" marR="91445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1449" marR="91449" marT="45723" marB="45723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2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NOVAS AÇÕES E PRODUTOS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47780" y="1813481"/>
            <a:ext cx="467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Cera Basic"/>
              </a:rPr>
              <a:t>Não há  novas ações ou produtos . Houve exclusão da meta 4184 ( Programação veiculada em  </a:t>
            </a:r>
            <a:r>
              <a:rPr lang="pt-BR" b="1" dirty="0" err="1">
                <a:solidFill>
                  <a:srgbClr val="FF0000"/>
                </a:solidFill>
                <a:latin typeface="Cera Basic"/>
              </a:rPr>
              <a:t>Tv</a:t>
            </a:r>
            <a:r>
              <a:rPr lang="pt-BR" b="1" dirty="0">
                <a:solidFill>
                  <a:srgbClr val="FF0000"/>
                </a:solidFill>
                <a:latin typeface="Cera Basic"/>
              </a:rPr>
              <a:t>).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999971" cy="7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7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426</Words>
  <Application>Microsoft Office PowerPoint</Application>
  <PresentationFormat>Apresentação na tela (16:9)</PresentationFormat>
  <Paragraphs>95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Antic</vt:lpstr>
      <vt:lpstr>Poppins</vt:lpstr>
      <vt:lpstr>Poppins Black</vt:lpstr>
      <vt:lpstr>Arial</vt:lpstr>
      <vt:lpstr>Calibri</vt:lpstr>
      <vt:lpstr>Cera Basic</vt:lpstr>
      <vt:lpstr>Tema do Office</vt:lpstr>
      <vt:lpstr>SECRETARIA DE EDUCAÇÃO  MULTIRIO     </vt:lpstr>
      <vt:lpstr>Apresentação do PowerPoint</vt:lpstr>
      <vt:lpstr>Apresentação do PowerPoint</vt:lpstr>
      <vt:lpstr>PRINCIPAIS PROGRAMAS E AÇÕES PARA O EXERCÍCIO DE 2025 Programa 0024-Midia ,Escola e Sociedade Programa 0024-Midia ,Escola e Sociedade  Ação:3633 – Modernização tecnológica e de infraestrutura da  Multirio  Ação:4638– Qualidade  na Educação Ação :4639 – Projetos Especiais   </vt:lpstr>
      <vt:lpstr>EXECUÇÃO ORÇAMENTÁRIA DAS AÇÕES DA MULTIRIO</vt:lpstr>
      <vt:lpstr>EXECUÇÃO ORÇAMENTÁRIA DAS AÇÕES DA MULTIRIO</vt:lpstr>
      <vt:lpstr>METAS FÍSICAS DAS AÇÕES</vt:lpstr>
      <vt:lpstr>METAS FÍSICAS DAS AÇÕES</vt:lpstr>
      <vt:lpstr>NOVAS AÇÕES E PRODUTOS</vt:lpstr>
      <vt:lpstr>METAS FÍSICAS EM ANDAMENTO</vt:lpstr>
      <vt:lpstr>ALTERAÇÕES NAS METAS FÍSICAS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ROSANGELA DE FATIMA DIAS DO SANTOS SILVA</cp:lastModifiedBy>
  <cp:revision>156</cp:revision>
  <cp:lastPrinted>2024-05-27T16:48:29Z</cp:lastPrinted>
  <dcterms:modified xsi:type="dcterms:W3CDTF">2024-05-27T19:21:47Z</dcterms:modified>
</cp:coreProperties>
</file>