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4" r:id="rId2"/>
    <p:sldId id="278" r:id="rId3"/>
    <p:sldId id="319" r:id="rId4"/>
    <p:sldId id="279" r:id="rId5"/>
    <p:sldId id="282" r:id="rId6"/>
    <p:sldId id="316" r:id="rId7"/>
    <p:sldId id="317" r:id="rId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109" d="100"/>
          <a:sy n="109" d="100"/>
        </p:scale>
        <p:origin x="20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7550" y="450850"/>
            <a:ext cx="10771188" cy="80803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4D709-D79A-43C8-BFBE-751C0C987DD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10/06/2021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10/06/2021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10/06/2021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10/06/2021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10/06/2021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10/06/2021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10/06/2021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7.xml" /><Relationship Id="rId1" Type="http://schemas.openxmlformats.org/officeDocument/2006/relationships/tags" Target="../tags/tag1.xml" /><Relationship Id="rId4" Type="http://schemas.openxmlformats.org/officeDocument/2006/relationships/image" Target="../media/image1.pn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emf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005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</a:rPr>
              <a:t>Audiência Pública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PLDO 2022</a:t>
            </a: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>
                <a:solidFill>
                  <a:srgbClr val="002060"/>
                </a:solidFill>
              </a:rPr>
              <a:t>Maio de 2021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FAZENDA E PLANEJAMENTO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63688" y="260648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PLDO 2022 – Disposições Relativas ao Equilíbrio Fiscal e Sustentabilidade da Dívida	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sp>
        <p:nvSpPr>
          <p:cNvPr id="8" name="Retângulo Arredondado 7"/>
          <p:cNvSpPr/>
          <p:nvPr/>
        </p:nvSpPr>
        <p:spPr>
          <a:xfrm>
            <a:off x="323528" y="1661303"/>
            <a:ext cx="8496944" cy="453650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200" b="1" dirty="0">
                <a:solidFill>
                  <a:srgbClr val="000066"/>
                </a:solidFill>
              </a:rPr>
              <a:t>Adequações à Emenda Constitucional nº 109/2021</a:t>
            </a:r>
          </a:p>
          <a:p>
            <a:pPr lvl="0"/>
            <a:r>
              <a:rPr lang="pt-BR" sz="1200" b="1" dirty="0">
                <a:solidFill>
                  <a:srgbClr val="000066"/>
                </a:solidFill>
              </a:rPr>
              <a:t>Projeto de Lei 169/2021</a:t>
            </a:r>
          </a:p>
          <a:p>
            <a:pPr lvl="0"/>
            <a:r>
              <a:rPr lang="pt-BR" sz="1200" b="1" dirty="0">
                <a:solidFill>
                  <a:srgbClr val="000066"/>
                </a:solidFill>
              </a:rPr>
              <a:t>Capítulo VI</a:t>
            </a:r>
            <a:endParaRPr lang="pt-BR" sz="1200" dirty="0">
              <a:solidFill>
                <a:srgbClr val="000066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pt-BR" sz="1200" dirty="0">
              <a:solidFill>
                <a:srgbClr val="000066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pt-BR" sz="1200" dirty="0">
              <a:solidFill>
                <a:srgbClr val="000066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pt-BR" sz="1200" b="1" dirty="0">
                <a:solidFill>
                  <a:srgbClr val="000066"/>
                </a:solidFill>
              </a:rPr>
              <a:t>Art. 43</a:t>
            </a:r>
            <a:r>
              <a:rPr lang="pt-BR" sz="1200" dirty="0">
                <a:solidFill>
                  <a:srgbClr val="000066"/>
                </a:solidFill>
              </a:rPr>
              <a:t> </a:t>
            </a:r>
            <a:r>
              <a:rPr lang="pt-BR" sz="1200" b="1" dirty="0">
                <a:solidFill>
                  <a:srgbClr val="000066"/>
                </a:solidFill>
              </a:rPr>
              <a:t>-</a:t>
            </a:r>
            <a:r>
              <a:rPr lang="pt-BR" sz="1200" dirty="0">
                <a:solidFill>
                  <a:srgbClr val="000066"/>
                </a:solidFill>
              </a:rPr>
              <a:t> Dívida pública em níveis sustentáveis e compatibilidade dos indicadores fiscais, em conformidade com o Art. 164-A Constituição Federal;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pt-BR" sz="1200" dirty="0">
              <a:solidFill>
                <a:srgbClr val="000066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pt-BR" sz="1200" dirty="0">
              <a:solidFill>
                <a:srgbClr val="000066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pt-BR" sz="1200" b="1" dirty="0">
                <a:solidFill>
                  <a:srgbClr val="000066"/>
                </a:solidFill>
              </a:rPr>
              <a:t>Art. 44 - </a:t>
            </a:r>
            <a:r>
              <a:rPr lang="pt-BR" sz="1200" dirty="0">
                <a:solidFill>
                  <a:srgbClr val="000066"/>
                </a:solidFill>
              </a:rPr>
              <a:t>Recursos para a dívida contratual e refinanciamento da dívida pública municipal;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pt-BR" sz="1200" dirty="0">
              <a:solidFill>
                <a:srgbClr val="000066"/>
              </a:solidFill>
            </a:endParaRPr>
          </a:p>
          <a:p>
            <a:pPr lvl="0"/>
            <a:endParaRPr lang="pt-BR" sz="1200" dirty="0">
              <a:solidFill>
                <a:srgbClr val="000066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pt-BR" sz="1200" b="1" dirty="0">
                <a:solidFill>
                  <a:srgbClr val="000066"/>
                </a:solidFill>
              </a:rPr>
              <a:t>Art. 45 - </a:t>
            </a:r>
            <a:r>
              <a:rPr lang="pt-BR" sz="1200" dirty="0">
                <a:solidFill>
                  <a:srgbClr val="000066"/>
                </a:solidFill>
              </a:rPr>
              <a:t>Aplicação de restrições caso apurado que a relação de despesas correntes e receitas correntes supere 95% no exercício anterior à elaboração da LOA, conforme o disposto no art. 167-A da Constituição Federal.</a:t>
            </a:r>
          </a:p>
          <a:p>
            <a:pPr lvl="0"/>
            <a:endParaRPr lang="pt-BR" sz="1200" dirty="0">
              <a:solidFill>
                <a:srgbClr val="000066"/>
              </a:solidFill>
            </a:endParaRPr>
          </a:p>
          <a:p>
            <a:pPr lvl="0"/>
            <a:endParaRPr lang="pt-BR" sz="1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6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35696" y="196959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Indicadores Macroeconômicos Utilizados na Elaboração do PLDO 2022	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3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" y="2124075"/>
            <a:ext cx="878205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5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39752" y="358542"/>
            <a:ext cx="745232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300" b="1" dirty="0">
                <a:solidFill>
                  <a:schemeClr val="bg1"/>
                </a:solidFill>
              </a:rPr>
              <a:t>LOA 2021 / PLDO 2022 – Receita Total		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4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133" y="1203156"/>
            <a:ext cx="8737733" cy="531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4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63688" y="317842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LOA 2021 / PLDO 2022 – Comparativo por Grupos de Despesa	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14" y="1376332"/>
            <a:ext cx="8467172" cy="455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18048" y="219738"/>
            <a:ext cx="72008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300" b="1" dirty="0">
                <a:solidFill>
                  <a:prstClr val="white"/>
                </a:solidFill>
                <a:latin typeface="+mn-lt"/>
              </a:rPr>
              <a:t>LOA 2021 / PLDO 2022 – Resultado Primário – Todas as Fontes de Recursos (Acima da Linha)	</a:t>
            </a:r>
          </a:p>
        </p:txBody>
      </p:sp>
      <p:sp>
        <p:nvSpPr>
          <p:cNvPr id="3077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</a:rPr>
              <a:t>				6		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048" y="1188579"/>
            <a:ext cx="5730500" cy="545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6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7211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43200" y="181570"/>
            <a:ext cx="72008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300" b="1" dirty="0">
                <a:solidFill>
                  <a:prstClr val="white"/>
                </a:solidFill>
                <a:latin typeface="+mn-lt"/>
              </a:rPr>
              <a:t>LOA 2021 / PLDO 2022 – Resultado Nominal – Todas as Fontes de Recursos (Acima da Linha)</a:t>
            </a:r>
          </a:p>
        </p:txBody>
      </p:sp>
      <p:sp>
        <p:nvSpPr>
          <p:cNvPr id="4101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87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</a:rPr>
              <a:t>7</a:t>
            </a:r>
          </a:p>
          <a:p>
            <a:pPr>
              <a:spcBef>
                <a:spcPct val="0"/>
              </a:spcBef>
              <a:buNone/>
            </a:pPr>
            <a:endParaRPr lang="pt-BR" altLang="pt-BR" sz="1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759857"/>
            <a:ext cx="7848600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892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4789</TotalTime>
  <Words>203</Words>
  <Application>Microsoft Office PowerPoint</Application>
  <PresentationFormat>On-screen Show (4:3)</PresentationFormat>
  <Paragraphs>31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Unknown User</cp:lastModifiedBy>
  <cp:revision>344</cp:revision>
  <cp:lastPrinted>2021-05-24T19:52:52Z</cp:lastPrinted>
  <dcterms:created xsi:type="dcterms:W3CDTF">2018-12-03T14:01:27Z</dcterms:created>
  <dcterms:modified xsi:type="dcterms:W3CDTF">2021-06-10T14:59:03Z</dcterms:modified>
</cp:coreProperties>
</file>