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1"/>
  </p:sldMasterIdLst>
  <p:notesMasterIdLst>
    <p:notesMasterId r:id="rId17"/>
  </p:notesMasterIdLst>
  <p:sldIdLst>
    <p:sldId id="324" r:id="rId2"/>
    <p:sldId id="417" r:id="rId3"/>
    <p:sldId id="412" r:id="rId4"/>
    <p:sldId id="270" r:id="rId5"/>
    <p:sldId id="271" r:id="rId6"/>
    <p:sldId id="400" r:id="rId7"/>
    <p:sldId id="275" r:id="rId8"/>
    <p:sldId id="288" r:id="rId9"/>
    <p:sldId id="411" r:id="rId10"/>
    <p:sldId id="401" r:id="rId11"/>
    <p:sldId id="418" r:id="rId12"/>
    <p:sldId id="402" r:id="rId13"/>
    <p:sldId id="403" r:id="rId14"/>
    <p:sldId id="407" r:id="rId15"/>
    <p:sldId id="406" r:id="rId16"/>
  </p:sldIdLst>
  <p:sldSz cx="24384000" cy="13716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257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Estilo Claro 1 - Ênfas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Estilo Claro 1 - Ênfas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0" autoAdjust="0"/>
    <p:restoredTop sz="94660"/>
  </p:normalViewPr>
  <p:slideViewPr>
    <p:cSldViewPr snapToGrid="0">
      <p:cViewPr varScale="1">
        <p:scale>
          <a:sx n="45" d="100"/>
          <a:sy n="45" d="100"/>
        </p:scale>
        <p:origin x="398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4" d="100"/>
        <a:sy n="154" d="100"/>
      </p:scale>
      <p:origin x="0" y="-145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ofiego\Desktop\1%20MUNIC&#205;PIO%20RIO%20DE%20JANEIRO\0%20PLANILHA%20DADOS%20FISCAIS\Gr&#225;ficos%20fiscais%20atualizado%20at&#233;%201&#186;%20Quadrimestre%202024%20-%20ATUALIZADO%20EM%2015-07-2024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lofiego\Desktop\1%20MUNIC&#205;PIO%20RIO%20DE%20JANEIRO\0%20PLANILHA%20DADOS%20FISCAIS\Gr&#225;ficos%20fiscais%20atualizado%20at&#233;%201&#186;%20Quadrimestre%202024%20-%20ATUALIZADO%20EM%2015-07-2024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lofiego\Desktop\1%20MUNIC&#205;PIO%20RIO%20DE%20JANEIRO\1%20PLANILHA%20DADOS%20FISCAIS\Gr&#225;ficos%20Minuta%20PEF%20-%20FINAL%20PRELIMINAR%202023%20PARA%20SANDRA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lofiego\Desktop\1%20MUNIC&#205;PIO%20RIO%20DE%20JANEIRO\0%20PLANILHA%20DADOS%20FISCAIS\Gr&#225;ficos%20fiscais%20atualizado%20at&#233;%201&#186;%20Quadrimestre%202024%20-%20ATUALIZADO%20EM%2015-07-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lofiego\Desktop\1%20MUNIC&#205;PIO%20RIO%20DE%20JANEIRO\0%20PLANILHA%20DADOS%20FISCAIS\Gr&#225;ficos%20fiscais%20atualizado%20at&#233;%201&#186;%20Quadrimestre%202024%20-%20ATUALIZADO%20EM%2015-07-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andre\Downloads\Gr&#225;ficos%20fiscais%20atualizado%20-%20FITC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t-BR"/>
              <a:t>Suficiência/Insuficiência Financeira do Executivo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4810183528195338E-2"/>
          <c:y val="6.774543905004482E-2"/>
          <c:w val="0.95518976186370863"/>
          <c:h val="0.78850436312546235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'Insuficiência Financeira'!$B$4</c:f>
              <c:strCache>
                <c:ptCount val="1"/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'Insuficiência Financeira'!$C$4:$H$4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7A5-406B-BD0B-8F38BB209B2F}"/>
            </c:ext>
          </c:extLst>
        </c:ser>
        <c:ser>
          <c:idx val="3"/>
          <c:order val="1"/>
          <c:tx>
            <c:strRef>
              <c:f>'Insuficiência Financeira'!$B$5</c:f>
              <c:strCache>
                <c:ptCount val="1"/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'Insuficiência Financeira'!$C$5:$H$5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7A5-406B-BD0B-8F38BB209B2F}"/>
            </c:ext>
          </c:extLst>
        </c:ser>
        <c:ser>
          <c:idx val="4"/>
          <c:order val="2"/>
          <c:tx>
            <c:strRef>
              <c:f>'Receitas MG'!#REF!</c:f>
              <c:strCache>
                <c:ptCount val="1"/>
                <c:pt idx="0">
                  <c:v>#REF!</c:v>
                </c:pt>
              </c:strCache>
              <c:extLst xmlns:c16r2="http://schemas.microsoft.com/office/drawing/2015/06/chart" xmlns:c15="http://schemas.microsoft.com/office/drawing/2012/chart"/>
            </c:strRef>
          </c:tx>
          <c:invertIfNegative val="0"/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'Receitas MG'!#REF!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2-07A5-406B-BD0B-8F38BB209B2F}"/>
            </c:ext>
          </c:extLst>
        </c:ser>
        <c:ser>
          <c:idx val="5"/>
          <c:order val="3"/>
          <c:tx>
            <c:strRef>
              <c:f>'Receitas MG'!#REF!</c:f>
              <c:strCache>
                <c:ptCount val="1"/>
                <c:pt idx="0">
                  <c:v>#REF!</c:v>
                </c:pt>
              </c:strCache>
              <c:extLst xmlns:c16r2="http://schemas.microsoft.com/office/drawing/2015/06/chart" xmlns:c15="http://schemas.microsoft.com/office/drawing/2012/chart"/>
            </c:strRef>
          </c:tx>
          <c:invertIfNegative val="0"/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'Receitas MG'!#REF!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 xmlns:c15="http://schemas.microsoft.com/office/drawing/2012/chart">
            <c:ext xmlns:c16="http://schemas.microsoft.com/office/drawing/2014/chart" uri="{C3380CC4-5D6E-409C-BE32-E72D297353CC}">
              <c16:uniqueId val="{00000003-07A5-406B-BD0B-8F38BB209B2F}"/>
            </c:ext>
          </c:extLst>
        </c:ser>
        <c:ser>
          <c:idx val="6"/>
          <c:order val="4"/>
          <c:tx>
            <c:strRef>
              <c:f>'Insuficiência Financeira'!$B$6</c:f>
              <c:strCache>
                <c:ptCount val="1"/>
              </c:strCache>
            </c:strRef>
          </c:tx>
          <c:invertIfNegative val="0"/>
          <c:dLbls>
            <c:numFmt formatCode="#,##0.0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'Insuficiência Financeira'!$C$6:$H$6</c:f>
              <c:numCache>
                <c:formatCode>General</c:formatCode>
                <c:ptCount val="6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7A5-406B-BD0B-8F38BB209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902264"/>
        <c:axId val="288897168"/>
      </c:barChart>
      <c:lineChart>
        <c:grouping val="standard"/>
        <c:varyColors val="0"/>
        <c:ser>
          <c:idx val="7"/>
          <c:order val="5"/>
          <c:tx>
            <c:strRef>
              <c:f>'Receitas MG'!#REF!</c:f>
              <c:strCache>
                <c:ptCount val="1"/>
                <c:pt idx="0">
                  <c:v>#REF!</c:v>
                </c:pt>
              </c:strCache>
            </c:strRef>
          </c:tx>
          <c:spPr>
            <a:ln w="25400">
              <a:noFill/>
            </a:ln>
          </c:spPr>
          <c:marker>
            <c:symbol val="none"/>
          </c:marker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'Receitas MG'!#REF!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7A5-406B-BD0B-8F38BB209B2F}"/>
            </c:ext>
          </c:extLst>
        </c:ser>
        <c:ser>
          <c:idx val="8"/>
          <c:order val="6"/>
          <c:tx>
            <c:strRef>
              <c:f>'Insuficiência Financeira'!$B$7</c:f>
              <c:strCache>
                <c:ptCount val="1"/>
              </c:strCache>
            </c:strRef>
          </c:tx>
          <c:spPr>
            <a:ln w="31750">
              <a:solidFill>
                <a:srgbClr val="FB9685"/>
              </a:solidFill>
              <a:prstDash val="sysDash"/>
            </a:ln>
          </c:spPr>
          <c:marker>
            <c:symbol val="none"/>
          </c:marker>
          <c:dLbls>
            <c:numFmt formatCode="#,##0.00" sourceLinked="0"/>
            <c:spPr>
              <a:solidFill>
                <a:srgbClr val="FB9685"/>
              </a:solidFill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'Insuficiência Financeira'!$C$7:$H$7</c:f>
              <c:numCache>
                <c:formatCode>General</c:formatCode>
                <c:ptCount val="6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7A5-406B-BD0B-8F38BB209B2F}"/>
            </c:ext>
          </c:extLst>
        </c:ser>
        <c:ser>
          <c:idx val="9"/>
          <c:order val="7"/>
          <c:tx>
            <c:strRef>
              <c:f>'Insuficiência Financeira'!$B$8</c:f>
              <c:strCache>
                <c:ptCount val="1"/>
                <c:pt idx="0">
                  <c:v>Suficiência/Insuficiência Financeira do Executivo</c:v>
                </c:pt>
              </c:strCache>
            </c:strRef>
          </c:tx>
          <c:spPr>
            <a:ln w="31750">
              <a:solidFill>
                <a:schemeClr val="tx1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numFmt formatCode="#,##0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 algn="ctr" rtl="0">
                    <a:defRPr b="1"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#,##0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txPr>
                <a:bodyPr/>
                <a:lstStyle/>
                <a:p>
                  <a:pPr algn="ctr" rtl="0">
                    <a:defRPr b="1"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#,##0" sourceLinked="0"/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/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07A5-406B-BD0B-8F38BB209B2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numFmt formatCode="#,##0" sourceLinked="0"/>
            <c:spPr>
              <a:solidFill>
                <a:srgbClr val="C00000"/>
              </a:solidFill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'Insuficiência Financeira'!$C$2:$K$2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'Insuficiência Financeira'!$C$8:$K$8</c:f>
              <c:numCache>
                <c:formatCode>_-* #,##0_-;\-* #,##0_-;_-* "-"??_-;_-@_-</c:formatCode>
                <c:ptCount val="9"/>
                <c:pt idx="0">
                  <c:v>742700000</c:v>
                </c:pt>
                <c:pt idx="1">
                  <c:v>545400000</c:v>
                </c:pt>
                <c:pt idx="2">
                  <c:v>-505700000</c:v>
                </c:pt>
                <c:pt idx="3">
                  <c:v>-1131400000</c:v>
                </c:pt>
                <c:pt idx="4">
                  <c:v>-3996700000</c:v>
                </c:pt>
                <c:pt idx="5">
                  <c:v>-5554500000</c:v>
                </c:pt>
                <c:pt idx="6">
                  <c:v>441090788</c:v>
                </c:pt>
                <c:pt idx="7">
                  <c:v>952281835.98000121</c:v>
                </c:pt>
                <c:pt idx="8" formatCode="#,##0.00_);\(#,##0.00\)">
                  <c:v>355735374.51999903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7A5-406B-BD0B-8F38BB209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8902264"/>
        <c:axId val="288897168"/>
      </c:lineChart>
      <c:catAx>
        <c:axId val="288902264"/>
        <c:scaling>
          <c:orientation val="minMax"/>
        </c:scaling>
        <c:delete val="0"/>
        <c:axPos val="b"/>
        <c:numFmt formatCode="0" sourceLinked="0"/>
        <c:majorTickMark val="none"/>
        <c:minorTickMark val="none"/>
        <c:tickLblPos val="low"/>
        <c:crossAx val="288897168"/>
        <c:crosses val="autoZero"/>
        <c:auto val="1"/>
        <c:lblAlgn val="ctr"/>
        <c:lblOffset val="100"/>
        <c:noMultiLvlLbl val="0"/>
      </c:catAx>
      <c:valAx>
        <c:axId val="288897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one"/>
        <c:crossAx val="288902264"/>
        <c:crosses val="autoZero"/>
        <c:crossBetween val="between"/>
        <c:dispUnits>
          <c:builtInUnit val="millions"/>
          <c:dispUnitsLbl>
            <c:layout/>
          </c:dispUnitsLbl>
        </c:dispUnits>
      </c:valAx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</c:spPr>
  <c:txPr>
    <a:bodyPr/>
    <a:lstStyle/>
    <a:p>
      <a:pPr>
        <a:defRPr sz="32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4000" b="1"/>
              <a:t>Disponibilidade de Caixa Líquida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1207863305138207E-2"/>
          <c:y val="0.14741741741741743"/>
          <c:w val="0.88915804753108008"/>
          <c:h val="0.71923931805821573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pattFill prst="pct20">
                <a:fgClr>
                  <a:schemeClr val="accent5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246-4410-A570-698C7EBD2F64}"/>
              </c:ext>
            </c:extLst>
          </c:dPt>
          <c:dPt>
            <c:idx val="6"/>
            <c:invertIfNegative val="0"/>
            <c:bubble3D val="0"/>
            <c:spPr>
              <a:pattFill prst="pct20">
                <a:fgClr>
                  <a:schemeClr val="accent5"/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246-4410-A570-698C7EBD2F64}"/>
              </c:ext>
            </c:extLst>
          </c:dPt>
          <c:dLbls>
            <c:dLbl>
              <c:idx val="0"/>
              <c:layout>
                <c:manualLayout>
                  <c:x val="-1.784917196707432E-3"/>
                  <c:y val="-3.8059397980657876E-2"/>
                </c:manualLayout>
              </c:layout>
              <c:tx>
                <c:rich>
                  <a:bodyPr rot="60000" spcFirstLastPara="1" vertOverflow="ellipsis" wrap="square" anchor="ctr" anchorCtr="1"/>
                  <a:lstStyle/>
                  <a:p>
                    <a:pPr>
                      <a:defRPr sz="2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53A2440-0ACF-4F32-9FFC-EF4ED22CE843}" type="VALUE">
                      <a:rPr lang="en-US" b="1"/>
                      <a:pPr>
                        <a:defRPr b="1"/>
                      </a:pPr>
                      <a:t>[VALOR]</a:t>
                    </a:fld>
                    <a:endParaRPr lang="pt-B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246-4410-A570-698C7EBD2F6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60000" spcFirstLastPara="1" vertOverflow="ellipsis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60000" spcFirstLastPara="1" vertOverflow="ellipsis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'disponibilidade de caixa'!$A$3:$A$10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'disponibilidade de caixa'!$B$3:$B$10</c:f>
              <c:numCache>
                <c:formatCode>_-* #,##0_-;\-* #,##0_-;_-* "-"??_-;_-@_-</c:formatCode>
                <c:ptCount val="8"/>
                <c:pt idx="0">
                  <c:v>71</c:v>
                </c:pt>
                <c:pt idx="1">
                  <c:v>-603</c:v>
                </c:pt>
                <c:pt idx="2">
                  <c:v>-1003</c:v>
                </c:pt>
                <c:pt idx="3">
                  <c:v>-3117</c:v>
                </c:pt>
                <c:pt idx="4">
                  <c:v>-3068</c:v>
                </c:pt>
                <c:pt idx="5">
                  <c:v>-2386</c:v>
                </c:pt>
                <c:pt idx="6">
                  <c:v>-1191</c:v>
                </c:pt>
                <c:pt idx="7" formatCode="General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246-4410-A570-698C7EBD2F64}"/>
            </c:ext>
          </c:extLst>
        </c:ser>
        <c:ser>
          <c:idx val="1"/>
          <c:order val="1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'disponibilidade de caixa'!$A$3:$A$10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'disponibilidade de caixa'!$C$3:$C$10</c:f>
              <c:numCache>
                <c:formatCode>General</c:formatCode>
                <c:ptCount val="8"/>
                <c:pt idx="5" formatCode="_-* #,##0_-;\-* #,##0_-;_-* &quot;-&quot;??_-;_-@_-">
                  <c:v>743</c:v>
                </c:pt>
                <c:pt idx="6" formatCode="_-* #,##0_-;\-* #,##0_-;_-* &quot;-&quot;??_-;_-@_-">
                  <c:v>986</c:v>
                </c:pt>
                <c:pt idx="7">
                  <c:v>115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246-4410-A570-698C7EBD2F6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100"/>
        <c:axId val="288896384"/>
        <c:axId val="288897952"/>
      </c:barChart>
      <c:dateAx>
        <c:axId val="28889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88897952"/>
        <c:crosses val="autoZero"/>
        <c:auto val="0"/>
        <c:lblOffset val="100"/>
        <c:baseTimeUnit val="days"/>
      </c:dateAx>
      <c:valAx>
        <c:axId val="28889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b="1"/>
                  <a:t>R$ Mi</a:t>
                </a:r>
              </a:p>
            </c:rich>
          </c:tx>
          <c:layout>
            <c:manualLayout>
              <c:xMode val="edge"/>
              <c:yMode val="edge"/>
              <c:x val="1.9634089163781752E-2"/>
              <c:y val="2.372632474994678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8889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pt-B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4000" dirty="0"/>
              <a:t>Poupança Corrente</a:t>
            </a:r>
          </a:p>
        </c:rich>
      </c:tx>
      <c:layout>
        <c:manualLayout>
          <c:xMode val="edge"/>
          <c:yMode val="edge"/>
          <c:x val="0.38018489885591311"/>
          <c:y val="3.6663382209768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0437215615877682"/>
          <c:y val="0.15999714947242308"/>
          <c:w val="0.81145394892057698"/>
          <c:h val="0.642340518332690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ANTES!$B$10</c:f>
              <c:strCache>
                <c:ptCount val="1"/>
                <c:pt idx="0">
                  <c:v>Poupança Corrente 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6.1260564915027401E-4"/>
                  <c:y val="7.61669435465009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FE83-4D80-88AB-37BF28E9A4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2.450398478268273E-3"/>
                  <c:y val="-3.136285910738269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E83-4D80-88AB-37BF28E9A4EA}"/>
                </c:ext>
                <c:ext xmlns:c15="http://schemas.microsoft.com/office/drawing/2012/chart" uri="{CE6537A1-D6FC-4f65-9D91-7224C49458BB}">
                  <c15:layout>
                    <c:manualLayout>
                      <c:w val="4.1087460888505865E-2"/>
                      <c:h val="6.3166350509761118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"/>
                  <c:y val="-3.136285910738274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E83-4D80-88AB-37BF28E9A4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ANTES!$C$9:$J$9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ANTES!$C$10:$J$10</c:f>
              <c:numCache>
                <c:formatCode>#,##0_ ;[Red]\-#,##0\ </c:formatCode>
                <c:ptCount val="8"/>
                <c:pt idx="0">
                  <c:v>358.09645304000094</c:v>
                </c:pt>
                <c:pt idx="1">
                  <c:v>-1195.388424869999</c:v>
                </c:pt>
                <c:pt idx="2">
                  <c:v>265.40488817003632</c:v>
                </c:pt>
                <c:pt idx="3">
                  <c:v>424.26598406998062</c:v>
                </c:pt>
                <c:pt idx="4">
                  <c:v>221.55906950994873</c:v>
                </c:pt>
                <c:pt idx="5">
                  <c:v>6712.5035079899981</c:v>
                </c:pt>
                <c:pt idx="6">
                  <c:v>2893.2146802999955</c:v>
                </c:pt>
                <c:pt idx="7">
                  <c:v>2213.6602785499726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E83-4D80-88AB-37BF28E9A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"/>
        <c:overlap val="-57"/>
        <c:axId val="288898736"/>
        <c:axId val="288899520"/>
      </c:barChart>
      <c:lineChart>
        <c:grouping val="standard"/>
        <c:varyColors val="0"/>
        <c:ser>
          <c:idx val="2"/>
          <c:order val="2"/>
          <c:tx>
            <c:strRef>
              <c:f>ANTES!$B$13</c:f>
              <c:strCache>
                <c:ptCount val="1"/>
                <c:pt idx="0">
                  <c:v>Metas do PEF</c:v>
                </c:pt>
              </c:strCache>
            </c:strRef>
          </c:tx>
          <c:spPr>
            <a:ln w="88900" cap="rnd">
              <a:solidFill>
                <a:schemeClr val="bg1">
                  <a:lumMod val="50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spPr>
              <a:ln w="88900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E83-4D80-88AB-37BF28E9A4EA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88900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E83-4D80-88AB-37BF28E9A4EA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88900" cap="rnd">
                <a:solidFill>
                  <a:schemeClr val="bg1">
                    <a:lumMod val="50000"/>
                  </a:schemeClr>
                </a:solidFill>
                <a:prstDash val="solid"/>
                <a:round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E83-4D80-88AB-37BF28E9A4EA}"/>
              </c:ext>
            </c:extLst>
          </c:dPt>
          <c:dLbls>
            <c:dLbl>
              <c:idx val="2"/>
              <c:layout>
                <c:manualLayout>
                  <c:x val="-4.2882395440515591E-3"/>
                  <c:y val="-1.79216337756472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A5E-47F8-89FD-42BB50D62EA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675633894901375E-3"/>
                  <c:y val="-3.73367370325984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E83-4D80-88AB-37BF28E9A4EA}"/>
                </c:ext>
                <c:ext xmlns:c15="http://schemas.microsoft.com/office/drawing/2012/chart" uri="{CE6537A1-D6FC-4f65-9D91-7224C49458BB}">
                  <c15:layout>
                    <c:manualLayout>
                      <c:w val="4.7994565464342061E-2"/>
                      <c:h val="5.2712064140633556E-2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1.8378169474506875E-3"/>
                  <c:y val="-3.285632858868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E83-4D80-88AB-37BF28E9A4E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8377687107852202E-3"/>
                  <c:y val="5.227143184563781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E83-4D80-88AB-37BF28E9A4EA}"/>
                </c:ext>
                <c:ext xmlns:c15="http://schemas.microsoft.com/office/drawing/2012/chart" uri="{CE6537A1-D6FC-4f65-9D91-7224C49458BB}">
                  <c15:layout>
                    <c:manualLayout>
                      <c:w val="6.3922312342248017E-2"/>
                      <c:h val="6.7646758953672934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3.0630282457511458E-3"/>
                  <c:y val="2.986938962607765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E35-4651-8A80-559DD4AA29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ANTES!$C$9:$J$9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ANTES!$C$13:$J$13</c:f>
              <c:numCache>
                <c:formatCode>General</c:formatCode>
                <c:ptCount val="8"/>
                <c:pt idx="2" formatCode="0.00%">
                  <c:v>1.0073603326811034</c:v>
                </c:pt>
                <c:pt idx="3" formatCode="0.00%">
                  <c:v>0.9997207975766641</c:v>
                </c:pt>
                <c:pt idx="4" formatCode="0.00%">
                  <c:v>0.98972740319246455</c:v>
                </c:pt>
                <c:pt idx="5" formatCode="0.00%">
                  <c:v>0.97629999999999995</c:v>
                </c:pt>
                <c:pt idx="6" formatCode="0.00%">
                  <c:v>0.96319999999999995</c:v>
                </c:pt>
                <c:pt idx="7" formatCode="0.00%">
                  <c:v>0.95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FE83-4D80-88AB-37BF28E9A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821120"/>
        <c:axId val="337818376"/>
        <c:extLst xmlns:c16r2="http://schemas.microsoft.com/office/drawing/2015/06/chart"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ANTES!$B$11</c15:sqref>
                        </c15:formulaRef>
                      </c:ext>
                    </c:extLst>
                    <c:strCache>
                      <c:ptCount val="1"/>
                      <c:pt idx="0">
                        <c:v>Indicador de Poupança Corrente (CAPAG)</c:v>
                      </c:pt>
                    </c:strCache>
                  </c:strRef>
                </c:tx>
                <c:spPr>
                  <a:ln w="57150" cap="rnd">
                    <a:solidFill>
                      <a:schemeClr val="accent4">
                        <a:lumMod val="75000"/>
                      </a:schemeClr>
                    </a:solidFill>
                    <a:round/>
                  </a:ln>
                  <a:effectLst/>
                </c:spPr>
                <c:marker>
                  <c:symbol val="square"/>
                  <c:size val="7"/>
                  <c:spPr>
                    <a:noFill/>
                    <a:ln w="9525">
                      <a:noFill/>
                    </a:ln>
                    <a:effectLst/>
                  </c:spPr>
                </c:marker>
                <c:dLbls>
                  <c:dLbl>
                    <c:idx val="5"/>
                    <c:layout>
                      <c:manualLayout>
                        <c:x val="-0.11645704078473094"/>
                        <c:y val="-2.2801837270342057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6r2="http://schemas.microsoft.com/office/drawing/2015/06/chart">
                      <c:ext xmlns:c16="http://schemas.microsoft.com/office/drawing/2014/chart" uri="{C3380CC4-5D6E-409C-BE32-E72D297353CC}">
                        <c16:uniqueId val="{00000009-FE83-4D80-88AB-37BF28E9A4EA}"/>
                      </c:ext>
                      <c:ext uri="{CE6537A1-D6FC-4f65-9D91-7224C49458BB}"/>
                    </c:extLst>
                  </c:dLbl>
                  <c:dLbl>
                    <c:idx val="7"/>
                    <c:layout>
                      <c:manualLayout>
                        <c:x val="-4.7410830843524293E-2"/>
                        <c:y val="-3.2148034001716376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6r2="http://schemas.microsoft.com/office/drawing/2015/06/chart">
                      <c:ext xmlns:c16="http://schemas.microsoft.com/office/drawing/2014/chart" uri="{C3380CC4-5D6E-409C-BE32-E72D297353CC}">
                        <c16:uniqueId val="{0000000A-FE83-4D80-88AB-37BF28E9A4EA}"/>
                      </c:ext>
                      <c:ext uri="{CE6537A1-D6FC-4f65-9D91-7224C49458BB}"/>
                    </c:extLst>
                  </c:dLbl>
                  <c:numFmt formatCode="0.0%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pt-B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ANTES!$C$9:$J$9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2016</c:v>
                      </c:pt>
                      <c:pt idx="1">
                        <c:v>2017</c:v>
                      </c:pt>
                      <c:pt idx="2">
                        <c:v>2018</c:v>
                      </c:pt>
                      <c:pt idx="3">
                        <c:v>2019</c:v>
                      </c:pt>
                      <c:pt idx="4">
                        <c:v>2020</c:v>
                      </c:pt>
                      <c:pt idx="5">
                        <c:v>2021</c:v>
                      </c:pt>
                      <c:pt idx="6">
                        <c:v>2022</c:v>
                      </c:pt>
                      <c:pt idx="7">
                        <c:v>2023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ANTES!$C$11:$J$11</c15:sqref>
                        </c15:formulaRef>
                      </c:ext>
                    </c:extLst>
                    <c:numCache>
                      <c:formatCode>0.00%</c:formatCode>
                      <c:ptCount val="8"/>
                      <c:pt idx="0">
                        <c:v>0.94879999999999998</c:v>
                      </c:pt>
                      <c:pt idx="1">
                        <c:v>1.0019</c:v>
                      </c:pt>
                      <c:pt idx="2">
                        <c:v>1.0073603326811034</c:v>
                      </c:pt>
                      <c:pt idx="3">
                        <c:v>0.9997207975766641</c:v>
                      </c:pt>
                      <c:pt idx="4">
                        <c:v>0.98972740319246455</c:v>
                      </c:pt>
                      <c:pt idx="5">
                        <c:v>0.90489315687504257</c:v>
                      </c:pt>
                      <c:pt idx="6">
                        <c:v>0.90609590349939828</c:v>
                      </c:pt>
                      <c:pt idx="7">
                        <c:v>0.91307805620820037</c:v>
                      </c:pt>
                    </c:numCache>
                  </c:numRef>
                </c:val>
                <c:smooth val="0"/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B-FE83-4D80-88AB-37BF28E9A4EA}"/>
                  </c:ext>
                </c:extLst>
              </c15:ser>
            </c15:filteredLineSeries>
          </c:ext>
        </c:extLst>
      </c:lineChart>
      <c:catAx>
        <c:axId val="28889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88899520"/>
        <c:crosses val="autoZero"/>
        <c:auto val="1"/>
        <c:lblAlgn val="ctr"/>
        <c:lblOffset val="100"/>
        <c:noMultiLvlLbl val="0"/>
      </c:catAx>
      <c:valAx>
        <c:axId val="288899520"/>
        <c:scaling>
          <c:orientation val="minMax"/>
          <c:max val="7000"/>
          <c:min val="-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/>
                  <a:t>R$ Milhão</a:t>
                </a:r>
              </a:p>
            </c:rich>
          </c:tx>
          <c:layout>
            <c:manualLayout>
              <c:xMode val="edge"/>
              <c:yMode val="edge"/>
              <c:x val="3.6579789666209422E-2"/>
              <c:y val="7.484316161460767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88898736"/>
        <c:crosses val="autoZero"/>
        <c:crossBetween val="between"/>
      </c:valAx>
      <c:valAx>
        <c:axId val="337818376"/>
        <c:scaling>
          <c:orientation val="minMax"/>
          <c:max val="1.02"/>
          <c:min val="0.9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21120"/>
        <c:crosses val="max"/>
        <c:crossBetween val="between"/>
      </c:valAx>
      <c:catAx>
        <c:axId val="3378211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78183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196421571638668"/>
          <c:y val="0.93154218128155908"/>
          <c:w val="0.37091061286836335"/>
          <c:h val="5.94970018306172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3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/>
      </a:pPr>
      <a:endParaRPr lang="pt-BR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4400" b="1"/>
              <a:t>GASTOS COM PESSOAL</a:t>
            </a:r>
          </a:p>
        </c:rich>
      </c:tx>
      <c:layout>
        <c:manualLayout>
          <c:xMode val="edge"/>
          <c:yMode val="edge"/>
          <c:x val="0.39449939851268601"/>
          <c:y val="2.87952270330020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4252525110860331E-2"/>
          <c:y val="0.10617901262047878"/>
          <c:w val="0.9518124195961063"/>
          <c:h val="0.7346995889878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'Pessoal FINAL 2023'!$A$22</c:f>
              <c:strCache>
                <c:ptCount val="1"/>
                <c:pt idx="0">
                  <c:v>%RCL (Consolidado)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dLbl>
              <c:idx val="4"/>
              <c:layout>
                <c:manualLayout>
                  <c:x val="-1.736111111111111E-3"/>
                  <c:y val="3.78884566223711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9C19-4C76-A93F-C5E0893AD7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'Pessoal FINAL 2023'!$B$21:$J$21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</c:strCache>
            </c:strRef>
          </c:cat>
          <c:val>
            <c:numRef>
              <c:f>'Pessoal FINAL 2023'!$B$22:$J$22</c:f>
              <c:numCache>
                <c:formatCode>0.00%</c:formatCode>
                <c:ptCount val="9"/>
                <c:pt idx="0">
                  <c:v>0.52126168023110031</c:v>
                </c:pt>
                <c:pt idx="1">
                  <c:v>0.56287741112797918</c:v>
                </c:pt>
                <c:pt idx="2">
                  <c:v>0.53137670214955046</c:v>
                </c:pt>
                <c:pt idx="3">
                  <c:v>0.5727091298650604</c:v>
                </c:pt>
                <c:pt idx="4">
                  <c:v>0.59137787019640164</c:v>
                </c:pt>
                <c:pt idx="5">
                  <c:v>0.45502237245125154</c:v>
                </c:pt>
                <c:pt idx="6">
                  <c:v>0.47975305351271097</c:v>
                </c:pt>
                <c:pt idx="7">
                  <c:v>0.51449999999999996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19-4C76-A93F-C5E0893AD7A2}"/>
            </c:ext>
          </c:extLst>
        </c:ser>
        <c:ser>
          <c:idx val="1"/>
          <c:order val="1"/>
          <c:tx>
            <c:strRef>
              <c:f>'Pessoal FINAL 2023'!$A$23</c:f>
              <c:strCache>
                <c:ptCount val="1"/>
                <c:pt idx="0">
                  <c:v>%RCL (Poder Executivo)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spPr>
              <a:solidFill>
                <a:schemeClr val="bg1">
                  <a:alpha val="7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'Pessoal FINAL 2023'!$B$21:$J$21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</c:strCache>
            </c:strRef>
          </c:cat>
          <c:val>
            <c:numRef>
              <c:f>'Pessoal FINAL 2023'!$B$23:$J$23</c:f>
              <c:numCache>
                <c:formatCode>0.00%</c:formatCode>
                <c:ptCount val="9"/>
                <c:pt idx="0">
                  <c:v>0.4904</c:v>
                </c:pt>
                <c:pt idx="1">
                  <c:v>0.52880000000000005</c:v>
                </c:pt>
                <c:pt idx="2">
                  <c:v>0.50119999999999998</c:v>
                </c:pt>
                <c:pt idx="3">
                  <c:v>0.51966023770636194</c:v>
                </c:pt>
                <c:pt idx="4">
                  <c:v>0.56242858687817243</c:v>
                </c:pt>
                <c:pt idx="5">
                  <c:v>0.42306953645651502</c:v>
                </c:pt>
                <c:pt idx="6">
                  <c:v>0.44960278156001215</c:v>
                </c:pt>
                <c:pt idx="7">
                  <c:v>0.47669290483293841</c:v>
                </c:pt>
                <c:pt idx="8">
                  <c:v>0.47964294216180731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C19-4C76-A93F-C5E0893AD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13"/>
        <c:axId val="337823472"/>
        <c:axId val="337819944"/>
      </c:barChart>
      <c:lineChart>
        <c:grouping val="standard"/>
        <c:varyColors val="0"/>
        <c:ser>
          <c:idx val="2"/>
          <c:order val="2"/>
          <c:tx>
            <c:strRef>
              <c:f>'Pessoal FINAL 2023'!$A$24</c:f>
              <c:strCache>
                <c:ptCount val="1"/>
                <c:pt idx="0">
                  <c:v>Limite LRF (Consolidado)</c:v>
                </c:pt>
              </c:strCache>
            </c:strRef>
          </c:tx>
          <c:spPr>
            <a:ln w="53975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0.2713783628608924"/>
                  <c:y val="-4.6348262817247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C19-4C76-A93F-C5E0893AD7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'Pessoal FINAL 2023'!$B$21:$J$21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</c:strCache>
            </c:strRef>
          </c:cat>
          <c:val>
            <c:numRef>
              <c:f>'Pessoal FINAL 2023'!$B$24:$J$24</c:f>
              <c:numCache>
                <c:formatCode>0.00%</c:formatCode>
                <c:ptCount val="9"/>
                <c:pt idx="0">
                  <c:v>0.6</c:v>
                </c:pt>
                <c:pt idx="1">
                  <c:v>0.6</c:v>
                </c:pt>
                <c:pt idx="2">
                  <c:v>0.6</c:v>
                </c:pt>
                <c:pt idx="3">
                  <c:v>0.6</c:v>
                </c:pt>
                <c:pt idx="4">
                  <c:v>0.6</c:v>
                </c:pt>
                <c:pt idx="5">
                  <c:v>0.6</c:v>
                </c:pt>
                <c:pt idx="6">
                  <c:v>0.6</c:v>
                </c:pt>
                <c:pt idx="7">
                  <c:v>0.6</c:v>
                </c:pt>
                <c:pt idx="8">
                  <c:v>0.6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9C19-4C76-A93F-C5E0893AD7A2}"/>
            </c:ext>
          </c:extLst>
        </c:ser>
        <c:ser>
          <c:idx val="3"/>
          <c:order val="3"/>
          <c:tx>
            <c:strRef>
              <c:f>'Pessoal FINAL 2023'!$A$25</c:f>
              <c:strCache>
                <c:ptCount val="1"/>
                <c:pt idx="0">
                  <c:v>Limite LRF (Poder Executivo)</c:v>
                </c:pt>
              </c:strCache>
            </c:strRef>
          </c:tx>
          <c:spPr>
            <a:ln w="53975" cap="rnd">
              <a:solidFill>
                <a:schemeClr val="accent1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0.27765688794109072"/>
                  <c:y val="-4.24034479808197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C19-4C76-A93F-C5E0893AD7A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'Pessoal FINAL 2023'!$B$21:$J$21</c:f>
              <c:strCach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2024*</c:v>
                </c:pt>
              </c:strCache>
            </c:strRef>
          </c:cat>
          <c:val>
            <c:numRef>
              <c:f>'Pessoal FINAL 2023'!$B$25:$J$25</c:f>
              <c:numCache>
                <c:formatCode>0.00%</c:formatCode>
                <c:ptCount val="9"/>
                <c:pt idx="0">
                  <c:v>0.54</c:v>
                </c:pt>
                <c:pt idx="1">
                  <c:v>0.54</c:v>
                </c:pt>
                <c:pt idx="2">
                  <c:v>0.54</c:v>
                </c:pt>
                <c:pt idx="3">
                  <c:v>0.54</c:v>
                </c:pt>
                <c:pt idx="4">
                  <c:v>0.54</c:v>
                </c:pt>
                <c:pt idx="5">
                  <c:v>0.54</c:v>
                </c:pt>
                <c:pt idx="6">
                  <c:v>0.54</c:v>
                </c:pt>
                <c:pt idx="7">
                  <c:v>0.54</c:v>
                </c:pt>
                <c:pt idx="8">
                  <c:v>0.54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9C19-4C76-A93F-C5E0893AD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823472"/>
        <c:axId val="337819944"/>
      </c:lineChart>
      <c:catAx>
        <c:axId val="33782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19944"/>
        <c:crosses val="autoZero"/>
        <c:auto val="1"/>
        <c:lblAlgn val="ctr"/>
        <c:lblOffset val="100"/>
        <c:noMultiLvlLbl val="0"/>
      </c:catAx>
      <c:valAx>
        <c:axId val="337819944"/>
        <c:scaling>
          <c:orientation val="minMax"/>
          <c:max val="0.70000000000000007"/>
          <c:min val="0.4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2347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3200"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5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5400" dirty="0"/>
              <a:t>Endividamento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5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0884734535330687E-2"/>
          <c:y val="0.16355512054152926"/>
          <c:w val="0.85164098038552949"/>
          <c:h val="0.643200728513116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Endividamento!$A$25</c:f>
              <c:strCache>
                <c:ptCount val="1"/>
                <c:pt idx="0">
                  <c:v>Dívida Consolidada Líquida - DCL</c:v>
                </c:pt>
              </c:strCache>
            </c:strRef>
          </c:tx>
          <c:spPr>
            <a:solidFill>
              <a:srgbClr val="FF4F4F"/>
            </a:solidFill>
            <a:ln>
              <a:noFill/>
            </a:ln>
            <a:effectLst/>
          </c:spPr>
          <c:invertIfNegative val="0"/>
          <c:cat>
            <c:strRef>
              <c:f>Endividamento!$B$24:$K$24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2024*</c:v>
                </c:pt>
              </c:strCache>
            </c:strRef>
          </c:cat>
          <c:val>
            <c:numRef>
              <c:f>Endividamento!$B$25:$K$25</c:f>
              <c:numCache>
                <c:formatCode>_(* #,##0.00_);_(* \(#,##0.00\);_(* "-"??_);_(@_)</c:formatCode>
                <c:ptCount val="10"/>
                <c:pt idx="0">
                  <c:v>15.26933171912</c:v>
                </c:pt>
                <c:pt idx="1">
                  <c:v>13.22710944992</c:v>
                </c:pt>
                <c:pt idx="2">
                  <c:v>14.28431208216</c:v>
                </c:pt>
                <c:pt idx="3">
                  <c:v>15.3883802447</c:v>
                </c:pt>
                <c:pt idx="4">
                  <c:v>15.150136488419999</c:v>
                </c:pt>
                <c:pt idx="5">
                  <c:v>18.329085683070002</c:v>
                </c:pt>
                <c:pt idx="6">
                  <c:v>13.428876191000001</c:v>
                </c:pt>
                <c:pt idx="7">
                  <c:v>12.255406959</c:v>
                </c:pt>
                <c:pt idx="8">
                  <c:v>13.89624082257</c:v>
                </c:pt>
                <c:pt idx="9">
                  <c:v>12.886699788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630-49F6-A3F3-9CE372688B10}"/>
            </c:ext>
          </c:extLst>
        </c:ser>
        <c:ser>
          <c:idx val="1"/>
          <c:order val="1"/>
          <c:tx>
            <c:strRef>
              <c:f>Endividamento!$A$26</c:f>
              <c:strCache>
                <c:ptCount val="1"/>
                <c:pt idx="0">
                  <c:v>RCL Ajustada para cálculo dos Limites de Endividamento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Endividamento!$B$24:$K$24</c:f>
              <c:strCach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2024*</c:v>
                </c:pt>
              </c:strCache>
            </c:strRef>
          </c:cat>
          <c:val>
            <c:numRef>
              <c:f>Endividamento!$B$26:$K$26</c:f>
              <c:numCache>
                <c:formatCode>_(* #,##0.00_);_(* \(#,##0.00\);_(* "-"??_);_(@_)</c:formatCode>
                <c:ptCount val="10"/>
                <c:pt idx="0">
                  <c:v>20.12729801847</c:v>
                </c:pt>
                <c:pt idx="1">
                  <c:v>20.43581398776</c:v>
                </c:pt>
                <c:pt idx="2">
                  <c:v>19.555621738740001</c:v>
                </c:pt>
                <c:pt idx="3">
                  <c:v>21.2032885948</c:v>
                </c:pt>
                <c:pt idx="4">
                  <c:v>22.623367336299999</c:v>
                </c:pt>
                <c:pt idx="5">
                  <c:v>23.415408064459999</c:v>
                </c:pt>
                <c:pt idx="6">
                  <c:v>30.730452480850001</c:v>
                </c:pt>
                <c:pt idx="7">
                  <c:v>30.311627177999998</c:v>
                </c:pt>
                <c:pt idx="8">
                  <c:v>31.797406036000002</c:v>
                </c:pt>
                <c:pt idx="9">
                  <c:v>32.902965000000002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630-49F6-A3F3-9CE372688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axId val="337817200"/>
        <c:axId val="337822296"/>
      </c:barChart>
      <c:lineChart>
        <c:grouping val="standard"/>
        <c:varyColors val="0"/>
        <c:ser>
          <c:idx val="2"/>
          <c:order val="2"/>
          <c:tx>
            <c:strRef>
              <c:f>Endividamento!$A$27</c:f>
              <c:strCache>
                <c:ptCount val="1"/>
                <c:pt idx="0">
                  <c:v>Dív.Liq. / RCL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Endividamento!$B$24:$J$24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Endividamento!$B$27:$K$27</c:f>
              <c:numCache>
                <c:formatCode>0.00%</c:formatCode>
                <c:ptCount val="10"/>
                <c:pt idx="0">
                  <c:v>0.75863793069034691</c:v>
                </c:pt>
                <c:pt idx="1">
                  <c:v>0.64725141155827504</c:v>
                </c:pt>
                <c:pt idx="2">
                  <c:v>0.73044530483336911</c:v>
                </c:pt>
                <c:pt idx="3">
                  <c:v>0.72575441191108081</c:v>
                </c:pt>
                <c:pt idx="4">
                  <c:v>0.66966761681454312</c:v>
                </c:pt>
                <c:pt idx="5">
                  <c:v>0.7827788280525404</c:v>
                </c:pt>
                <c:pt idx="6">
                  <c:v>0.43698921125122853</c:v>
                </c:pt>
                <c:pt idx="7">
                  <c:v>0.40429999999999999</c:v>
                </c:pt>
                <c:pt idx="8">
                  <c:v>0.43702435371102671</c:v>
                </c:pt>
                <c:pt idx="9">
                  <c:v>0.39165770586328613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630-49F6-A3F3-9CE372688B10}"/>
            </c:ext>
          </c:extLst>
        </c:ser>
        <c:ser>
          <c:idx val="3"/>
          <c:order val="3"/>
          <c:tx>
            <c:strRef>
              <c:f>Endividamento!$A$28</c:f>
              <c:strCache>
                <c:ptCount val="1"/>
                <c:pt idx="0">
                  <c:v>Limite LRF</c:v>
                </c:pt>
              </c:strCache>
            </c:strRef>
          </c:tx>
          <c:spPr>
            <a:ln w="28575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Endividamento!$B$24:$J$24</c:f>
              <c:numCache>
                <c:formatCode>General</c:formatCode>
                <c:ptCount val="9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</c:numCache>
            </c:numRef>
          </c:cat>
          <c:val>
            <c:numRef>
              <c:f>Endividamento!$B$28:$K$28</c:f>
              <c:numCache>
                <c:formatCode>0%</c:formatCode>
                <c:ptCount val="10"/>
                <c:pt idx="0">
                  <c:v>1.2</c:v>
                </c:pt>
                <c:pt idx="1">
                  <c:v>1.2</c:v>
                </c:pt>
                <c:pt idx="2">
                  <c:v>1.2</c:v>
                </c:pt>
                <c:pt idx="3">
                  <c:v>1.2</c:v>
                </c:pt>
                <c:pt idx="4">
                  <c:v>1.2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1.2</c:v>
                </c:pt>
                <c:pt idx="9">
                  <c:v>1.2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4630-49F6-A3F3-9CE372688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7820336"/>
        <c:axId val="337821512"/>
      </c:lineChart>
      <c:catAx>
        <c:axId val="33781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22296"/>
        <c:crosses val="autoZero"/>
        <c:auto val="1"/>
        <c:lblAlgn val="ctr"/>
        <c:lblOffset val="100"/>
        <c:noMultiLvlLbl val="0"/>
      </c:catAx>
      <c:valAx>
        <c:axId val="337822296"/>
        <c:scaling>
          <c:orientation val="minMax"/>
          <c:max val="5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R$ bi</a:t>
                </a:r>
              </a:p>
            </c:rich>
          </c:tx>
          <c:layout>
            <c:manualLayout>
              <c:xMode val="edge"/>
              <c:yMode val="edge"/>
              <c:x val="1.9319883740713278E-2"/>
              <c:y val="5.367312712134205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3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17200"/>
        <c:crosses val="autoZero"/>
        <c:crossBetween val="between"/>
      </c:valAx>
      <c:valAx>
        <c:axId val="337821512"/>
        <c:scaling>
          <c:orientation val="minMax"/>
          <c:max val="1.2"/>
          <c:min val="0"/>
        </c:scaling>
        <c:delete val="0"/>
        <c:axPos val="r"/>
        <c:numFmt formatCode="0.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37820336"/>
        <c:crosses val="max"/>
        <c:crossBetween val="between"/>
      </c:valAx>
      <c:catAx>
        <c:axId val="337820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37821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2755471811816173E-2"/>
          <c:y val="0.89498815768540207"/>
          <c:w val="0.90566708221017322"/>
          <c:h val="9.95176299584994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3200" b="1"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4400" b="1"/>
              <a:t>Dívida Contratual  </a:t>
            </a:r>
          </a:p>
        </c:rich>
      </c:tx>
      <c:layout>
        <c:manualLayout>
          <c:xMode val="edge"/>
          <c:yMode val="edge"/>
          <c:x val="0.37500445767763019"/>
          <c:y val="2.28977510279003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0136701662292213E-2"/>
          <c:y val="0.16192710126497928"/>
          <c:w val="0.93930774278215223"/>
          <c:h val="0.63385786478007944"/>
        </c:manualLayout>
      </c:layout>
      <c:barChart>
        <c:barDir val="col"/>
        <c:grouping val="stacked"/>
        <c:varyColors val="0"/>
        <c:ser>
          <c:idx val="0"/>
          <c:order val="1"/>
          <c:tx>
            <c:strRef>
              <c:f>'[Gráficos fiscais atualizado - FITCH.xlsx]Dívida'!$A$5</c:f>
              <c:strCache>
                <c:ptCount val="1"/>
                <c:pt idx="0">
                  <c:v>Dívida Contratual Nominal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'[Gráficos fiscais atualizado - FITCH.xlsx]Dívida'!$I$2:$N$2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2024*</c:v>
                </c:pt>
              </c:strCache>
            </c:strRef>
          </c:cat>
          <c:val>
            <c:numRef>
              <c:f>'[Gráficos fiscais atualizado - FITCH.xlsx]Dívida'!$B$5:$G$5</c:f>
              <c:numCache>
                <c:formatCode>_(* #,##0.00_);_(* \(#,##0.00\);_(* "-"??_);_(@_)</c:formatCode>
                <c:ptCount val="6"/>
                <c:pt idx="0">
                  <c:v>13504704127.67</c:v>
                </c:pt>
                <c:pt idx="1">
                  <c:v>14982577528.17</c:v>
                </c:pt>
                <c:pt idx="2">
                  <c:v>15037398600.610001</c:v>
                </c:pt>
                <c:pt idx="3">
                  <c:v>13726986249.879999</c:v>
                </c:pt>
                <c:pt idx="4">
                  <c:v>14357527503.119999</c:v>
                </c:pt>
                <c:pt idx="5">
                  <c:v>14937910828.76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1F9-417C-BF33-152C8CD733F5}"/>
            </c:ext>
          </c:extLst>
        </c:ser>
        <c:ser>
          <c:idx val="2"/>
          <c:order val="2"/>
          <c:tx>
            <c:strRef>
              <c:f>'[Gráficos fiscais atualizado - FITCH.xlsx]Dívida'!$H$10</c:f>
              <c:strCache>
                <c:ptCount val="1"/>
                <c:pt idx="0">
                  <c:v>Dívida Contratual a Preços Constantes</c:v>
                </c:pt>
              </c:strCache>
            </c:strRef>
          </c:tx>
          <c:spPr>
            <a:solidFill>
              <a:srgbClr val="4472C4">
                <a:lumMod val="75000"/>
              </a:srgbClr>
            </a:solidFill>
            <a:ln>
              <a:noFill/>
            </a:ln>
            <a:effectLst/>
          </c:spPr>
          <c:invertIfNegative val="0"/>
          <c:cat>
            <c:strRef>
              <c:f>'[Gráficos fiscais atualizado - FITCH.xlsx]Dívida'!$I$2:$N$2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2024*</c:v>
                </c:pt>
              </c:strCache>
            </c:strRef>
          </c:cat>
          <c:val>
            <c:numRef>
              <c:f>'[Gráficos fiscais atualizado - FITCH.xlsx]Dívida'!$I$10:$N$10</c:f>
              <c:numCache>
                <c:formatCode>_(* #,##0.00_);_(* \(#,##0.00\);_(* "-"??_);_(@_)</c:formatCode>
                <c:ptCount val="6"/>
                <c:pt idx="0">
                  <c:v>4507523986.5885677</c:v>
                </c:pt>
                <c:pt idx="1">
                  <c:v>4189808314.8681278</c:v>
                </c:pt>
                <c:pt idx="2">
                  <c:v>2389278970.5905571</c:v>
                </c:pt>
                <c:pt idx="3">
                  <c:v>1294784251.03368</c:v>
                </c:pt>
                <c:pt idx="4">
                  <c:v>646088737.64039803</c:v>
                </c:pt>
                <c:pt idx="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1"/>
        <c:overlap val="100"/>
        <c:axId val="421849200"/>
        <c:axId val="421847632"/>
      </c:barChart>
      <c:lineChart>
        <c:grouping val="standard"/>
        <c:varyColors val="0"/>
        <c:ser>
          <c:idx val="1"/>
          <c:order val="0"/>
          <c:spPr>
            <a:ln w="28575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'[Gráficos fiscais atualizado - FITCH.xlsx]Dívida'!$I$2:$N$2</c:f>
              <c:strCach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2024*</c:v>
                </c:pt>
              </c:strCache>
            </c:strRef>
          </c:cat>
          <c:val>
            <c:numRef>
              <c:f>'[Gráficos fiscais atualizado - FITCH.xlsx]Dívida'!$I$5:$N$5</c:f>
              <c:numCache>
                <c:formatCode>_(* #,##0.00_);_(* \(#,##0.00\);_(* "-"??_);_(@_)</c:formatCode>
                <c:ptCount val="6"/>
                <c:pt idx="0">
                  <c:v>18012228114.258568</c:v>
                </c:pt>
                <c:pt idx="1">
                  <c:v>19172385843.038128</c:v>
                </c:pt>
                <c:pt idx="2">
                  <c:v>17426677571.200558</c:v>
                </c:pt>
                <c:pt idx="3">
                  <c:v>15021770500.913679</c:v>
                </c:pt>
                <c:pt idx="4">
                  <c:v>15003616240.760397</c:v>
                </c:pt>
                <c:pt idx="5">
                  <c:v>14937910828.76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1F9-417C-BF33-152C8CD733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21849200"/>
        <c:axId val="421847632"/>
      </c:lineChart>
      <c:catAx>
        <c:axId val="42184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21847632"/>
        <c:crosses val="autoZero"/>
        <c:auto val="1"/>
        <c:lblAlgn val="ctr"/>
        <c:lblOffset val="100"/>
        <c:noMultiLvlLbl val="0"/>
      </c:catAx>
      <c:valAx>
        <c:axId val="4218476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/>
                  <a:t>R$ Bilhões</a:t>
                </a:r>
              </a:p>
            </c:rich>
          </c:tx>
          <c:layout>
            <c:manualLayout>
              <c:xMode val="edge"/>
              <c:yMode val="edge"/>
              <c:x val="1.5229283654418646E-2"/>
              <c:y val="0.107775450081345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pt-BR"/>
            </a:p>
          </c:txPr>
        </c:title>
        <c:numFmt formatCode="_(* #,##0.00_);_(* \(#,##0.00\);_(* &quot;-&quot;??_);_(@_)" sourceLinked="0"/>
        <c:majorTickMark val="none"/>
        <c:minorTickMark val="none"/>
        <c:tickLblPos val="nextTo"/>
        <c:crossAx val="42184920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5555555555555552E-2"/>
                <c:y val="5.1342592592592606E-2"/>
              </c:manualLayout>
            </c:layout>
            <c:spPr>
              <a:noFill/>
              <a:ln>
                <a:noFill/>
              </a:ln>
              <a:effectLst/>
            </c:spPr>
            <c:txPr>
              <a:bodyPr rot="0" spcFirstLastPara="1" vertOverflow="ellipsis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4.0286756944164524E-2"/>
          <c:y val="0.8844873097767556"/>
          <c:w val="0.9016208940942253"/>
          <c:h val="9.71535360164683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0.63324</cdr:x>
      <cdr:y>0.12135</cdr:y>
    </cdr:from>
    <cdr:to>
      <cdr:x>1</cdr:x>
      <cdr:y>0.83756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xmlns="" id="{EECF0215-9C9F-6EED-D7C1-CF4BBF998E3A}"/>
            </a:ext>
          </a:extLst>
        </cdr:cNvPr>
        <cdr:cNvSpPr/>
      </cdr:nvSpPr>
      <cdr:spPr>
        <a:xfrm xmlns:a="http://schemas.openxmlformats.org/drawingml/2006/main">
          <a:off x="12372393" y="1015502"/>
          <a:ext cx="7165909" cy="599330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79375" cap="flat" cmpd="sng" algn="in">
          <a:solidFill>
            <a:srgbClr val="C00000"/>
          </a:solidFill>
          <a:prstDash val="sysDash"/>
        </a:ln>
        <a:effectLst xmlns:a="http://schemas.openxmlformats.org/drawingml/2006/main"/>
      </cdr:spPr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685800">
            <a:defRPr/>
          </a:pPr>
          <a:endParaRPr lang="pt-BR" sz="825" kern="0">
            <a:solidFill>
              <a:prstClr val="white"/>
            </a:solidFill>
            <a:latin typeface="Franklin Gothic Book" panose="020B0503020102020204"/>
          </a:endParaRPr>
        </a:p>
      </cdr:txBody>
    </cdr:sp>
  </cdr:relSizeAnchor>
  <cdr:relSizeAnchor xmlns:cdr="http://schemas.openxmlformats.org/drawingml/2006/chartDrawing">
    <cdr:from>
      <cdr:x>0.73716</cdr:x>
      <cdr:y>0.72223</cdr:y>
    </cdr:from>
    <cdr:to>
      <cdr:x>0.91308</cdr:x>
      <cdr:y>0.80031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841B03CB-2ADE-A6B7-3B46-209594CBDE6A}"/>
            </a:ext>
          </a:extLst>
        </cdr:cNvPr>
        <cdr:cNvSpPr txBox="1"/>
      </cdr:nvSpPr>
      <cdr:spPr>
        <a:xfrm xmlns:a="http://schemas.openxmlformats.org/drawingml/2006/main">
          <a:off x="14402909" y="6043755"/>
          <a:ext cx="3437221" cy="6533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685800">
            <a:defRPr/>
          </a:pPr>
          <a:r>
            <a:rPr lang="pt-BR" sz="2800" b="1" kern="0" dirty="0">
              <a:solidFill>
                <a:prstClr val="black"/>
              </a:solidFill>
            </a:rPr>
            <a:t>METAS PEF</a:t>
          </a:r>
        </a:p>
      </cdr:txBody>
    </cdr:sp>
  </cdr:relSizeAnchor>
  <cdr:relSizeAnchor xmlns:cdr="http://schemas.openxmlformats.org/drawingml/2006/chartDrawing">
    <cdr:from>
      <cdr:x>0.76127</cdr:x>
      <cdr:y>0.14928</cdr:y>
    </cdr:from>
    <cdr:to>
      <cdr:x>0.86204</cdr:x>
      <cdr:y>0.20734</cdr:y>
    </cdr:to>
    <cdr:sp macro="" textlink="">
      <cdr:nvSpPr>
        <cdr:cNvPr id="4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841B03CB-2ADE-A6B7-3B46-209594CBDE6A}"/>
            </a:ext>
          </a:extLst>
        </cdr:cNvPr>
        <cdr:cNvSpPr txBox="1"/>
      </cdr:nvSpPr>
      <cdr:spPr>
        <a:xfrm xmlns:a="http://schemas.openxmlformats.org/drawingml/2006/main">
          <a:off x="14873835" y="1249225"/>
          <a:ext cx="1968944" cy="4858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685800">
            <a:defRPr/>
          </a:pPr>
          <a:r>
            <a:rPr lang="pt-BR" sz="2800" b="1" kern="0" dirty="0">
              <a:solidFill>
                <a:sysClr val="windowText" lastClr="000000"/>
              </a:solidFill>
            </a:rPr>
            <a:t>REALIZADO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0.60909</cdr:x>
      <cdr:y>0.03351</cdr:y>
    </cdr:from>
    <cdr:to>
      <cdr:x>0.91686</cdr:x>
      <cdr:y>0.79672</cdr:y>
    </cdr:to>
    <cdr:sp macro="" textlink="">
      <cdr:nvSpPr>
        <cdr:cNvPr id="2" name="Retângulo 1">
          <a:extLst xmlns:a="http://schemas.openxmlformats.org/drawingml/2006/main">
            <a:ext uri="{FF2B5EF4-FFF2-40B4-BE49-F238E27FC236}">
              <a16:creationId xmlns:a16="http://schemas.microsoft.com/office/drawing/2014/main" xmlns="" id="{BA4683BE-6259-D323-E04E-4F783F39E3F2}"/>
            </a:ext>
          </a:extLst>
        </cdr:cNvPr>
        <cdr:cNvSpPr/>
      </cdr:nvSpPr>
      <cdr:spPr>
        <a:xfrm xmlns:a="http://schemas.openxmlformats.org/drawingml/2006/main">
          <a:off x="12627050" y="284954"/>
          <a:ext cx="6380416" cy="64901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69850">
          <a:solidFill>
            <a:srgbClr val="C00000"/>
          </a:solidFill>
          <a:prstDash val="sys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pt-BR" sz="825"/>
        </a:p>
      </cdr:txBody>
    </cdr:sp>
  </cdr:relSizeAnchor>
  <cdr:relSizeAnchor xmlns:cdr="http://schemas.openxmlformats.org/drawingml/2006/chartDrawing">
    <cdr:from>
      <cdr:x>0.74591</cdr:x>
      <cdr:y>0.1048</cdr:y>
    </cdr:from>
    <cdr:to>
      <cdr:x>0.85364</cdr:x>
      <cdr:y>0.17619</cdr:y>
    </cdr:to>
    <cdr:sp macro="" textlink="">
      <cdr:nvSpPr>
        <cdr:cNvPr id="3" name="CaixaDeTexto 2">
          <a:extLst xmlns:a="http://schemas.openxmlformats.org/drawingml/2006/main">
            <a:ext uri="{FF2B5EF4-FFF2-40B4-BE49-F238E27FC236}">
              <a16:creationId xmlns:a16="http://schemas.microsoft.com/office/drawing/2014/main" xmlns="" id="{AA3854A4-0541-A514-7AD9-F282AD24F442}"/>
            </a:ext>
          </a:extLst>
        </cdr:cNvPr>
        <cdr:cNvSpPr txBox="1"/>
      </cdr:nvSpPr>
      <cdr:spPr>
        <a:xfrm xmlns:a="http://schemas.openxmlformats.org/drawingml/2006/main">
          <a:off x="15463622" y="891176"/>
          <a:ext cx="2233364" cy="6070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2800" b="1" dirty="0">
              <a:solidFill>
                <a:schemeClr val="accent6">
                  <a:lumMod val="50000"/>
                </a:schemeClr>
              </a:solidFill>
            </a:rPr>
            <a:t>METAS PEF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758015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Calibri"/>
      </a:defRPr>
    </a:lvl1pPr>
    <a:lvl2pPr indent="228600" defTabSz="1828800" latinLnBrk="0">
      <a:defRPr sz="2400">
        <a:latin typeface="+mn-lt"/>
        <a:ea typeface="+mn-ea"/>
        <a:cs typeface="+mn-cs"/>
        <a:sym typeface="Calibri"/>
      </a:defRPr>
    </a:lvl2pPr>
    <a:lvl3pPr indent="457200" defTabSz="1828800" latinLnBrk="0">
      <a:defRPr sz="2400">
        <a:latin typeface="+mn-lt"/>
        <a:ea typeface="+mn-ea"/>
        <a:cs typeface="+mn-cs"/>
        <a:sym typeface="Calibri"/>
      </a:defRPr>
    </a:lvl3pPr>
    <a:lvl4pPr indent="685800" defTabSz="1828800" latinLnBrk="0">
      <a:defRPr sz="2400">
        <a:latin typeface="+mn-lt"/>
        <a:ea typeface="+mn-ea"/>
        <a:cs typeface="+mn-cs"/>
        <a:sym typeface="Calibri"/>
      </a:defRPr>
    </a:lvl4pPr>
    <a:lvl5pPr indent="914400" defTabSz="1828800" latinLnBrk="0">
      <a:defRPr sz="2400">
        <a:latin typeface="+mn-lt"/>
        <a:ea typeface="+mn-ea"/>
        <a:cs typeface="+mn-cs"/>
        <a:sym typeface="Calibri"/>
      </a:defRPr>
    </a:lvl5pPr>
    <a:lvl6pPr indent="1143000" defTabSz="1828800" latinLnBrk="0">
      <a:defRPr sz="2400">
        <a:latin typeface="+mn-lt"/>
        <a:ea typeface="+mn-ea"/>
        <a:cs typeface="+mn-cs"/>
        <a:sym typeface="Calibri"/>
      </a:defRPr>
    </a:lvl6pPr>
    <a:lvl7pPr indent="1371600" defTabSz="1828800" latinLnBrk="0">
      <a:defRPr sz="2400">
        <a:latin typeface="+mn-lt"/>
        <a:ea typeface="+mn-ea"/>
        <a:cs typeface="+mn-cs"/>
        <a:sym typeface="Calibri"/>
      </a:defRPr>
    </a:lvl7pPr>
    <a:lvl8pPr indent="1600200" defTabSz="1828800" latinLnBrk="0">
      <a:defRPr sz="2400">
        <a:latin typeface="+mn-lt"/>
        <a:ea typeface="+mn-ea"/>
        <a:cs typeface="+mn-cs"/>
        <a:sym typeface="Calibri"/>
      </a:defRPr>
    </a:lvl8pPr>
    <a:lvl9pPr indent="1828800" defTabSz="1828800" latinLnBrk="0">
      <a:defRPr sz="24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352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939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5174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48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1"/>
          </a:xfrm>
        </p:spPr>
        <p:txBody>
          <a:bodyPr anchor="b"/>
          <a:lstStyle>
            <a:lvl1pPr algn="ctr">
              <a:defRPr sz="10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4320"/>
            </a:lvl1pPr>
            <a:lvl2pPr marL="822960" indent="0" algn="ctr">
              <a:buNone/>
              <a:defRPr sz="3600"/>
            </a:lvl2pPr>
            <a:lvl3pPr marL="1645920" indent="0" algn="ctr">
              <a:buNone/>
              <a:defRPr sz="3240"/>
            </a:lvl3pPr>
            <a:lvl4pPr marL="2468880" indent="0" algn="ctr">
              <a:buNone/>
              <a:defRPr sz="2880"/>
            </a:lvl4pPr>
            <a:lvl5pPr marL="3291840" indent="0" algn="ctr">
              <a:buNone/>
              <a:defRPr sz="2880"/>
            </a:lvl5pPr>
            <a:lvl6pPr marL="4114800" indent="0" algn="ctr">
              <a:buNone/>
              <a:defRPr sz="2880"/>
            </a:lvl6pPr>
            <a:lvl7pPr marL="4937760" indent="0" algn="ctr">
              <a:buNone/>
              <a:defRPr sz="2880"/>
            </a:lvl7pPr>
            <a:lvl8pPr marL="5760720" indent="0" algn="ctr">
              <a:buNone/>
              <a:defRPr sz="2880"/>
            </a:lvl8pPr>
            <a:lvl9pPr marL="6583680" indent="0" algn="ctr">
              <a:buNone/>
              <a:defRPr sz="288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81124C-0B89-44D4-97B1-DED79984DF19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814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019E7-4628-4337-9794-8AA960695D16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787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1" y="3419478"/>
            <a:ext cx="21031200" cy="5705474"/>
          </a:xfrm>
        </p:spPr>
        <p:txBody>
          <a:bodyPr anchor="b"/>
          <a:lstStyle>
            <a:lvl1pPr>
              <a:defRPr sz="10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1" y="9178927"/>
            <a:ext cx="21031200" cy="3000374"/>
          </a:xfrm>
        </p:spPr>
        <p:txBody>
          <a:bodyPr/>
          <a:lstStyle>
            <a:lvl1pPr marL="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1pPr>
            <a:lvl2pPr marL="82296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92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8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18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480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776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6072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368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05F9-88A6-4708-AC28-A6F7A91CBC7B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92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1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1"/>
            <a:ext cx="10363200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082F9-C93B-404B-99F7-ACCAE323BA74}" type="datetime1">
              <a:rPr lang="pt-BR" smtClean="0"/>
              <a:t>27/11/2024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67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9" y="3362327"/>
            <a:ext cx="10315573" cy="1647823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9" y="5010151"/>
            <a:ext cx="1031557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1" y="3362327"/>
            <a:ext cx="10366376" cy="1647823"/>
          </a:xfrm>
        </p:spPr>
        <p:txBody>
          <a:bodyPr anchor="b"/>
          <a:lstStyle>
            <a:lvl1pPr marL="0" indent="0">
              <a:buNone/>
              <a:defRPr sz="4320" b="1"/>
            </a:lvl1pPr>
            <a:lvl2pPr marL="822960" indent="0">
              <a:buNone/>
              <a:defRPr sz="3600" b="1"/>
            </a:lvl2pPr>
            <a:lvl3pPr marL="1645920" indent="0">
              <a:buNone/>
              <a:defRPr sz="3240" b="1"/>
            </a:lvl3pPr>
            <a:lvl4pPr marL="2468880" indent="0">
              <a:buNone/>
              <a:defRPr sz="2880" b="1"/>
            </a:lvl4pPr>
            <a:lvl5pPr marL="3291840" indent="0">
              <a:buNone/>
              <a:defRPr sz="2880" b="1"/>
            </a:lvl5pPr>
            <a:lvl6pPr marL="4114800" indent="0">
              <a:buNone/>
              <a:defRPr sz="2880" b="1"/>
            </a:lvl6pPr>
            <a:lvl7pPr marL="4937760" indent="0">
              <a:buNone/>
              <a:defRPr sz="2880" b="1"/>
            </a:lvl7pPr>
            <a:lvl8pPr marL="5760720" indent="0">
              <a:buNone/>
              <a:defRPr sz="2880" b="1"/>
            </a:lvl8pPr>
            <a:lvl9pPr marL="6583680" indent="0">
              <a:buNone/>
              <a:defRPr sz="288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1" y="5010151"/>
            <a:ext cx="10366376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53A0B-86EF-43C5-BE36-BCF0CFB78EC3}" type="datetime1">
              <a:rPr lang="pt-BR" smtClean="0"/>
              <a:t>27/11/2024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2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12C2F-DCB1-41E3-9D97-0403F6EE4E06}" type="datetime1">
              <a:rPr lang="pt-BR" smtClean="0"/>
              <a:t>27/11/2024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319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8013-0F7A-4C21-A22E-65289F4D9525}" type="datetime1">
              <a:rPr lang="pt-BR" smtClean="0"/>
              <a:t>27/11/2024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4876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14400"/>
            <a:ext cx="7864475" cy="320040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2"/>
            <a:ext cx="12344400" cy="9747250"/>
          </a:xfrm>
        </p:spPr>
        <p:txBody>
          <a:bodyPr/>
          <a:lstStyle>
            <a:lvl1pPr>
              <a:defRPr sz="5760"/>
            </a:lvl1pPr>
            <a:lvl2pPr>
              <a:defRPr sz="5040"/>
            </a:lvl2pPr>
            <a:lvl3pPr>
              <a:defRPr sz="432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1"/>
            <a:ext cx="7864475" cy="7623175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32CA0-DF26-433C-801F-4CC768C1E37F}" type="datetime1">
              <a:rPr lang="pt-BR" smtClean="0"/>
              <a:t>27/11/2024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4231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914400"/>
            <a:ext cx="7864475" cy="3200400"/>
          </a:xfrm>
        </p:spPr>
        <p:txBody>
          <a:bodyPr anchor="b"/>
          <a:lstStyle>
            <a:lvl1pPr>
              <a:defRPr sz="57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2"/>
            <a:ext cx="12344400" cy="9747250"/>
          </a:xfrm>
        </p:spPr>
        <p:txBody>
          <a:bodyPr anchor="t"/>
          <a:lstStyle>
            <a:lvl1pPr marL="0" indent="0">
              <a:buNone/>
              <a:defRPr sz="5760"/>
            </a:lvl1pPr>
            <a:lvl2pPr marL="822960" indent="0">
              <a:buNone/>
              <a:defRPr sz="5040"/>
            </a:lvl2pPr>
            <a:lvl3pPr marL="1645920" indent="0">
              <a:buNone/>
              <a:defRPr sz="4320"/>
            </a:lvl3pPr>
            <a:lvl4pPr marL="2468880" indent="0">
              <a:buNone/>
              <a:defRPr sz="3600"/>
            </a:lvl4pPr>
            <a:lvl5pPr marL="3291840" indent="0">
              <a:buNone/>
              <a:defRPr sz="3600"/>
            </a:lvl5pPr>
            <a:lvl6pPr marL="4114800" indent="0">
              <a:buNone/>
              <a:defRPr sz="3600"/>
            </a:lvl6pPr>
            <a:lvl7pPr marL="4937760" indent="0">
              <a:buNone/>
              <a:defRPr sz="3600"/>
            </a:lvl7pPr>
            <a:lvl8pPr marL="5760720" indent="0">
              <a:buNone/>
              <a:defRPr sz="3600"/>
            </a:lvl8pPr>
            <a:lvl9pPr marL="6583680" indent="0">
              <a:buNone/>
              <a:defRPr sz="3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4114801"/>
            <a:ext cx="7864475" cy="7623175"/>
          </a:xfrm>
        </p:spPr>
        <p:txBody>
          <a:bodyPr/>
          <a:lstStyle>
            <a:lvl1pPr marL="0" indent="0">
              <a:buNone/>
              <a:defRPr sz="2880"/>
            </a:lvl1pPr>
            <a:lvl2pPr marL="822960" indent="0">
              <a:buNone/>
              <a:defRPr sz="2520"/>
            </a:lvl2pPr>
            <a:lvl3pPr marL="1645920" indent="0">
              <a:buNone/>
              <a:defRPr sz="2160"/>
            </a:lvl3pPr>
            <a:lvl4pPr marL="2468880" indent="0">
              <a:buNone/>
              <a:defRPr sz="1800"/>
            </a:lvl4pPr>
            <a:lvl5pPr marL="3291840" indent="0">
              <a:buNone/>
              <a:defRPr sz="1800"/>
            </a:lvl5pPr>
            <a:lvl6pPr marL="4114800" indent="0">
              <a:buNone/>
              <a:defRPr sz="1800"/>
            </a:lvl6pPr>
            <a:lvl7pPr marL="4937760" indent="0">
              <a:buNone/>
              <a:defRPr sz="1800"/>
            </a:lvl7pPr>
            <a:lvl8pPr marL="5760720" indent="0">
              <a:buNone/>
              <a:defRPr sz="1800"/>
            </a:lvl8pPr>
            <a:lvl9pPr marL="6583680" indent="0">
              <a:buNone/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F19D1-2B7C-4E37-997B-5223F03BB6FC}" type="datetime1">
              <a:rPr lang="pt-BR" smtClean="0"/>
              <a:t>27/11/2024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87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EB058-97F8-4D4E-8CB7-6CA148412DBA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81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1" y="730251"/>
            <a:ext cx="5257800" cy="116236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1" y="730251"/>
            <a:ext cx="15468600" cy="116236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2229-869E-4DAF-8312-2922F24FC00D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6274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tx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ge2d3e7e1f6_0_1145"/>
          <p:cNvSpPr txBox="1">
            <a:spLocks noGrp="1"/>
          </p:cNvSpPr>
          <p:nvPr>
            <p:ph type="title"/>
          </p:nvPr>
        </p:nvSpPr>
        <p:spPr>
          <a:xfrm>
            <a:off x="963083" y="5875867"/>
            <a:ext cx="103632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30475" rIns="30475" bIns="3047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Char char="●"/>
              <a:defRPr sz="486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ge2d3e7e1f6_0_1145"/>
          <p:cNvSpPr txBox="1">
            <a:spLocks noGrp="1"/>
          </p:cNvSpPr>
          <p:nvPr>
            <p:ph type="body" idx="1"/>
          </p:nvPr>
        </p:nvSpPr>
        <p:spPr>
          <a:xfrm>
            <a:off x="963083" y="3875618"/>
            <a:ext cx="10363200" cy="20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30475" rIns="30475" bIns="30475" anchor="b" anchorCtr="0">
            <a:normAutofit/>
          </a:bodyPr>
          <a:lstStyle>
            <a:lvl1pPr marL="822960" marR="0" lvl="0" indent="-41148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23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645920" marR="0" lvl="1" indent="-41148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23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468880" marR="0" lvl="2" indent="-41148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23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291840" marR="0" lvl="3" indent="-41148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23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114800" marR="0" lvl="4" indent="-41148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rgbClr val="888888"/>
              </a:buClr>
              <a:buSzPts val="1300"/>
              <a:buFont typeface="Arial"/>
              <a:buNone/>
              <a:defRPr sz="23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937760" marR="0" lvl="5" indent="-54864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5760720" marR="0" lvl="6" indent="-54864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6583680" marR="0" lvl="7" indent="-54864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7406640" marR="0" lvl="8" indent="-54864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sz="16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ge2d3e7e1f6_0_1145"/>
          <p:cNvSpPr txBox="1">
            <a:spLocks noGrp="1"/>
          </p:cNvSpPr>
          <p:nvPr>
            <p:ph type="sldNum" idx="12"/>
          </p:nvPr>
        </p:nvSpPr>
        <p:spPr>
          <a:xfrm>
            <a:off x="11237569" y="8485448"/>
            <a:ext cx="345000" cy="5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475" tIns="30475" rIns="30475" bIns="3047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800"/>
              <a:buFont typeface="Arial"/>
              <a:buNone/>
              <a:defRPr sz="144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 sz="162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996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1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4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97978-07F6-4D8A-ABD7-7F115073BF02}" type="datetime1">
              <a:rPr lang="pt-BR" smtClean="0"/>
              <a:t>27/11/2024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12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D2CDD-ABA2-9345-9DF2-B0CCBAF1F0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5787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hf hdr="0" ftr="0" dt="0"/>
  <p:txStyles>
    <p:titleStyle>
      <a:lvl1pPr algn="l" defTabSz="1645920" rtl="0" eaLnBrk="1" latinLnBrk="0" hangingPunct="1">
        <a:lnSpc>
          <a:spcPct val="90000"/>
        </a:lnSpc>
        <a:spcBef>
          <a:spcPct val="0"/>
        </a:spcBef>
        <a:buNone/>
        <a:defRPr sz="79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480" indent="-411480" algn="l" defTabSz="164592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0574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3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332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628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924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220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5160" indent="-411480" algn="l" defTabSz="164592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9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8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480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776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6072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3680" algn="l" defTabSz="1645920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itchratings.com/search/?expanded=entity&amp;filter.sector=International%20Public%20Finance&amp;filter.country=Brazil" TargetMode="Externa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40480" y="-1"/>
            <a:ext cx="24384000" cy="13716001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914400">
              <a:defRPr sz="1800"/>
            </a:pPr>
            <a:endParaRPr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9120" y="7514887"/>
            <a:ext cx="19154930" cy="173422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aixaDeTexto 4"/>
          <p:cNvSpPr txBox="1"/>
          <p:nvPr/>
        </p:nvSpPr>
        <p:spPr>
          <a:xfrm>
            <a:off x="1282008" y="1572468"/>
            <a:ext cx="21827373" cy="2951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6600" b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Audiência Pública </a:t>
            </a:r>
            <a:r>
              <a:rPr lang="pt-BR" sz="6600" b="1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Projeto de Lei Orçamentária Anual de 2025 na Câmara Municipal </a:t>
            </a:r>
            <a:r>
              <a:rPr lang="pt-BR" sz="6600" b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Rio de </a:t>
            </a:r>
            <a:r>
              <a:rPr lang="pt-BR" sz="6600" b="1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Janeiro</a:t>
            </a:r>
            <a:endParaRPr lang="pt-BR" sz="6600" b="1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3082277" y="10653483"/>
            <a:ext cx="1002710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6600" b="1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pt-BR" sz="6600" b="1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novembro </a:t>
            </a:r>
            <a:r>
              <a:rPr lang="pt-BR" sz="6600" b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2024</a:t>
            </a:r>
          </a:p>
        </p:txBody>
      </p:sp>
    </p:spTree>
    <p:extLst>
      <p:ext uri="{BB962C8B-B14F-4D97-AF65-F5344CB8AC3E}">
        <p14:creationId xmlns:p14="http://schemas.microsoft.com/office/powerpoint/2010/main" val="118313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ÍTULO"/>
          <p:cNvSpPr txBox="1"/>
          <p:nvPr/>
        </p:nvSpPr>
        <p:spPr>
          <a:xfrm>
            <a:off x="2295042" y="602228"/>
            <a:ext cx="8802410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 smtClean="0">
                <a:solidFill>
                  <a:srgbClr val="00B0F0"/>
                </a:solidFill>
              </a:rPr>
              <a:t>Medidas Adotadas em 2021</a:t>
            </a:r>
            <a:endParaRPr lang="pt-BR" sz="5400" dirty="0">
              <a:solidFill>
                <a:srgbClr val="00B0F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777717" y="6562535"/>
            <a:ext cx="4828566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SzPts val="1400"/>
            </a:pPr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Situação Fiscal em 2021 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  <a:sym typeface="Poppins"/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="" xmlns:a16="http://schemas.microsoft.com/office/drawing/2014/main" id="{1B47A2C0-A0FB-4F15-A4F6-2A47A0A33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717" y="2480763"/>
            <a:ext cx="21577777" cy="1035424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450"/>
              </a:spcBef>
              <a:buNone/>
            </a:pPr>
            <a:r>
              <a:rPr lang="pt-BR" sz="4400" b="1" u="sng" dirty="0"/>
              <a:t>Medidas de </a:t>
            </a:r>
            <a:r>
              <a:rPr lang="pt-BR" sz="4400" b="1" u="sng" dirty="0" smtClean="0"/>
              <a:t>Caráter Estruturante</a:t>
            </a:r>
            <a:r>
              <a:rPr lang="pt-BR" sz="4400" b="1" u="sng" dirty="0"/>
              <a:t>:</a:t>
            </a:r>
          </a:p>
          <a:p>
            <a:pPr algn="just">
              <a:lnSpc>
                <a:spcPct val="12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pt-BR" sz="4400" b="1" dirty="0" smtClean="0"/>
              <a:t>Previdência</a:t>
            </a:r>
            <a:endParaRPr lang="pt-BR" sz="4400" b="1" dirty="0"/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r>
              <a:rPr lang="pt-BR" sz="4400" dirty="0"/>
              <a:t>Alteração da alíquota previdenciária (adequação à norma Federal</a:t>
            </a:r>
            <a:r>
              <a:rPr lang="pt-BR" sz="4400" dirty="0" smtClean="0"/>
              <a:t>)</a:t>
            </a:r>
            <a:endParaRPr lang="pt-BR" sz="4400" dirty="0"/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r>
              <a:rPr lang="pt-BR" sz="4400" dirty="0"/>
              <a:t>Instituição da Previdência </a:t>
            </a:r>
            <a:r>
              <a:rPr lang="pt-BR" sz="4400" dirty="0" smtClean="0"/>
              <a:t>Complementar</a:t>
            </a:r>
          </a:p>
          <a:p>
            <a:pPr algn="just">
              <a:lnSpc>
                <a:spcPct val="12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pt-BR" sz="4400" b="1" dirty="0" smtClean="0"/>
              <a:t>Reforma Tributária</a:t>
            </a:r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r>
              <a:rPr lang="pt-BR" sz="4400" dirty="0" smtClean="0"/>
              <a:t>Regularização </a:t>
            </a:r>
            <a:r>
              <a:rPr lang="pt-BR" sz="4400" dirty="0"/>
              <a:t>de débitos </a:t>
            </a:r>
            <a:r>
              <a:rPr lang="pt-BR" sz="4400" dirty="0" smtClean="0"/>
              <a:t>fiscais</a:t>
            </a:r>
            <a:endParaRPr lang="pt-BR" sz="4400" dirty="0"/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r>
              <a:rPr lang="pt-BR" sz="4400" dirty="0" smtClean="0"/>
              <a:t>Simplificação </a:t>
            </a:r>
            <a:r>
              <a:rPr lang="pt-BR" sz="4400" dirty="0"/>
              <a:t>da legislação e procedimentos (desburocratização dos procedimentos fiscais</a:t>
            </a:r>
            <a:r>
              <a:rPr lang="pt-BR" sz="4400" dirty="0" smtClean="0"/>
              <a:t>)</a:t>
            </a:r>
            <a:endParaRPr lang="pt-BR" sz="4400" dirty="0"/>
          </a:p>
          <a:p>
            <a:pPr algn="just">
              <a:lnSpc>
                <a:spcPct val="12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pt-BR" sz="4400" b="1" dirty="0"/>
              <a:t>Novo Regime </a:t>
            </a:r>
            <a:r>
              <a:rPr lang="pt-BR" sz="4400" b="1" dirty="0" smtClean="0"/>
              <a:t>Fiscal</a:t>
            </a:r>
            <a:endParaRPr lang="pt-BR" sz="4400" b="1" dirty="0"/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r>
              <a:rPr lang="pt-BR" sz="4400" dirty="0"/>
              <a:t>Mecanismos permanentes de controle das contas </a:t>
            </a:r>
            <a:r>
              <a:rPr lang="pt-BR" sz="4400" dirty="0" smtClean="0"/>
              <a:t>públicas</a:t>
            </a:r>
          </a:p>
          <a:p>
            <a:pPr algn="just">
              <a:lnSpc>
                <a:spcPct val="120000"/>
              </a:lnSpc>
              <a:spcBef>
                <a:spcPts val="450"/>
              </a:spcBef>
              <a:buFont typeface="Wingdings" panose="05000000000000000000" pitchFamily="2" charset="2"/>
              <a:buChar char="ü"/>
            </a:pPr>
            <a:r>
              <a:rPr lang="pt-BR" sz="4400" b="1" dirty="0" smtClean="0"/>
              <a:t>Adesão ao Plano de Promoção do Equilíbrio Fiscal – PEF</a:t>
            </a:r>
            <a:endParaRPr lang="pt-BR" sz="4400" dirty="0"/>
          </a:p>
          <a:p>
            <a:pPr lvl="1" algn="just">
              <a:lnSpc>
                <a:spcPct val="120000"/>
              </a:lnSpc>
              <a:spcBef>
                <a:spcPts val="450"/>
              </a:spcBef>
            </a:pP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52959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ÍTULO"/>
          <p:cNvSpPr txBox="1"/>
          <p:nvPr/>
        </p:nvSpPr>
        <p:spPr>
          <a:xfrm>
            <a:off x="2295042" y="602228"/>
            <a:ext cx="13842251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 smtClean="0">
                <a:solidFill>
                  <a:srgbClr val="00B0F0"/>
                </a:solidFill>
              </a:rPr>
              <a:t>Plano de Promoção do Equilíbrio Fiscal PEF</a:t>
            </a:r>
            <a:endParaRPr lang="pt-BR" sz="5400" dirty="0">
              <a:solidFill>
                <a:srgbClr val="00B0F0"/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9777717" y="6562535"/>
            <a:ext cx="4828566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SzPts val="1400"/>
            </a:pPr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Situação Fiscal em 2021 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  <a:sym typeface="Poppins"/>
            </a:endParaRPr>
          </a:p>
        </p:txBody>
      </p:sp>
      <p:sp>
        <p:nvSpPr>
          <p:cNvPr id="12" name="Espaço Reservado para Conteúdo 2">
            <a:extLst>
              <a:ext uri="{FF2B5EF4-FFF2-40B4-BE49-F238E27FC236}">
                <a16:creationId xmlns:a16="http://schemas.microsoft.com/office/drawing/2014/main" xmlns="" id="{1B47A2C0-A0FB-4F15-A4F6-2A47A0A33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384" y="3217333"/>
            <a:ext cx="21577777" cy="90080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450"/>
              </a:spcBef>
              <a:buNone/>
            </a:pPr>
            <a:r>
              <a:rPr lang="pt-BR" sz="4400" b="1" u="sng" dirty="0" smtClean="0"/>
              <a:t>Objetivo: Melhoria </a:t>
            </a:r>
            <a:r>
              <a:rPr lang="pt-BR" sz="4400" b="1" u="sng" dirty="0"/>
              <a:t>da capacidade de pagamento – </a:t>
            </a:r>
            <a:r>
              <a:rPr lang="pt-BR" sz="4400" b="1" u="sng" dirty="0" smtClean="0"/>
              <a:t>CAPAG</a:t>
            </a:r>
            <a:endParaRPr lang="pt-BR" sz="4400" b="1" u="sng" dirty="0"/>
          </a:p>
          <a:p>
            <a:pPr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4400" dirty="0"/>
              <a:t>Permite contratação de operações de crédito com garantia </a:t>
            </a:r>
            <a:r>
              <a:rPr lang="pt-BR" sz="4400" dirty="0" smtClean="0"/>
              <a:t>do Governo Federal</a:t>
            </a:r>
            <a:endParaRPr lang="pt-BR" sz="4400" dirty="0"/>
          </a:p>
          <a:p>
            <a:pPr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4400" dirty="0"/>
              <a:t>Como contrapartida, </a:t>
            </a:r>
            <a:r>
              <a:rPr lang="pt-BR" sz="4400" dirty="0" smtClean="0"/>
              <a:t>cumprimento de </a:t>
            </a:r>
            <a:r>
              <a:rPr lang="pt-BR" sz="4400" dirty="0"/>
              <a:t>metas e compromissos pactuados com a </a:t>
            </a:r>
            <a:r>
              <a:rPr lang="pt-BR" sz="4400" dirty="0" smtClean="0"/>
              <a:t>União</a:t>
            </a:r>
          </a:p>
          <a:p>
            <a:pPr algn="just">
              <a:lnSpc>
                <a:spcPct val="15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4400" u="sng" dirty="0" smtClean="0"/>
              <a:t>O espaço fiscal é liberado anualmente, conforme as condições:</a:t>
            </a:r>
          </a:p>
          <a:p>
            <a:pPr lvl="1" algn="just">
              <a:lnSpc>
                <a:spcPct val="150000"/>
              </a:lnSpc>
              <a:spcBef>
                <a:spcPts val="1200"/>
              </a:spcBef>
            </a:pPr>
            <a:r>
              <a:rPr lang="pt-BR" sz="4400" dirty="0" smtClean="0"/>
              <a:t>1ª Liberação: Aprovação de medidas estruturantes</a:t>
            </a:r>
          </a:p>
          <a:p>
            <a:pPr lvl="1" algn="just">
              <a:lnSpc>
                <a:spcPct val="150000"/>
              </a:lnSpc>
              <a:spcBef>
                <a:spcPts val="1200"/>
              </a:spcBef>
            </a:pPr>
            <a:r>
              <a:rPr lang="pt-BR" sz="4400" dirty="0" smtClean="0"/>
              <a:t>2ª / 3ª e 4ª liberações: verificação dos </a:t>
            </a:r>
            <a:r>
              <a:rPr lang="pt-BR" sz="4400" b="1" u="sng" dirty="0" smtClean="0"/>
              <a:t>indicadores fiscais</a:t>
            </a:r>
            <a:endParaRPr lang="pt-BR" sz="4400" b="1" u="sng" dirty="0"/>
          </a:p>
          <a:p>
            <a:pPr marL="0" indent="0" algn="just">
              <a:lnSpc>
                <a:spcPct val="120000"/>
              </a:lnSpc>
              <a:spcBef>
                <a:spcPts val="450"/>
              </a:spcBef>
              <a:buNone/>
            </a:pPr>
            <a:endParaRPr lang="pt-BR" sz="4400" b="1" dirty="0" smtClean="0"/>
          </a:p>
        </p:txBody>
      </p:sp>
      <p:sp>
        <p:nvSpPr>
          <p:cNvPr id="2" name="CaixaDeTexto 1"/>
          <p:cNvSpPr txBox="1"/>
          <p:nvPr/>
        </p:nvSpPr>
        <p:spPr>
          <a:xfrm>
            <a:off x="762000" y="10634133"/>
            <a:ext cx="22487467" cy="14465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/>
              <a:t>A adesão ao PEF e cumprimento dos indicadores, permitiu a negociação com o Banco Mundial do DPF Programático de US$ 270 mm e da operação </a:t>
            </a:r>
            <a:r>
              <a:rPr lang="pt-BR" sz="4400" dirty="0" smtClean="0"/>
              <a:t>de R$ 700 mm com </a:t>
            </a:r>
            <a:r>
              <a:rPr lang="pt-BR" sz="4400" dirty="0" smtClean="0"/>
              <a:t>BNDES para Campo Grande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27347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1975696" y="276193"/>
            <a:ext cx="14178704" cy="184665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 smtClean="0">
                <a:solidFill>
                  <a:srgbClr val="00B0F0"/>
                </a:solidFill>
              </a:rPr>
              <a:t>Suficiência/Insuficiência </a:t>
            </a:r>
            <a:r>
              <a:rPr lang="pt-BR" sz="5400" dirty="0">
                <a:solidFill>
                  <a:srgbClr val="00B0F0"/>
                </a:solidFill>
              </a:rPr>
              <a:t>Financeira </a:t>
            </a:r>
            <a:r>
              <a:rPr lang="pt-BR" sz="5400" dirty="0" smtClean="0">
                <a:solidFill>
                  <a:srgbClr val="00B0F0"/>
                </a:solidFill>
              </a:rPr>
              <a:t>do Poder </a:t>
            </a:r>
            <a:r>
              <a:rPr lang="pt-BR" sz="5400" dirty="0">
                <a:solidFill>
                  <a:srgbClr val="00B0F0"/>
                </a:solidFill>
              </a:rPr>
              <a:t>Executivo 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2667019" y="11936534"/>
            <a:ext cx="1936170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Fonte: Controladoria Geral do Município - RGF – Anexo V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disponibilidade de caixa líquida dos recursos não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vinculados e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vinculados do Poder Executivo (</a:t>
            </a:r>
            <a:r>
              <a:rPr lang="pt-BR" sz="2400" u="sng" dirty="0" smtClean="0">
                <a:ea typeface="Calibri" panose="020F0502020204030204" pitchFamily="34" charset="0"/>
                <a:cs typeface="Arial" panose="020B0604020202020204" pitchFamily="34" charset="0"/>
              </a:rPr>
              <a:t>após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inscrição em restos a pagar não processados do exercício) </a:t>
            </a:r>
          </a:p>
          <a:p>
            <a:pPr algn="just">
              <a:lnSpc>
                <a:spcPct val="107000"/>
              </a:lnSpc>
            </a:pP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Elaborado pela Secretaria Municipal de Fazenda e Planejamento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xmlns="" id="{00000000-0008-0000-05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8074155"/>
              </p:ext>
            </p:extLst>
          </p:nvPr>
        </p:nvGraphicFramePr>
        <p:xfrm>
          <a:off x="2284635" y="2823077"/>
          <a:ext cx="19261954" cy="8415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1056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0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4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1658708" y="410374"/>
            <a:ext cx="14781845" cy="184665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pt-BR" sz="5400" dirty="0">
                <a:solidFill>
                  <a:srgbClr val="00B0F0"/>
                </a:solidFill>
              </a:rPr>
              <a:t>Plano de Promoção do Equilíbrio Fiscal (PEF) - </a:t>
            </a:r>
            <a:r>
              <a:rPr lang="pt-BR" sz="5400" dirty="0" smtClean="0">
                <a:solidFill>
                  <a:srgbClr val="00B0F0"/>
                </a:solidFill>
              </a:rPr>
              <a:t>Metas</a:t>
            </a:r>
            <a:endParaRPr lang="pt-BR" sz="5400" dirty="0">
              <a:solidFill>
                <a:srgbClr val="00B0F0"/>
              </a:solidFill>
              <a:sym typeface="Poppins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2002001" y="11936534"/>
            <a:ext cx="19361708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Fonte: Controladoria Geral do Município - RGF – Anexo V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disponibilidade de caixa líquida dos recursos não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vinculados do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Poder Executivo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pt-BR" sz="2400" u="sng" dirty="0" smtClean="0">
                <a:ea typeface="Calibri" panose="020F0502020204030204" pitchFamily="34" charset="0"/>
                <a:cs typeface="Arial" panose="020B0604020202020204" pitchFamily="34" charset="0"/>
              </a:rPr>
              <a:t>antes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da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inscrição em restos a pagar não processados do exercício) </a:t>
            </a:r>
          </a:p>
          <a:p>
            <a:pPr algn="just">
              <a:lnSpc>
                <a:spcPct val="107000"/>
              </a:lnSpc>
            </a:pP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Elaborado pela Secretaria Municipal de Fazenda e Planejamento</a:t>
            </a:r>
          </a:p>
        </p:txBody>
      </p:sp>
      <p:graphicFrame>
        <p:nvGraphicFramePr>
          <p:cNvPr id="10" name="Grá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62885"/>
              </p:ext>
            </p:extLst>
          </p:nvPr>
        </p:nvGraphicFramePr>
        <p:xfrm>
          <a:off x="2388637" y="2978000"/>
          <a:ext cx="19538302" cy="8368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1315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xmlns="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9098132"/>
              </p:ext>
            </p:extLst>
          </p:nvPr>
        </p:nvGraphicFramePr>
        <p:xfrm>
          <a:off x="1569045" y="2693046"/>
          <a:ext cx="20731118" cy="8503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5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ixaDeTexto 1"/>
          <p:cNvSpPr txBox="1"/>
          <p:nvPr/>
        </p:nvSpPr>
        <p:spPr>
          <a:xfrm>
            <a:off x="10620274" y="12041879"/>
            <a:ext cx="12564704" cy="97500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Metodologia de cálculo:</a:t>
            </a:r>
          </a:p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Indicador de Poupança Corrente (</a:t>
            </a:r>
            <a:r>
              <a:rPr kumimoji="0" lang="pt-B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Capag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) =  50% *( DC/RC)t + 30% *( DC/RC)t-1 + 20% *( DC/RC)t -2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029124" y="12134209"/>
            <a:ext cx="817983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Fonte: Controladoria Geral do Município</a:t>
            </a:r>
          </a:p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Elaborado pela Secretaria Municipal de Fazenda e Planejamento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5041136" y="5654026"/>
            <a:ext cx="373225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&lt;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9178315" y="6877389"/>
            <a:ext cx="411099" cy="757324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&lt;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7373599" y="6296635"/>
            <a:ext cx="482861" cy="73866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t">
            <a:spAutoFit/>
          </a:bodyPr>
          <a:lstStyle/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Calibri"/>
              </a:rPr>
              <a:t>&lt;</a:t>
            </a:r>
            <a:endParaRPr kumimoji="0" lang="pt-BR" sz="36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/>
              <a:ea typeface="+mn-ea"/>
              <a:cs typeface="Calibri"/>
              <a:sym typeface="Calibri"/>
            </a:endParaRPr>
          </a:p>
        </p:txBody>
      </p:sp>
      <p:sp>
        <p:nvSpPr>
          <p:cNvPr id="15" name="CaixaDeTexto 6">
            <a:extLst>
              <a:ext uri="{FF2B5EF4-FFF2-40B4-BE49-F238E27FC236}">
                <a16:creationId xmlns:a16="http://schemas.microsoft.com/office/drawing/2014/main" xmlns="" id="{4FBF03B9-7C63-1069-8122-98A0DABA734F}"/>
              </a:ext>
            </a:extLst>
          </p:cNvPr>
          <p:cNvSpPr txBox="1"/>
          <p:nvPr/>
        </p:nvSpPr>
        <p:spPr>
          <a:xfrm>
            <a:off x="18712013" y="7481327"/>
            <a:ext cx="15650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dirty="0"/>
              <a:t>Meta alcançada em </a:t>
            </a:r>
            <a:r>
              <a:rPr lang="pt-BR" sz="2400" dirty="0" smtClean="0"/>
              <a:t>2023, </a:t>
            </a:r>
            <a:r>
              <a:rPr lang="pt-BR" sz="2400" dirty="0"/>
              <a:t>com </a:t>
            </a:r>
            <a:r>
              <a:rPr lang="pt-BR" sz="2400" b="1" dirty="0" smtClean="0"/>
              <a:t>91,22%</a:t>
            </a:r>
            <a:endParaRPr lang="pt-BR" sz="2400" b="1" dirty="0"/>
          </a:p>
        </p:txBody>
      </p:sp>
      <p:sp>
        <p:nvSpPr>
          <p:cNvPr id="16" name="CaixaDeTexto 6">
            <a:extLst>
              <a:ext uri="{FF2B5EF4-FFF2-40B4-BE49-F238E27FC236}">
                <a16:creationId xmlns:a16="http://schemas.microsoft.com/office/drawing/2014/main" xmlns="" id="{4FBF03B9-7C63-1069-8122-98A0DABA734F}"/>
              </a:ext>
            </a:extLst>
          </p:cNvPr>
          <p:cNvSpPr txBox="1"/>
          <p:nvPr/>
        </p:nvSpPr>
        <p:spPr>
          <a:xfrm>
            <a:off x="16623257" y="6756841"/>
            <a:ext cx="15260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dirty="0"/>
              <a:t>Meta alcançada em </a:t>
            </a:r>
            <a:r>
              <a:rPr lang="pt-BR" sz="2400" dirty="0" smtClean="0"/>
              <a:t>2022, </a:t>
            </a:r>
            <a:r>
              <a:rPr lang="pt-BR" sz="2400" dirty="0"/>
              <a:t>com </a:t>
            </a:r>
            <a:r>
              <a:rPr lang="pt-BR" sz="2400" b="1" dirty="0" smtClean="0"/>
              <a:t>90,61%</a:t>
            </a:r>
            <a:endParaRPr lang="pt-BR" sz="2400" b="1" dirty="0"/>
          </a:p>
        </p:txBody>
      </p:sp>
      <p:sp>
        <p:nvSpPr>
          <p:cNvPr id="17" name="TÍTULO"/>
          <p:cNvSpPr txBox="1"/>
          <p:nvPr/>
        </p:nvSpPr>
        <p:spPr>
          <a:xfrm>
            <a:off x="1569044" y="393346"/>
            <a:ext cx="14781845" cy="184665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/>
            </a:pPr>
            <a:r>
              <a:rPr lang="pt-BR" sz="5400" dirty="0">
                <a:solidFill>
                  <a:srgbClr val="00B0F0"/>
                </a:solidFill>
              </a:rPr>
              <a:t>Plano de Promoção do Equilíbrio Fiscal (PEF) - METAS</a:t>
            </a:r>
            <a:endParaRPr lang="pt-BR" sz="5400" dirty="0">
              <a:solidFill>
                <a:srgbClr val="00B0F0"/>
              </a:solidFill>
              <a:sym typeface="Poppins"/>
            </a:endParaRPr>
          </a:p>
        </p:txBody>
      </p:sp>
      <p:sp>
        <p:nvSpPr>
          <p:cNvPr id="18" name="CaixaDeTexto 6">
            <a:extLst>
              <a:ext uri="{FF2B5EF4-FFF2-40B4-BE49-F238E27FC236}">
                <a16:creationId xmlns:a16="http://schemas.microsoft.com/office/drawing/2014/main" xmlns="" id="{4FBF03B9-7C63-1069-8122-98A0DABA734F}"/>
              </a:ext>
            </a:extLst>
          </p:cNvPr>
          <p:cNvSpPr txBox="1"/>
          <p:nvPr/>
        </p:nvSpPr>
        <p:spPr>
          <a:xfrm>
            <a:off x="14497059" y="6165873"/>
            <a:ext cx="14613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dirty="0">
                <a:solidFill>
                  <a:schemeClr val="tx1"/>
                </a:solidFill>
              </a:rPr>
              <a:t>Meta alcançada em 2021, com </a:t>
            </a:r>
            <a:r>
              <a:rPr lang="pt-BR" sz="2400" b="1" dirty="0" smtClean="0">
                <a:solidFill>
                  <a:schemeClr val="tx1"/>
                </a:solidFill>
              </a:rPr>
              <a:t>90,49</a:t>
            </a:r>
            <a:r>
              <a:rPr lang="pt-BR" sz="2400" b="1" dirty="0">
                <a:solidFill>
                  <a:schemeClr val="tx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4107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2337645" y="730932"/>
            <a:ext cx="11610871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>
                <a:solidFill>
                  <a:srgbClr val="00B0F0"/>
                </a:solidFill>
              </a:rPr>
              <a:t>Limites da LRF – Gasto com Pessoal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sym typeface="Arial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569044" y="12192519"/>
            <a:ext cx="10075560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* 2º quadrimestre de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2024 (sem os gastos com pessoal consolidados)</a:t>
            </a:r>
            <a:endParaRPr lang="pt-BR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Fonte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: Controladoria Geral do </a:t>
            </a: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Município – RGF, Anexo I</a:t>
            </a:r>
          </a:p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Elaborado 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pela Secretaria Municipal de Fazenda e Planejamento</a:t>
            </a: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xmlns="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899038"/>
              </p:ext>
            </p:extLst>
          </p:nvPr>
        </p:nvGraphicFramePr>
        <p:xfrm>
          <a:off x="1175657" y="2809070"/>
          <a:ext cx="21945600" cy="8379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6858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2242395" y="534024"/>
            <a:ext cx="10187404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Limites da LRF – </a:t>
            </a:r>
            <a:r>
              <a:rPr kumimoji="0" lang="pt-BR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Endividamento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569044" y="12270198"/>
            <a:ext cx="8955887" cy="12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defRPr/>
            </a:pP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* 2º </a:t>
            </a:r>
            <a:r>
              <a:rPr lang="pt-BR" sz="2400" dirty="0">
                <a:ea typeface="Calibri" panose="020F0502020204030204" pitchFamily="34" charset="0"/>
                <a:cs typeface="Arial" panose="020B0604020202020204" pitchFamily="34" charset="0"/>
              </a:rPr>
              <a:t>quadrimestre de </a:t>
            </a:r>
            <a:r>
              <a:rPr lang="pt-BR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2024 </a:t>
            </a:r>
          </a:p>
          <a:p>
            <a:pPr>
              <a:lnSpc>
                <a:spcPct val="107000"/>
              </a:lnSpc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Fonte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: Controladoria Geral do </a:t>
            </a: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Município – RGF, Anexo II</a:t>
            </a:r>
          </a:p>
          <a:p>
            <a:pPr marL="0" marR="0" lvl="0" indent="0" algn="l" defTabSz="1828800" rtl="0" eaLnBrk="1" fontAlgn="auto" latinLnBrk="0" hangingPunc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Elaborado </a:t>
            </a:r>
            <a:r>
              <a:rPr kumimoji="0" lang="pt-B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pela Secretaria Municipal de Fazenda e Planejamento</a:t>
            </a:r>
          </a:p>
        </p:txBody>
      </p:sp>
      <p:graphicFrame>
        <p:nvGraphicFramePr>
          <p:cNvPr id="9" name="Chart 2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1573635"/>
              </p:ext>
            </p:extLst>
          </p:nvPr>
        </p:nvGraphicFramePr>
        <p:xfrm>
          <a:off x="1268963" y="2809070"/>
          <a:ext cx="21870955" cy="9246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3420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tângulo 3"/>
          <p:cNvSpPr/>
          <p:nvPr/>
        </p:nvSpPr>
        <p:spPr>
          <a:xfrm>
            <a:off x="9777717" y="6562535"/>
            <a:ext cx="4828566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SzPts val="1400"/>
            </a:pPr>
            <a:r>
              <a:rPr lang="pt-BR" b="1" dirty="0">
                <a:solidFill>
                  <a:schemeClr val="bg1"/>
                </a:solidFill>
                <a:cs typeface="Arial" panose="020B0604020202020204" pitchFamily="34" charset="0"/>
              </a:rPr>
              <a:t>Situação Fiscal em 2021 </a:t>
            </a:r>
            <a:endParaRPr lang="pt-BR" b="1" dirty="0">
              <a:solidFill>
                <a:schemeClr val="bg1"/>
              </a:solidFill>
              <a:cs typeface="Arial" panose="020B0604020202020204" pitchFamily="34" charset="0"/>
              <a:sym typeface="Poppins"/>
            </a:endParaRPr>
          </a:p>
        </p:txBody>
      </p:sp>
      <p:sp>
        <p:nvSpPr>
          <p:cNvPr id="9" name="TÍTULO"/>
          <p:cNvSpPr txBox="1"/>
          <p:nvPr/>
        </p:nvSpPr>
        <p:spPr>
          <a:xfrm>
            <a:off x="2394795" y="740062"/>
            <a:ext cx="11610871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>
                <a:solidFill>
                  <a:srgbClr val="00B0F0"/>
                </a:solidFill>
              </a:rPr>
              <a:t>Capacidade de Pagamento - CAPAG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84521" y="2498854"/>
            <a:ext cx="227061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 </a:t>
            </a:r>
            <a:r>
              <a:rPr lang="pt-BR" sz="2800" b="1" dirty="0"/>
              <a:t>Nota Técnica SEI nº </a:t>
            </a:r>
            <a:r>
              <a:rPr lang="pt-BR" sz="2800" b="1" dirty="0" smtClean="0"/>
              <a:t>3519/2024/MF, de 13 de novembro de 2024 </a:t>
            </a:r>
          </a:p>
          <a:p>
            <a:endParaRPr lang="pt-BR" sz="2800" b="1" dirty="0"/>
          </a:p>
          <a:p>
            <a:r>
              <a:rPr lang="pt-BR" sz="2800" b="1" dirty="0"/>
              <a:t> Assunto: Análise Fiscal do Município do Rio de Janeiro (RJ), Lei Complementar nº 178, de 13 de janeiro de 2021, Decreto nº 10.819, de 27 </a:t>
            </a:r>
            <a:r>
              <a:rPr lang="pt-BR" sz="2800" b="1" dirty="0" smtClean="0"/>
              <a:t>de setembro </a:t>
            </a:r>
            <a:r>
              <a:rPr lang="pt-BR" sz="2800" b="1" dirty="0"/>
              <a:t>de 2021, Portaria MF n.º 1.583, de 13 de dezembro de 2023, e Portaria STN nº 217, de 15 de fevereiro de 2024.</a:t>
            </a:r>
            <a:r>
              <a:rPr lang="pt-BR" sz="2800" dirty="0"/>
              <a:t>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220" y="4958369"/>
            <a:ext cx="15535275" cy="5162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1131" y="10641442"/>
            <a:ext cx="15597275" cy="220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29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2394795" y="740062"/>
            <a:ext cx="11610871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>
                <a:solidFill>
                  <a:srgbClr val="00B0F0"/>
                </a:solidFill>
              </a:rPr>
              <a:t>Capacidade de Pagamento - CAPAG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493936"/>
              </p:ext>
            </p:extLst>
          </p:nvPr>
        </p:nvGraphicFramePr>
        <p:xfrm>
          <a:off x="1251203" y="2717802"/>
          <a:ext cx="21881592" cy="978132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287886">
                  <a:extLst>
                    <a:ext uri="{9D8B030D-6E8A-4147-A177-3AD203B41FA5}">
                      <a16:colId xmlns:a16="http://schemas.microsoft.com/office/drawing/2014/main" xmlns="" val="1904046306"/>
                    </a:ext>
                  </a:extLst>
                </a:gridCol>
                <a:gridCol w="4182956">
                  <a:extLst>
                    <a:ext uri="{9D8B030D-6E8A-4147-A177-3AD203B41FA5}">
                      <a16:colId xmlns:a16="http://schemas.microsoft.com/office/drawing/2014/main" xmlns="" val="1818754038"/>
                    </a:ext>
                  </a:extLst>
                </a:gridCol>
                <a:gridCol w="4469054">
                  <a:extLst>
                    <a:ext uri="{9D8B030D-6E8A-4147-A177-3AD203B41FA5}">
                      <a16:colId xmlns:a16="http://schemas.microsoft.com/office/drawing/2014/main" xmlns="" val="3097221998"/>
                    </a:ext>
                  </a:extLst>
                </a:gridCol>
                <a:gridCol w="4893271">
                  <a:extLst>
                    <a:ext uri="{9D8B030D-6E8A-4147-A177-3AD203B41FA5}">
                      <a16:colId xmlns:a16="http://schemas.microsoft.com/office/drawing/2014/main" xmlns="" val="562217980"/>
                    </a:ext>
                  </a:extLst>
                </a:gridCol>
                <a:gridCol w="3048425">
                  <a:extLst>
                    <a:ext uri="{9D8B030D-6E8A-4147-A177-3AD203B41FA5}">
                      <a16:colId xmlns:a16="http://schemas.microsoft.com/office/drawing/2014/main" xmlns="" val="247109846"/>
                    </a:ext>
                  </a:extLst>
                </a:gridCol>
              </a:tblGrid>
              <a:tr h="246815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Exercício de Referência</a:t>
                      </a:r>
                      <a:endParaRPr lang="pt-BR" sz="3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Endividamento</a:t>
                      </a:r>
                      <a:b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Dívida Consolidada Bruta / RCL</a:t>
                      </a:r>
                      <a:endParaRPr lang="pt-BR" sz="3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Poupança Corrente</a:t>
                      </a:r>
                      <a:b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Desp. Corr. / Rec. Corr. Ajustada com Média Ponderada</a:t>
                      </a:r>
                      <a:endParaRPr lang="pt-BR" sz="3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Liquidez</a:t>
                      </a:r>
                      <a:b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pt-BR" sz="3600" b="1" u="none" strike="noStrike" dirty="0" err="1">
                          <a:effectLst/>
                          <a:latin typeface="+mn-lt"/>
                          <a:cs typeface="Arial" panose="020B0604020202020204" pitchFamily="34" charset="0"/>
                        </a:rPr>
                        <a:t>Obrig</a:t>
                      </a:r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. </a:t>
                      </a:r>
                      <a:r>
                        <a:rPr lang="pt-BR" sz="3600" b="1" u="none" strike="noStrike" dirty="0" err="1">
                          <a:effectLst/>
                          <a:latin typeface="+mn-lt"/>
                          <a:cs typeface="Arial" panose="020B0604020202020204" pitchFamily="34" charset="0"/>
                        </a:rPr>
                        <a:t>Financ</a:t>
                      </a:r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. ONV Só Poder Executivo /Disponibilidade Caixa Bruta ONV Só Executivo</a:t>
                      </a:r>
                      <a:endParaRPr lang="pt-BR" sz="3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CAPAG MRJ</a:t>
                      </a:r>
                      <a:endParaRPr lang="pt-BR" sz="36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936338023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2023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3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54,12%</a:t>
                      </a:r>
                      <a:endParaRPr lang="pt-BR" sz="3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3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91,22%</a:t>
                      </a:r>
                      <a:endParaRPr lang="pt-BR" sz="3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8288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3200" b="1" i="0" u="none" strike="noStrike" cap="none" spc="0" baseline="0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  <a:sym typeface="Calibri"/>
                        </a:rPr>
                        <a:t>0,36</a:t>
                      </a:r>
                      <a:endParaRPr lang="pt-BR" sz="32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Calibri"/>
                      </a:endParaRPr>
                    </a:p>
                  </a:txBody>
                  <a:tcPr marL="44450" marR="44450" marT="0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1845712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 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2273176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2022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53,26%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90,61%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0,75 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5395114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65612979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2021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62,21%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90,61%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0,76 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4411085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82673743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2020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80,14%</a:t>
                      </a:r>
                      <a:endParaRPr lang="pt-BR" sz="3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98,97%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-1,88 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8088964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5548098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67,48%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99,97%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-4,36 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6703484"/>
                  </a:ext>
                </a:extLst>
              </a:tr>
              <a:tr h="5048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49227019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75,06%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100,74%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-2,69 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36992530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71453681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pt-BR" sz="3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75,58%</a:t>
                      </a:r>
                      <a:endParaRPr lang="pt-BR" sz="3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100,19%</a:t>
                      </a:r>
                      <a:endParaRPr lang="pt-BR" sz="3200" b="1" i="0" u="none" strike="noStrike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2,36 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93081401"/>
                  </a:ext>
                </a:extLst>
              </a:tr>
              <a:tr h="5018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Grau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C</a:t>
                      </a:r>
                      <a:endParaRPr lang="pt-BR" sz="3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49551161"/>
                  </a:ext>
                </a:extLst>
              </a:tr>
            </a:tbl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1251203" y="12635345"/>
            <a:ext cx="11367517" cy="53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lang="pt-BR" sz="2800" dirty="0">
                <a:ea typeface="Calibri" panose="020F0502020204030204" pitchFamily="34" charset="0"/>
                <a:cs typeface="Arial" panose="020B0604020202020204" pitchFamily="34" charset="0"/>
              </a:rPr>
              <a:t>Elaborado pela Secretaria Municipal de Fazenda e </a:t>
            </a:r>
            <a:r>
              <a:rPr lang="pt-BR" sz="2800" dirty="0" smtClean="0">
                <a:ea typeface="Calibri" panose="020F0502020204030204" pitchFamily="34" charset="0"/>
                <a:cs typeface="Arial" panose="020B0604020202020204" pitchFamily="34" charset="0"/>
              </a:rPr>
              <a:t>Planejamento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51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ÍTULO"/>
          <p:cNvSpPr txBox="1"/>
          <p:nvPr/>
        </p:nvSpPr>
        <p:spPr>
          <a:xfrm>
            <a:off x="2242395" y="534024"/>
            <a:ext cx="5532284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Dívida Contratual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067493" y="12082054"/>
            <a:ext cx="106711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 smtClean="0"/>
              <a:t>Fonte: RGF </a:t>
            </a:r>
            <a:r>
              <a:rPr lang="pt-BR" sz="2800" dirty="0"/>
              <a:t>- </a:t>
            </a:r>
            <a:r>
              <a:rPr lang="pt-BR" sz="2800" dirty="0" smtClean="0"/>
              <a:t>Anexo </a:t>
            </a:r>
            <a:r>
              <a:rPr lang="pt-BR" sz="2800" dirty="0"/>
              <a:t>2 (LRF, art. 55, inciso I, alínea "b</a:t>
            </a:r>
            <a:r>
              <a:rPr lang="pt-BR" sz="2800" dirty="0" smtClean="0"/>
              <a:t>")</a:t>
            </a:r>
          </a:p>
          <a:p>
            <a:r>
              <a:rPr lang="pt-BR" sz="2800" dirty="0" smtClean="0"/>
              <a:t>A preços constantes corrigidos a IPCA-E (data-base=2024) </a:t>
            </a:r>
          </a:p>
          <a:p>
            <a:r>
              <a:rPr lang="pt-BR" sz="2800" dirty="0" smtClean="0"/>
              <a:t>* 2º </a:t>
            </a:r>
            <a:r>
              <a:rPr lang="pt-BR" sz="2800" dirty="0"/>
              <a:t>quadrimestre de 2024 </a:t>
            </a:r>
            <a:r>
              <a:rPr lang="pt-BR" sz="2800" dirty="0" smtClean="0"/>
              <a:t>Projeção </a:t>
            </a:r>
            <a:r>
              <a:rPr lang="pt-BR" sz="2800" dirty="0" smtClean="0"/>
              <a:t>IPCA-E 2024 de 4,5%</a:t>
            </a:r>
            <a:endParaRPr lang="pt-BR" sz="2800" dirty="0"/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797906"/>
              </p:ext>
            </p:extLst>
          </p:nvPr>
        </p:nvGraphicFramePr>
        <p:xfrm>
          <a:off x="1569043" y="2511764"/>
          <a:ext cx="21003089" cy="935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901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2394795" y="740062"/>
            <a:ext cx="6571030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 smtClean="0">
                <a:solidFill>
                  <a:srgbClr val="00B0F0"/>
                </a:solidFill>
              </a:rPr>
              <a:t>Rating 2024 - FITCH</a:t>
            </a:r>
            <a:endParaRPr lang="pt-BR" sz="5400" dirty="0">
              <a:solidFill>
                <a:srgbClr val="00B0F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17" y="2447297"/>
            <a:ext cx="14798352" cy="10340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CaixaDeTexto 4"/>
          <p:cNvSpPr txBox="1"/>
          <p:nvPr/>
        </p:nvSpPr>
        <p:spPr>
          <a:xfrm>
            <a:off x="5027167" y="5352494"/>
            <a:ext cx="4292082" cy="240729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5130187" y="1918042"/>
            <a:ext cx="855090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4000" dirty="0" smtClean="0"/>
              <a:t>O município do Rio de Janeiro se equivale ao(s):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4000" dirty="0" smtClean="0"/>
              <a:t>ente soberano 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4000" dirty="0" smtClean="0"/>
              <a:t>municípios de São Paulo e Niterói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pt-BR" sz="4000" dirty="0" smtClean="0"/>
              <a:t>estados de São Paulo, Alagoas, Paraná e Rio de Janeiro*</a:t>
            </a:r>
            <a:endParaRPr lang="pt-BR" sz="4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5307904" y="11325780"/>
            <a:ext cx="81922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*</a:t>
            </a:r>
            <a:r>
              <a:rPr lang="pt-BR" sz="2400" dirty="0"/>
              <a:t>A avaliação do Estado do Rio de Janeiro reflete que o Governo </a:t>
            </a:r>
            <a:r>
              <a:rPr lang="pt-BR" sz="2400" dirty="0" smtClean="0"/>
              <a:t>Federal </a:t>
            </a:r>
            <a:r>
              <a:rPr lang="pt-BR" sz="2400" dirty="0"/>
              <a:t>honra com o serviço da dívida. Sendo o Perfil de crédito individual é avaliado com </a:t>
            </a:r>
            <a:r>
              <a:rPr lang="pt-BR" sz="2400" dirty="0" smtClean="0"/>
              <a:t>CCC.</a:t>
            </a:r>
            <a:endParaRPr lang="pt-BR" sz="1200" dirty="0"/>
          </a:p>
        </p:txBody>
      </p:sp>
      <p:sp>
        <p:nvSpPr>
          <p:cNvPr id="6" name="Retângulo 5"/>
          <p:cNvSpPr/>
          <p:nvPr/>
        </p:nvSpPr>
        <p:spPr>
          <a:xfrm>
            <a:off x="223935" y="12787678"/>
            <a:ext cx="1479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hlinkClick r:id="rId5"/>
              </a:rPr>
              <a:t>https://www.fitchratings.com/search/?</a:t>
            </a:r>
            <a:r>
              <a:rPr lang="pt-BR" sz="2400" dirty="0" smtClean="0">
                <a:hlinkClick r:id="rId5"/>
              </a:rPr>
              <a:t>expanded=entity&amp;filter.sector=International%20Public%20Finance&amp;filter.country=Brazil</a:t>
            </a:r>
            <a:r>
              <a:rPr lang="pt-BR" sz="2400" dirty="0" smtClean="0"/>
              <a:t> 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67870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3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TÍTULO"/>
          <p:cNvSpPr txBox="1"/>
          <p:nvPr/>
        </p:nvSpPr>
        <p:spPr>
          <a:xfrm>
            <a:off x="2394795" y="740062"/>
            <a:ext cx="6571030" cy="101566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r>
              <a:rPr lang="pt-BR" sz="5400" dirty="0" smtClean="0">
                <a:solidFill>
                  <a:srgbClr val="00B0F0"/>
                </a:solidFill>
              </a:rPr>
              <a:t>Rating 2024 - FITCH</a:t>
            </a:r>
            <a:endParaRPr lang="pt-BR" sz="5400" dirty="0">
              <a:solidFill>
                <a:srgbClr val="00B0F0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250302" y="2694854"/>
            <a:ext cx="113207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dirty="0">
                <a:solidFill>
                  <a:schemeClr val="tx1"/>
                </a:solidFill>
              </a:rPr>
              <a:t>Comparativamente com rating </a:t>
            </a:r>
            <a:r>
              <a:rPr lang="pt-BR" sz="4800" b="1" dirty="0" smtClean="0">
                <a:solidFill>
                  <a:schemeClr val="tx1"/>
                </a:solidFill>
              </a:rPr>
              <a:t>2023 - FITCH</a:t>
            </a:r>
            <a:endParaRPr lang="pt-BR" sz="4800" dirty="0">
              <a:solidFill>
                <a:schemeClr val="tx1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250302" y="4086808"/>
            <a:ext cx="17952098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400" dirty="0" smtClean="0">
                <a:solidFill>
                  <a:srgbClr val="202124"/>
                </a:solidFill>
                <a:ea typeface="Times New Roman" panose="02020603050405020304" pitchFamily="18" charset="0"/>
              </a:rPr>
              <a:t>IDR – elevação de 2 níveis: </a:t>
            </a:r>
          </a:p>
          <a:p>
            <a:endParaRPr lang="pt-BR" sz="4400" dirty="0" smtClean="0">
              <a:solidFill>
                <a:srgbClr val="202124"/>
              </a:solidFill>
            </a:endParaRPr>
          </a:p>
          <a:p>
            <a:r>
              <a:rPr lang="pt-BR" sz="4400" b="1" dirty="0" smtClean="0">
                <a:solidFill>
                  <a:srgbClr val="0070C0"/>
                </a:solidFill>
              </a:rPr>
              <a:t>2023	           2024</a:t>
            </a:r>
          </a:p>
          <a:p>
            <a:r>
              <a:rPr lang="pt-BR" sz="4400" dirty="0" smtClean="0">
                <a:solidFill>
                  <a:srgbClr val="202124"/>
                </a:solidFill>
              </a:rPr>
              <a:t>B+        </a:t>
            </a:r>
            <a:r>
              <a:rPr lang="pt-BR" sz="4400" dirty="0" smtClean="0">
                <a:solidFill>
                  <a:schemeClr val="bg2">
                    <a:lumMod val="75000"/>
                  </a:schemeClr>
                </a:solidFill>
              </a:rPr>
              <a:t>BB</a:t>
            </a:r>
            <a:r>
              <a:rPr lang="pt-BR" sz="4400" dirty="0" smtClean="0">
                <a:solidFill>
                  <a:schemeClr val="bg2">
                    <a:lumMod val="90000"/>
                  </a:schemeClr>
                </a:solidFill>
              </a:rPr>
              <a:t>-</a:t>
            </a:r>
            <a:r>
              <a:rPr lang="pt-BR" sz="4400" dirty="0">
                <a:solidFill>
                  <a:srgbClr val="202124"/>
                </a:solidFill>
              </a:rPr>
              <a:t> </a:t>
            </a:r>
            <a:r>
              <a:rPr lang="pt-BR" sz="4400" dirty="0" smtClean="0">
                <a:solidFill>
                  <a:srgbClr val="202124"/>
                </a:solidFill>
              </a:rPr>
              <a:t>      BB</a:t>
            </a:r>
          </a:p>
          <a:p>
            <a:endParaRPr lang="pt-BR" sz="4400" dirty="0">
              <a:solidFill>
                <a:srgbClr val="202124"/>
              </a:solidFill>
            </a:endParaRPr>
          </a:p>
          <a:p>
            <a:endParaRPr lang="pt-BR" sz="4400" dirty="0" smtClean="0">
              <a:solidFill>
                <a:srgbClr val="202124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400" dirty="0">
                <a:solidFill>
                  <a:srgbClr val="202124"/>
                </a:solidFill>
                <a:ea typeface="Times New Roman" panose="02020603050405020304" pitchFamily="18" charset="0"/>
              </a:rPr>
              <a:t>Rating Nacional de Longo </a:t>
            </a:r>
            <a:r>
              <a:rPr lang="pt-BR" sz="4400" dirty="0" smtClean="0">
                <a:solidFill>
                  <a:srgbClr val="202124"/>
                </a:solidFill>
                <a:ea typeface="Times New Roman" panose="02020603050405020304" pitchFamily="18" charset="0"/>
              </a:rPr>
              <a:t>Prazo - </a:t>
            </a:r>
            <a:r>
              <a:rPr lang="pt-BR" sz="4400" dirty="0">
                <a:solidFill>
                  <a:srgbClr val="202124"/>
                </a:solidFill>
                <a:ea typeface="Times New Roman" panose="02020603050405020304" pitchFamily="18" charset="0"/>
              </a:rPr>
              <a:t>elevação de </a:t>
            </a:r>
            <a:r>
              <a:rPr lang="pt-BR" sz="4400" dirty="0" smtClean="0">
                <a:solidFill>
                  <a:srgbClr val="202124"/>
                </a:solidFill>
                <a:ea typeface="Times New Roman" panose="02020603050405020304" pitchFamily="18" charset="0"/>
              </a:rPr>
              <a:t>4 </a:t>
            </a:r>
            <a:r>
              <a:rPr lang="pt-BR" sz="4400" dirty="0">
                <a:solidFill>
                  <a:srgbClr val="202124"/>
                </a:solidFill>
                <a:ea typeface="Times New Roman" panose="02020603050405020304" pitchFamily="18" charset="0"/>
              </a:rPr>
              <a:t>níveis</a:t>
            </a:r>
            <a:r>
              <a:rPr lang="pt-BR" sz="4400" dirty="0" smtClean="0">
                <a:solidFill>
                  <a:srgbClr val="202124"/>
                </a:solidFill>
                <a:ea typeface="Times New Roman" panose="02020603050405020304" pitchFamily="18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sz="4400" dirty="0">
              <a:solidFill>
                <a:srgbClr val="202124"/>
              </a:solidFill>
              <a:ea typeface="Times New Roman" panose="02020603050405020304" pitchFamily="18" charset="0"/>
            </a:endParaRPr>
          </a:p>
          <a:p>
            <a:r>
              <a:rPr lang="pt-BR" sz="4400" b="1" dirty="0" smtClean="0">
                <a:solidFill>
                  <a:srgbClr val="0070C0"/>
                </a:solidFill>
              </a:rPr>
              <a:t>2023	                                     2024</a:t>
            </a:r>
          </a:p>
          <a:p>
            <a:r>
              <a:rPr lang="pt-BR" sz="4400" dirty="0" smtClean="0">
                <a:solidFill>
                  <a:srgbClr val="202124"/>
                </a:solidFill>
              </a:rPr>
              <a:t>A        </a:t>
            </a:r>
            <a:r>
              <a:rPr lang="pt-BR" sz="4400" dirty="0" err="1" smtClean="0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pt-BR" sz="4400" dirty="0" smtClean="0">
                <a:solidFill>
                  <a:schemeClr val="bg2">
                    <a:lumMod val="75000"/>
                  </a:schemeClr>
                </a:solidFill>
              </a:rPr>
              <a:t>+        AA-        AA        </a:t>
            </a:r>
            <a:r>
              <a:rPr lang="pt-BR" sz="4400" dirty="0" err="1" smtClean="0"/>
              <a:t>AA</a:t>
            </a:r>
            <a:r>
              <a:rPr lang="pt-BR" sz="4400" dirty="0" smtClean="0"/>
              <a:t>+</a:t>
            </a:r>
            <a:endParaRPr lang="pt-BR" sz="4400" dirty="0"/>
          </a:p>
          <a:p>
            <a:endParaRPr lang="pt-BR" sz="4400" dirty="0">
              <a:solidFill>
                <a:schemeClr val="bg2">
                  <a:lumMod val="75000"/>
                </a:schemeClr>
              </a:solidFill>
            </a:endParaRPr>
          </a:p>
          <a:p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98127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4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ÍTULO"/>
          <p:cNvSpPr txBox="1"/>
          <p:nvPr/>
        </p:nvSpPr>
        <p:spPr>
          <a:xfrm>
            <a:off x="2026264" y="144608"/>
            <a:ext cx="13404005" cy="184665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Orçamento Climático</a:t>
            </a:r>
            <a:r>
              <a:rPr kumimoji="0" lang="pt-BR" sz="54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 Cidade do Rio de Janeiro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964276" y="2660073"/>
            <a:ext cx="13200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CONSIDERAÇÕES INICIAIS:</a:t>
            </a:r>
            <a:endParaRPr lang="pt-BR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964276" y="3959399"/>
            <a:ext cx="22025603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Orçamento Climático foi </a:t>
            </a:r>
            <a:r>
              <a:rPr lang="pt-BR" dirty="0"/>
              <a:t>instituído </a:t>
            </a:r>
            <a:r>
              <a:rPr lang="pt-BR" dirty="0" smtClean="0"/>
              <a:t>pelo </a:t>
            </a:r>
            <a:r>
              <a:rPr lang="pt-BR" dirty="0"/>
              <a:t>Decreto Rio nº 53.633/2023, que integra as metas Climáticas do PDS – Plano de Desenvolvimento Sustentável e Ação Climática </a:t>
            </a:r>
            <a:r>
              <a:rPr lang="pt-BR" dirty="0" smtClean="0"/>
              <a:t>ao Orçamentário </a:t>
            </a:r>
            <a:r>
              <a:rPr lang="pt-BR" dirty="0"/>
              <a:t>da Administração </a:t>
            </a:r>
            <a:r>
              <a:rPr lang="pt-BR" dirty="0" smtClean="0"/>
              <a:t>Municipal.</a:t>
            </a:r>
            <a:endParaRPr lang="pt-BR" dirty="0"/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/>
              <a:t>O Orçamento Climático prioriza as </a:t>
            </a:r>
            <a:r>
              <a:rPr lang="pt-BR" dirty="0" smtClean="0"/>
              <a:t>ações de </a:t>
            </a:r>
            <a:r>
              <a:rPr lang="pt-BR" b="1" dirty="0" smtClean="0"/>
              <a:t>mitigação</a:t>
            </a:r>
            <a:r>
              <a:rPr lang="pt-BR" dirty="0" smtClean="0"/>
              <a:t> de </a:t>
            </a:r>
            <a:r>
              <a:rPr lang="pt-BR" dirty="0"/>
              <a:t>emissões de gases de efeito estufa (GEE), </a:t>
            </a:r>
            <a:r>
              <a:rPr lang="pt-BR" dirty="0" smtClean="0"/>
              <a:t>de </a:t>
            </a:r>
            <a:r>
              <a:rPr lang="pt-BR" b="1" dirty="0" smtClean="0"/>
              <a:t>adaptação</a:t>
            </a:r>
            <a:r>
              <a:rPr lang="pt-BR" dirty="0" smtClean="0"/>
              <a:t> do </a:t>
            </a:r>
            <a:r>
              <a:rPr lang="pt-BR" dirty="0"/>
              <a:t>território aos riscos climáticos, e </a:t>
            </a:r>
            <a:r>
              <a:rPr lang="pt-BR" dirty="0" smtClean="0"/>
              <a:t>de </a:t>
            </a:r>
            <a:r>
              <a:rPr lang="pt-BR" b="1" dirty="0" smtClean="0"/>
              <a:t>inclusão</a:t>
            </a:r>
            <a:r>
              <a:rPr lang="pt-BR" dirty="0" smtClean="0"/>
              <a:t> social, </a:t>
            </a:r>
            <a:r>
              <a:rPr lang="pt-BR" dirty="0"/>
              <a:t>econômica e territorial de populações vulneráveis aos impactos climáticos</a:t>
            </a:r>
            <a:r>
              <a:rPr lang="pt-BR" dirty="0" smtClean="0"/>
              <a:t>.</a:t>
            </a:r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/>
              <a:t>A implantação do Orçamento Climático será aplicada em </a:t>
            </a:r>
            <a:r>
              <a:rPr lang="pt-BR" dirty="0" smtClean="0"/>
              <a:t>etapas. Esta </a:t>
            </a:r>
            <a:r>
              <a:rPr lang="pt-BR" b="1" dirty="0" smtClean="0"/>
              <a:t>edição piloto </a:t>
            </a:r>
            <a:r>
              <a:rPr lang="pt-BR" dirty="0" smtClean="0"/>
              <a:t>visa iniciar os </a:t>
            </a:r>
            <a:r>
              <a:rPr lang="pt-BR" dirty="0"/>
              <a:t>processos de monitoramento, avaliação e reporte das ações </a:t>
            </a:r>
            <a:r>
              <a:rPr lang="pt-BR" dirty="0" smtClean="0"/>
              <a:t>climáticas.</a:t>
            </a:r>
            <a:endParaRPr lang="pt-BR" dirty="0"/>
          </a:p>
          <a:p>
            <a:pPr marL="571500" indent="-5715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pt-BR" dirty="0" smtClean="0"/>
              <a:t>O </a:t>
            </a:r>
            <a:r>
              <a:rPr lang="pt-BR" dirty="0"/>
              <a:t>objetivo </a:t>
            </a:r>
            <a:r>
              <a:rPr lang="pt-BR" dirty="0" smtClean="0"/>
              <a:t>da </a:t>
            </a:r>
            <a:r>
              <a:rPr lang="pt-BR" b="1" dirty="0" smtClean="0"/>
              <a:t>edição </a:t>
            </a:r>
            <a:r>
              <a:rPr lang="pt-BR" b="1" dirty="0"/>
              <a:t>piloto </a:t>
            </a:r>
            <a:r>
              <a:rPr lang="pt-BR" dirty="0"/>
              <a:t>é</a:t>
            </a:r>
            <a:r>
              <a:rPr lang="pt-BR" dirty="0" smtClean="0"/>
              <a:t> </a:t>
            </a:r>
            <a:r>
              <a:rPr lang="pt-BR" dirty="0"/>
              <a:t>destacar as </a:t>
            </a:r>
            <a:r>
              <a:rPr lang="pt-BR" dirty="0" smtClean="0"/>
              <a:t>fontes de </a:t>
            </a:r>
            <a:r>
              <a:rPr lang="pt-BR" dirty="0"/>
              <a:t>emissões de GEE identificadas nos programas orçamentários, </a:t>
            </a:r>
            <a:r>
              <a:rPr lang="pt-BR" dirty="0" smtClean="0"/>
              <a:t>e estabelecer </a:t>
            </a:r>
            <a:r>
              <a:rPr lang="pt-BR" dirty="0"/>
              <a:t>medidas de resposta visando a mitigação dessas </a:t>
            </a:r>
            <a:r>
              <a:rPr lang="pt-BR" dirty="0" smtClean="0"/>
              <a:t>emissões alinhadas </a:t>
            </a:r>
            <a:r>
              <a:rPr lang="pt-BR" dirty="0"/>
              <a:t>às metas climáticas do PDS, </a:t>
            </a:r>
            <a:r>
              <a:rPr lang="pt-BR" b="1" dirty="0"/>
              <a:t>sem, no entanto, </a:t>
            </a:r>
            <a:r>
              <a:rPr lang="pt-BR" b="1" dirty="0" smtClean="0"/>
              <a:t>aferir ou </a:t>
            </a:r>
            <a:r>
              <a:rPr lang="pt-BR" b="1" dirty="0"/>
              <a:t>projetar quantidades de carbono equivalente, nesta </a:t>
            </a:r>
            <a:r>
              <a:rPr lang="pt-BR" b="1" dirty="0" smtClean="0"/>
              <a:t>etapa.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52809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Rectangle"/>
          <p:cNvSpPr/>
          <p:nvPr/>
        </p:nvSpPr>
        <p:spPr>
          <a:xfrm>
            <a:off x="-1" y="-59697"/>
            <a:ext cx="24384001" cy="2339513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pic>
        <p:nvPicPr>
          <p:cNvPr id="10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0218" y="638487"/>
            <a:ext cx="6969964" cy="1110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" descr="Image"/>
          <p:cNvPicPr>
            <a:picLocks noChangeAspect="1"/>
          </p:cNvPicPr>
          <p:nvPr/>
        </p:nvPicPr>
        <p:blipFill rotWithShape="1">
          <a:blip r:embed="rId4">
            <a:extLst/>
          </a:blip>
          <a:srcRect l="86167"/>
          <a:stretch/>
        </p:blipFill>
        <p:spPr>
          <a:xfrm>
            <a:off x="-1" y="469557"/>
            <a:ext cx="1569045" cy="144848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ÍTULO"/>
          <p:cNvSpPr txBox="1"/>
          <p:nvPr/>
        </p:nvSpPr>
        <p:spPr>
          <a:xfrm>
            <a:off x="2026264" y="144608"/>
            <a:ext cx="13404005" cy="184665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91439" bIns="91439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1828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Orçamento Climático</a:t>
            </a:r>
            <a:r>
              <a:rPr kumimoji="0" lang="pt-BR" sz="5400" b="0" i="0" u="none" strike="noStrike" kern="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da Cidade do Rio de Janeiro</a:t>
            </a:r>
            <a:endParaRPr kumimoji="0" sz="54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964276" y="2682371"/>
            <a:ext cx="132006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VISÃO GERAL:</a:t>
            </a:r>
            <a:endParaRPr lang="pt-BR" b="1" dirty="0"/>
          </a:p>
        </p:txBody>
      </p:sp>
      <p:sp>
        <p:nvSpPr>
          <p:cNvPr id="2" name="Retângulo 1"/>
          <p:cNvSpPr/>
          <p:nvPr/>
        </p:nvSpPr>
        <p:spPr>
          <a:xfrm>
            <a:off x="964276" y="3653818"/>
            <a:ext cx="220398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O Orçamento Climático </a:t>
            </a:r>
            <a:r>
              <a:rPr lang="pt-BR" dirty="0" smtClean="0"/>
              <a:t>de 2025 alcança o planejamento do gasto de </a:t>
            </a:r>
            <a:r>
              <a:rPr lang="pt-BR" b="1" dirty="0"/>
              <a:t>R$ </a:t>
            </a:r>
            <a:r>
              <a:rPr lang="pt-BR" b="1" dirty="0" smtClean="0"/>
              <a:t>3,3 bilhõe</a:t>
            </a:r>
            <a:r>
              <a:rPr lang="pt-BR" dirty="0" smtClean="0"/>
              <a:t>s em </a:t>
            </a:r>
            <a:r>
              <a:rPr lang="pt-BR" dirty="0"/>
              <a:t>ações de mitigação, como nas áreas de resíduos, transporte e energia, a </a:t>
            </a:r>
            <a:r>
              <a:rPr lang="pt-BR" dirty="0" smtClean="0"/>
              <a:t>ser executado </a:t>
            </a:r>
            <a:r>
              <a:rPr lang="pt-BR" dirty="0"/>
              <a:t>pela administração </a:t>
            </a:r>
            <a:r>
              <a:rPr lang="pt-BR" dirty="0" smtClean="0"/>
              <a:t>municipal, </a:t>
            </a:r>
            <a:r>
              <a:rPr lang="pt-BR" dirty="0"/>
              <a:t>representando 7,06% do total de R$ </a:t>
            </a:r>
            <a:r>
              <a:rPr lang="pt-BR" dirty="0" smtClean="0"/>
              <a:t>46.9 bilhões projetados </a:t>
            </a:r>
            <a:r>
              <a:rPr lang="pt-BR" dirty="0"/>
              <a:t>para </a:t>
            </a:r>
            <a:r>
              <a:rPr lang="pt-BR" dirty="0" smtClean="0"/>
              <a:t>2025.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0126" y="7390057"/>
            <a:ext cx="9071957" cy="4074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6"/>
          <a:srcRect l="27222" t="48848" r="41019" b="10988"/>
          <a:stretch/>
        </p:blipFill>
        <p:spPr>
          <a:xfrm>
            <a:off x="1150543" y="5610150"/>
            <a:ext cx="9703724" cy="690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9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29581</TotalTime>
  <Words>1049</Words>
  <Application>Microsoft Office PowerPoint</Application>
  <PresentationFormat>Personalizar</PresentationFormat>
  <Paragraphs>192</Paragraphs>
  <Slides>15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Franklin Gothic Book</vt:lpstr>
      <vt:lpstr>Poppins</vt:lpstr>
      <vt:lpstr>Times New Roman</vt:lpstr>
      <vt:lpstr>Wingdings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Emanuelle Barboza dos Santos</dc:creator>
  <cp:lastModifiedBy>Andrea Senko</cp:lastModifiedBy>
  <cp:revision>698</cp:revision>
  <cp:lastPrinted>2024-07-25T15:46:24Z</cp:lastPrinted>
  <dcterms:modified xsi:type="dcterms:W3CDTF">2024-11-27T18:16:29Z</dcterms:modified>
</cp:coreProperties>
</file>