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Calibri" pitchFamily="34" charset="0"/>
      <p:regular r:id="rId17"/>
      <p:bold r:id="rId18"/>
      <p:italic r:id="rId19"/>
      <p:boldItalic r:id="rId20"/>
    </p:embeddedFont>
    <p:embeddedFont>
      <p:font typeface="Montserrat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pos="3175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gvXRPVH9J25bp44Umi+UT4xEA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-476" y="-64"/>
      </p:cViewPr>
      <p:guideLst>
        <p:guide orient="horz" pos="1620"/>
        <p:guide pos="317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b5de5ac032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4" name="Google Shape;94;g2b5de5ac032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b5de5ac032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2" name="Google Shape;102;g2b5de5ac032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b5de5ac03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0" name="Google Shape;110;g2b5de5ac03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effdf2e29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8" name="Google Shape;118;g1effdf2e29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2b5e9935a6c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0" name="Google Shape;170;g2b5e9935a6c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b5e9935a6c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g2b5e9935a6c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b5e9935a6c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1" name="Google Shape;241;g2b5e9935a6c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b5e9935a6c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2b5e9935a6c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b5e9935a6c_0_2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g2b5e9935a6c_0_2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2b5e9935a6c_0_3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g2b5e9935a6c_0_3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2b5e9935a6c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6" name="Google Shape;306;g2b5e9935a6c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dea55ac599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0" name="Google Shape;370;g2dea55ac599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ed7a41286f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g1ed7a41286f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g1ed7a41286f_0_1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pt-BR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9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9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3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3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0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0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1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41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4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2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2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42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42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42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4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4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4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4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4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5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5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5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4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6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7"/>
          <p:cNvSpPr txBox="1">
            <a:spLocks noGrp="1"/>
          </p:cNvSpPr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7"/>
          <p:cNvSpPr txBox="1">
            <a:spLocks noGrp="1"/>
          </p:cNvSpPr>
          <p:nvPr>
            <p:ph type="body" idx="1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3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1244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/>
          <p:nvPr/>
        </p:nvSpPr>
        <p:spPr>
          <a:xfrm rot="10800000">
            <a:off x="13546" y="13546"/>
            <a:ext cx="9144000" cy="5143500"/>
          </a:xfrm>
          <a:prstGeom prst="rect">
            <a:avLst/>
          </a:prstGeom>
          <a:solidFill>
            <a:srgbClr val="091625">
              <a:alpha val="6156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146900" y="587525"/>
            <a:ext cx="6245700" cy="200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pt-BR" sz="3000" b="1" i="0" u="none" strike="noStrike" cap="none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REGULAMENTAÇÃO </a:t>
            </a:r>
            <a:r>
              <a:rPr lang="pt-BR" sz="3000" b="1" i="0" u="none" strike="noStrike" cap="none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DOS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pt-BR" sz="4800" b="1" dirty="0" smtClean="0">
                <a:solidFill>
                  <a:srgbClr val="00BFF5"/>
                </a:solidFill>
                <a:latin typeface="Montserrat"/>
                <a:ea typeface="Montserrat"/>
                <a:cs typeface="Montserrat"/>
                <a:sym typeface="Montserrat"/>
              </a:rPr>
              <a:t>INSTRUMENTOS ONEROSOS DO PD</a:t>
            </a:r>
            <a:endParaRPr sz="4800" b="1" i="0" u="none" strike="noStrike" cap="none" dirty="0">
              <a:solidFill>
                <a:srgbClr val="00BFF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82750" y="4148071"/>
            <a:ext cx="3012803" cy="54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b5de5ac032_0_7"/>
          <p:cNvSpPr txBox="1"/>
          <p:nvPr/>
        </p:nvSpPr>
        <p:spPr>
          <a:xfrm>
            <a:off x="340300" y="579500"/>
            <a:ext cx="41667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JIRAUS E VARANDAS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7" name="Google Shape;97;g2b5de5ac032_0_7"/>
          <p:cNvCxnSpPr/>
          <p:nvPr/>
        </p:nvCxnSpPr>
        <p:spPr>
          <a:xfrm>
            <a:off x="-20525" y="1088000"/>
            <a:ext cx="38205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8" name="Google Shape;98;g2b5de5ac032_0_7"/>
          <p:cNvSpPr txBox="1">
            <a:spLocks noGrp="1"/>
          </p:cNvSpPr>
          <p:nvPr>
            <p:ph type="body" idx="1"/>
          </p:nvPr>
        </p:nvSpPr>
        <p:spPr>
          <a:xfrm>
            <a:off x="457200" y="2017900"/>
            <a:ext cx="4049700" cy="13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Conforme previsto pelo COES:</a:t>
            </a: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§ 1º art. 16 -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Jiraus</a:t>
            </a:r>
            <a:endParaRPr sz="16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§ 11 art. 8 -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Varandas</a:t>
            </a:r>
            <a:endParaRPr sz="16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" name="Google Shape;99;g2b5de5ac032_0_7"/>
          <p:cNvPicPr preferRelativeResize="0"/>
          <p:nvPr/>
        </p:nvPicPr>
        <p:blipFill rotWithShape="1">
          <a:blip r:embed="rId3">
            <a:alphaModFix/>
          </a:blip>
          <a:srcRect l="17186" r="3024"/>
          <a:stretch/>
        </p:blipFill>
        <p:spPr>
          <a:xfrm flipH="1">
            <a:off x="5040003" y="0"/>
            <a:ext cx="4103997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b5de5ac032_0_15"/>
          <p:cNvSpPr txBox="1"/>
          <p:nvPr/>
        </p:nvSpPr>
        <p:spPr>
          <a:xfrm>
            <a:off x="340300" y="579500"/>
            <a:ext cx="41667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COBERTURA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05" name="Google Shape;105;g2b5de5ac032_0_15"/>
          <p:cNvCxnSpPr/>
          <p:nvPr/>
        </p:nvCxnSpPr>
        <p:spPr>
          <a:xfrm>
            <a:off x="-20525" y="1088000"/>
            <a:ext cx="25548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6" name="Google Shape;106;g2b5de5ac032_0_15"/>
          <p:cNvSpPr txBox="1">
            <a:spLocks noGrp="1"/>
          </p:cNvSpPr>
          <p:nvPr>
            <p:ph type="body" idx="1"/>
          </p:nvPr>
        </p:nvSpPr>
        <p:spPr>
          <a:xfrm>
            <a:off x="457200" y="2017900"/>
            <a:ext cx="4369200" cy="22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Pavimento de cobertura em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novas edificações</a:t>
            </a: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200">
              <a:solidFill>
                <a:srgbClr val="FF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g2b5de5ac032_0_15"/>
          <p:cNvPicPr preferRelativeResize="0"/>
          <p:nvPr/>
        </p:nvPicPr>
        <p:blipFill rotWithShape="1">
          <a:blip r:embed="rId3">
            <a:alphaModFix/>
          </a:blip>
          <a:srcRect l="14636" r="37626"/>
          <a:stretch/>
        </p:blipFill>
        <p:spPr>
          <a:xfrm>
            <a:off x="5040000" y="0"/>
            <a:ext cx="410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b5de5ac032_0_25"/>
          <p:cNvSpPr txBox="1"/>
          <p:nvPr/>
        </p:nvSpPr>
        <p:spPr>
          <a:xfrm>
            <a:off x="340300" y="579500"/>
            <a:ext cx="41667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DIREITO DE SUPERFÍCIE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3" name="Google Shape;113;g2b5de5ac032_0_25"/>
          <p:cNvCxnSpPr/>
          <p:nvPr/>
        </p:nvCxnSpPr>
        <p:spPr>
          <a:xfrm>
            <a:off x="-20525" y="1088000"/>
            <a:ext cx="43794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4" name="Google Shape;114;g2b5de5ac032_0_25"/>
          <p:cNvSpPr txBox="1">
            <a:spLocks noGrp="1"/>
          </p:cNvSpPr>
          <p:nvPr>
            <p:ph type="body" idx="1"/>
          </p:nvPr>
        </p:nvSpPr>
        <p:spPr>
          <a:xfrm>
            <a:off x="457200" y="2017900"/>
            <a:ext cx="4049700" cy="13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Utilização do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Direito de Superfície</a:t>
            </a: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previsto no Plano Diretor.</a:t>
            </a: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g2b5de5ac032_0_25"/>
          <p:cNvPicPr preferRelativeResize="0"/>
          <p:nvPr/>
        </p:nvPicPr>
        <p:blipFill rotWithShape="1">
          <a:blip r:embed="rId3">
            <a:alphaModFix/>
          </a:blip>
          <a:srcRect l="27450" r="2070"/>
          <a:stretch/>
        </p:blipFill>
        <p:spPr>
          <a:xfrm>
            <a:off x="4632575" y="1537500"/>
            <a:ext cx="4511426" cy="360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effdf2e298_0_0"/>
          <p:cNvSpPr/>
          <p:nvPr/>
        </p:nvSpPr>
        <p:spPr>
          <a:xfrm>
            <a:off x="7104702" y="3483525"/>
            <a:ext cx="12234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1effdf2e298_0_0"/>
          <p:cNvSpPr/>
          <p:nvPr/>
        </p:nvSpPr>
        <p:spPr>
          <a:xfrm>
            <a:off x="7104702" y="3667415"/>
            <a:ext cx="12234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1effdf2e298_0_0"/>
          <p:cNvSpPr/>
          <p:nvPr/>
        </p:nvSpPr>
        <p:spPr>
          <a:xfrm>
            <a:off x="7104702" y="3115713"/>
            <a:ext cx="12234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1effdf2e298_0_0"/>
          <p:cNvSpPr/>
          <p:nvPr/>
        </p:nvSpPr>
        <p:spPr>
          <a:xfrm>
            <a:off x="7104700" y="3299750"/>
            <a:ext cx="12234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1effdf2e298_0_0"/>
          <p:cNvSpPr/>
          <p:nvPr/>
        </p:nvSpPr>
        <p:spPr>
          <a:xfrm>
            <a:off x="7104702" y="2932163"/>
            <a:ext cx="12234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1effdf2e298_0_0"/>
          <p:cNvSpPr txBox="1"/>
          <p:nvPr/>
        </p:nvSpPr>
        <p:spPr>
          <a:xfrm>
            <a:off x="340300" y="579500"/>
            <a:ext cx="41667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ALTERAÇÃO DE USO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26" name="Google Shape;126;g1effdf2e298_0_0"/>
          <p:cNvCxnSpPr/>
          <p:nvPr/>
        </p:nvCxnSpPr>
        <p:spPr>
          <a:xfrm>
            <a:off x="-20525" y="1088000"/>
            <a:ext cx="38547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7" name="Google Shape;127;g1effdf2e298_0_0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80640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Extensão do uso mais permissivo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para todo o lote no caso de lotes onde incidem zoneamentos diferentes.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Contrapartida pelos parâmetros excedentes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, quando utilizados os parâmetros mais permissivos em todo o lote.</a:t>
            </a:r>
            <a:endParaRPr sz="14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8" name="Google Shape;128;g1effdf2e298_0_0"/>
          <p:cNvSpPr/>
          <p:nvPr/>
        </p:nvSpPr>
        <p:spPr>
          <a:xfrm>
            <a:off x="1250210" y="3115973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g1effdf2e298_0_0"/>
          <p:cNvSpPr/>
          <p:nvPr/>
        </p:nvSpPr>
        <p:spPr>
          <a:xfrm>
            <a:off x="1250210" y="3299754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1effdf2e298_0_0"/>
          <p:cNvSpPr/>
          <p:nvPr/>
        </p:nvSpPr>
        <p:spPr>
          <a:xfrm>
            <a:off x="1250210" y="3483535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g1effdf2e298_0_0"/>
          <p:cNvSpPr/>
          <p:nvPr/>
        </p:nvSpPr>
        <p:spPr>
          <a:xfrm>
            <a:off x="1250210" y="3667315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g1effdf2e298_0_0"/>
          <p:cNvCxnSpPr/>
          <p:nvPr/>
        </p:nvCxnSpPr>
        <p:spPr>
          <a:xfrm>
            <a:off x="470400" y="3851325"/>
            <a:ext cx="3978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3" name="Google Shape;133;g1effdf2e298_0_0"/>
          <p:cNvCxnSpPr/>
          <p:nvPr/>
        </p:nvCxnSpPr>
        <p:spPr>
          <a:xfrm rot="-5400000" flipH="1">
            <a:off x="647300" y="3389750"/>
            <a:ext cx="882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134" name="Google Shape;134;g1effdf2e298_0_0"/>
          <p:cNvCxnSpPr/>
          <p:nvPr/>
        </p:nvCxnSpPr>
        <p:spPr>
          <a:xfrm>
            <a:off x="1250233" y="4490486"/>
            <a:ext cx="28107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35" name="Google Shape;135;g1effdf2e298_0_0"/>
          <p:cNvSpPr/>
          <p:nvPr/>
        </p:nvSpPr>
        <p:spPr>
          <a:xfrm>
            <a:off x="1250210" y="2932173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1effdf2e298_0_0"/>
          <p:cNvSpPr txBox="1"/>
          <p:nvPr/>
        </p:nvSpPr>
        <p:spPr>
          <a:xfrm>
            <a:off x="1578125" y="4262702"/>
            <a:ext cx="215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lote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g1effdf2e298_0_0"/>
          <p:cNvSpPr/>
          <p:nvPr/>
        </p:nvSpPr>
        <p:spPr>
          <a:xfrm>
            <a:off x="2837502" y="3483525"/>
            <a:ext cx="1223400" cy="183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1effdf2e298_0_0"/>
          <p:cNvSpPr/>
          <p:nvPr/>
        </p:nvSpPr>
        <p:spPr>
          <a:xfrm>
            <a:off x="2837502" y="3667415"/>
            <a:ext cx="1223400" cy="183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1effdf2e298_0_0"/>
          <p:cNvSpPr txBox="1"/>
          <p:nvPr/>
        </p:nvSpPr>
        <p:spPr>
          <a:xfrm>
            <a:off x="1250200" y="2624950"/>
            <a:ext cx="15873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comercial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g1effdf2e298_0_0"/>
          <p:cNvSpPr txBox="1"/>
          <p:nvPr/>
        </p:nvSpPr>
        <p:spPr>
          <a:xfrm>
            <a:off x="2837500" y="3172750"/>
            <a:ext cx="1223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residencial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1" name="Google Shape;141;g1effdf2e298_0_0"/>
          <p:cNvCxnSpPr/>
          <p:nvPr/>
        </p:nvCxnSpPr>
        <p:spPr>
          <a:xfrm rot="-5400000" flipH="1">
            <a:off x="3998950" y="3670875"/>
            <a:ext cx="375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42" name="Google Shape;142;g1effdf2e298_0_0"/>
          <p:cNvSpPr txBox="1"/>
          <p:nvPr/>
        </p:nvSpPr>
        <p:spPr>
          <a:xfrm>
            <a:off x="403225" y="3577100"/>
            <a:ext cx="576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rua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g1effdf2e298_0_0"/>
          <p:cNvSpPr/>
          <p:nvPr/>
        </p:nvSpPr>
        <p:spPr>
          <a:xfrm>
            <a:off x="5517410" y="3115973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g1effdf2e298_0_0"/>
          <p:cNvSpPr/>
          <p:nvPr/>
        </p:nvSpPr>
        <p:spPr>
          <a:xfrm>
            <a:off x="5517410" y="3299754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1effdf2e298_0_0"/>
          <p:cNvSpPr/>
          <p:nvPr/>
        </p:nvSpPr>
        <p:spPr>
          <a:xfrm>
            <a:off x="5517410" y="3483535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1effdf2e298_0_0"/>
          <p:cNvSpPr/>
          <p:nvPr/>
        </p:nvSpPr>
        <p:spPr>
          <a:xfrm>
            <a:off x="5517410" y="3667315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" name="Google Shape;147;g1effdf2e298_0_0"/>
          <p:cNvCxnSpPr/>
          <p:nvPr/>
        </p:nvCxnSpPr>
        <p:spPr>
          <a:xfrm>
            <a:off x="4737600" y="3851325"/>
            <a:ext cx="3978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8" name="Google Shape;148;g1effdf2e298_0_0"/>
          <p:cNvCxnSpPr/>
          <p:nvPr/>
        </p:nvCxnSpPr>
        <p:spPr>
          <a:xfrm rot="-5400000" flipH="1">
            <a:off x="4914500" y="3389750"/>
            <a:ext cx="882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149" name="Google Shape;149;g1effdf2e298_0_0"/>
          <p:cNvCxnSpPr/>
          <p:nvPr/>
        </p:nvCxnSpPr>
        <p:spPr>
          <a:xfrm>
            <a:off x="5517433" y="4185686"/>
            <a:ext cx="28107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50" name="Google Shape;150;g1effdf2e298_0_0"/>
          <p:cNvSpPr/>
          <p:nvPr/>
        </p:nvSpPr>
        <p:spPr>
          <a:xfrm>
            <a:off x="5517410" y="2932173"/>
            <a:ext cx="1587300" cy="183900"/>
          </a:xfrm>
          <a:prstGeom prst="rect">
            <a:avLst/>
          </a:prstGeom>
          <a:solidFill>
            <a:srgbClr val="B7B7B7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1effdf2e298_0_0"/>
          <p:cNvSpPr txBox="1"/>
          <p:nvPr/>
        </p:nvSpPr>
        <p:spPr>
          <a:xfrm>
            <a:off x="5845325" y="3957902"/>
            <a:ext cx="215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zona X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2" name="Google Shape;152;g1effdf2e298_0_0"/>
          <p:cNvSpPr txBox="1"/>
          <p:nvPr/>
        </p:nvSpPr>
        <p:spPr>
          <a:xfrm>
            <a:off x="5517400" y="2624950"/>
            <a:ext cx="15873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comercial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53" name="Google Shape;153;g1effdf2e298_0_0"/>
          <p:cNvCxnSpPr/>
          <p:nvPr/>
        </p:nvCxnSpPr>
        <p:spPr>
          <a:xfrm rot="-5400000" flipH="1">
            <a:off x="8266150" y="3670875"/>
            <a:ext cx="375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54" name="Google Shape;154;g1effdf2e298_0_0"/>
          <p:cNvSpPr txBox="1"/>
          <p:nvPr/>
        </p:nvSpPr>
        <p:spPr>
          <a:xfrm>
            <a:off x="4670425" y="3577100"/>
            <a:ext cx="576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rua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5" name="Google Shape;155;g1effdf2e298_0_0"/>
          <p:cNvSpPr txBox="1"/>
          <p:nvPr/>
        </p:nvSpPr>
        <p:spPr>
          <a:xfrm>
            <a:off x="7104700" y="2624950"/>
            <a:ext cx="1223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comercial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6" name="Google Shape;156;g1effdf2e298_0_0"/>
          <p:cNvSpPr txBox="1"/>
          <p:nvPr/>
        </p:nvSpPr>
        <p:spPr>
          <a:xfrm>
            <a:off x="7266150" y="3115725"/>
            <a:ext cx="896400" cy="1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0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gabarito</a:t>
            </a:r>
            <a:endParaRPr sz="10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g1effdf2e298_0_0"/>
          <p:cNvSpPr txBox="1"/>
          <p:nvPr/>
        </p:nvSpPr>
        <p:spPr>
          <a:xfrm>
            <a:off x="7266150" y="3483513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0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uso </a:t>
            </a:r>
            <a:endParaRPr sz="10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g1effdf2e298_0_0"/>
          <p:cNvSpPr/>
          <p:nvPr/>
        </p:nvSpPr>
        <p:spPr>
          <a:xfrm>
            <a:off x="7104700" y="2932175"/>
            <a:ext cx="1223400" cy="5514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g1effdf2e298_0_0"/>
          <p:cNvSpPr/>
          <p:nvPr/>
        </p:nvSpPr>
        <p:spPr>
          <a:xfrm>
            <a:off x="7104700" y="3483650"/>
            <a:ext cx="1223400" cy="354900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g1effdf2e298_0_0"/>
          <p:cNvCxnSpPr>
            <a:endCxn id="138" idx="1"/>
          </p:cNvCxnSpPr>
          <p:nvPr/>
        </p:nvCxnSpPr>
        <p:spPr>
          <a:xfrm>
            <a:off x="2837502" y="2444465"/>
            <a:ext cx="0" cy="1314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61" name="Google Shape;161;g1effdf2e298_0_0"/>
          <p:cNvCxnSpPr/>
          <p:nvPr/>
        </p:nvCxnSpPr>
        <p:spPr>
          <a:xfrm>
            <a:off x="7104700" y="2436800"/>
            <a:ext cx="0" cy="130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62" name="Google Shape;162;g1effdf2e298_0_0"/>
          <p:cNvCxnSpPr/>
          <p:nvPr/>
        </p:nvCxnSpPr>
        <p:spPr>
          <a:xfrm>
            <a:off x="1250233" y="4185686"/>
            <a:ext cx="16107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63" name="Google Shape;163;g1effdf2e298_0_0"/>
          <p:cNvSpPr txBox="1"/>
          <p:nvPr/>
        </p:nvSpPr>
        <p:spPr>
          <a:xfrm>
            <a:off x="1578125" y="3957900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zona X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g1effdf2e298_0_0"/>
          <p:cNvSpPr txBox="1"/>
          <p:nvPr/>
        </p:nvSpPr>
        <p:spPr>
          <a:xfrm>
            <a:off x="3001000" y="3951888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zona Y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5" name="Google Shape;165;g1effdf2e298_0_0"/>
          <p:cNvCxnSpPr/>
          <p:nvPr/>
        </p:nvCxnSpPr>
        <p:spPr>
          <a:xfrm>
            <a:off x="2853225" y="4186275"/>
            <a:ext cx="12186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166" name="Google Shape;166;g1effdf2e298_0_0"/>
          <p:cNvCxnSpPr/>
          <p:nvPr/>
        </p:nvCxnSpPr>
        <p:spPr>
          <a:xfrm>
            <a:off x="5517433" y="4490486"/>
            <a:ext cx="28107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67" name="Google Shape;167;g1effdf2e298_0_0"/>
          <p:cNvSpPr txBox="1"/>
          <p:nvPr/>
        </p:nvSpPr>
        <p:spPr>
          <a:xfrm>
            <a:off x="5845325" y="4262702"/>
            <a:ext cx="2154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lote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b5e9935a6c_0_52"/>
          <p:cNvSpPr txBox="1"/>
          <p:nvPr/>
        </p:nvSpPr>
        <p:spPr>
          <a:xfrm>
            <a:off x="340300" y="579500"/>
            <a:ext cx="41667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RECONVERSÃO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73" name="Google Shape;173;g2b5e9935a6c_0_52"/>
          <p:cNvCxnSpPr/>
          <p:nvPr/>
        </p:nvCxnSpPr>
        <p:spPr>
          <a:xfrm>
            <a:off x="-20525" y="1088000"/>
            <a:ext cx="30279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4" name="Google Shape;174;g2b5e9935a6c_0_52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75627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Reconversão prevista na LC 232/21, permitindo a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substituição da edificação</a:t>
            </a:r>
            <a:endParaRPr sz="14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regularmente construída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por grupamento de uni/bi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– a contrapartida é cobrada em ambos os casos.</a:t>
            </a:r>
            <a:endParaRPr sz="14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4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5" name="Google Shape;175;g2b5e9935a6c_0_52"/>
          <p:cNvSpPr/>
          <p:nvPr/>
        </p:nvSpPr>
        <p:spPr>
          <a:xfrm>
            <a:off x="2012200" y="2662499"/>
            <a:ext cx="1587300" cy="1569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6" name="Google Shape;176;g2b5e9935a6c_0_52"/>
          <p:cNvCxnSpPr/>
          <p:nvPr/>
        </p:nvCxnSpPr>
        <p:spPr>
          <a:xfrm>
            <a:off x="1471450" y="4232325"/>
            <a:ext cx="26757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77" name="Google Shape;177;g2b5e9935a6c_0_52"/>
          <p:cNvCxnSpPr/>
          <p:nvPr/>
        </p:nvCxnSpPr>
        <p:spPr>
          <a:xfrm rot="-5400000" flipH="1">
            <a:off x="1082900" y="3443700"/>
            <a:ext cx="1536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78" name="Google Shape;178;g2b5e9935a6c_0_52"/>
          <p:cNvSpPr txBox="1"/>
          <p:nvPr/>
        </p:nvSpPr>
        <p:spPr>
          <a:xfrm>
            <a:off x="1155275" y="3452150"/>
            <a:ext cx="695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profund.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lote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9" name="Google Shape;179;g2b5e9935a6c_0_52"/>
          <p:cNvSpPr txBox="1"/>
          <p:nvPr/>
        </p:nvSpPr>
        <p:spPr>
          <a:xfrm>
            <a:off x="2340125" y="4338900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rua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0" name="Google Shape;180;g2b5e9935a6c_0_52"/>
          <p:cNvCxnSpPr/>
          <p:nvPr/>
        </p:nvCxnSpPr>
        <p:spPr>
          <a:xfrm>
            <a:off x="2012233" y="2509286"/>
            <a:ext cx="16107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81" name="Google Shape;181;g2b5e9935a6c_0_52"/>
          <p:cNvSpPr txBox="1"/>
          <p:nvPr/>
        </p:nvSpPr>
        <p:spPr>
          <a:xfrm>
            <a:off x="2340125" y="2281500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largura lote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g2b5e9935a6c_0_52"/>
          <p:cNvSpPr/>
          <p:nvPr/>
        </p:nvSpPr>
        <p:spPr>
          <a:xfrm>
            <a:off x="2369375" y="3038137"/>
            <a:ext cx="896400" cy="9252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2b5e9935a6c_0_52"/>
          <p:cNvSpPr txBox="1"/>
          <p:nvPr/>
        </p:nvSpPr>
        <p:spPr>
          <a:xfrm>
            <a:off x="2369375" y="3182950"/>
            <a:ext cx="896400" cy="6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edif. existente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X m²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4" name="Google Shape;184;g2b5e9935a6c_0_52"/>
          <p:cNvSpPr/>
          <p:nvPr/>
        </p:nvSpPr>
        <p:spPr>
          <a:xfrm>
            <a:off x="5212600" y="2662499"/>
            <a:ext cx="1587300" cy="1569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5" name="Google Shape;185;g2b5e9935a6c_0_52"/>
          <p:cNvCxnSpPr/>
          <p:nvPr/>
        </p:nvCxnSpPr>
        <p:spPr>
          <a:xfrm>
            <a:off x="4671850" y="4232325"/>
            <a:ext cx="26757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6" name="Google Shape;186;g2b5e9935a6c_0_52"/>
          <p:cNvCxnSpPr/>
          <p:nvPr/>
        </p:nvCxnSpPr>
        <p:spPr>
          <a:xfrm rot="-5400000" flipH="1">
            <a:off x="4283300" y="3443700"/>
            <a:ext cx="1536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87" name="Google Shape;187;g2b5e9935a6c_0_52"/>
          <p:cNvSpPr txBox="1"/>
          <p:nvPr/>
        </p:nvSpPr>
        <p:spPr>
          <a:xfrm>
            <a:off x="4355675" y="3452150"/>
            <a:ext cx="695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profund.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8" name="Google Shape;188;g2b5e9935a6c_0_52"/>
          <p:cNvSpPr txBox="1"/>
          <p:nvPr/>
        </p:nvSpPr>
        <p:spPr>
          <a:xfrm>
            <a:off x="5540525" y="4338900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rua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89" name="Google Shape;189;g2b5e9935a6c_0_52"/>
          <p:cNvCxnSpPr/>
          <p:nvPr/>
        </p:nvCxnSpPr>
        <p:spPr>
          <a:xfrm>
            <a:off x="5212633" y="2509286"/>
            <a:ext cx="16107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190" name="Google Shape;190;g2b5e9935a6c_0_52"/>
          <p:cNvSpPr txBox="1"/>
          <p:nvPr/>
        </p:nvSpPr>
        <p:spPr>
          <a:xfrm>
            <a:off x="5540525" y="2281500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largura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g2b5e9935a6c_0_52"/>
          <p:cNvSpPr txBox="1"/>
          <p:nvPr/>
        </p:nvSpPr>
        <p:spPr>
          <a:xfrm>
            <a:off x="7383300" y="3101975"/>
            <a:ext cx="89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edif. nova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X/4 m²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g2b5e9935a6c_0_52"/>
          <p:cNvSpPr/>
          <p:nvPr/>
        </p:nvSpPr>
        <p:spPr>
          <a:xfrm>
            <a:off x="5424900" y="2852087"/>
            <a:ext cx="452700" cy="4617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2b5e9935a6c_0_52"/>
          <p:cNvSpPr/>
          <p:nvPr/>
        </p:nvSpPr>
        <p:spPr>
          <a:xfrm>
            <a:off x="5424900" y="3535262"/>
            <a:ext cx="452700" cy="4617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2b5e9935a6c_0_52"/>
          <p:cNvSpPr/>
          <p:nvPr/>
        </p:nvSpPr>
        <p:spPr>
          <a:xfrm>
            <a:off x="6099850" y="2852087"/>
            <a:ext cx="452700" cy="4617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g2b5e9935a6c_0_52"/>
          <p:cNvSpPr/>
          <p:nvPr/>
        </p:nvSpPr>
        <p:spPr>
          <a:xfrm>
            <a:off x="6099850" y="3535262"/>
            <a:ext cx="452700" cy="4617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g2b5e9935a6c_0_52"/>
          <p:cNvCxnSpPr>
            <a:endCxn id="191" idx="1"/>
          </p:cNvCxnSpPr>
          <p:nvPr/>
        </p:nvCxnSpPr>
        <p:spPr>
          <a:xfrm>
            <a:off x="6552600" y="3069125"/>
            <a:ext cx="830700" cy="263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97" name="Google Shape;197;g2b5e9935a6c_0_52"/>
          <p:cNvCxnSpPr>
            <a:stCxn id="192" idx="3"/>
            <a:endCxn id="191" idx="1"/>
          </p:cNvCxnSpPr>
          <p:nvPr/>
        </p:nvCxnSpPr>
        <p:spPr>
          <a:xfrm>
            <a:off x="5877600" y="3082937"/>
            <a:ext cx="1505700" cy="249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98" name="Google Shape;198;g2b5e9935a6c_0_52"/>
          <p:cNvCxnSpPr>
            <a:stCxn id="193" idx="3"/>
            <a:endCxn id="191" idx="1"/>
          </p:cNvCxnSpPr>
          <p:nvPr/>
        </p:nvCxnSpPr>
        <p:spPr>
          <a:xfrm rot="10800000" flipH="1">
            <a:off x="5877600" y="3332912"/>
            <a:ext cx="1505700" cy="43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  <p:cxnSp>
        <p:nvCxnSpPr>
          <p:cNvPr id="199" name="Google Shape;199;g2b5e9935a6c_0_52"/>
          <p:cNvCxnSpPr>
            <a:stCxn id="195" idx="3"/>
            <a:endCxn id="191" idx="1"/>
          </p:cNvCxnSpPr>
          <p:nvPr/>
        </p:nvCxnSpPr>
        <p:spPr>
          <a:xfrm rot="10800000" flipH="1">
            <a:off x="6552550" y="3332912"/>
            <a:ext cx="830700" cy="433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b5e9935a6c_0_125"/>
          <p:cNvSpPr txBox="1"/>
          <p:nvPr/>
        </p:nvSpPr>
        <p:spPr>
          <a:xfrm>
            <a:off x="340300" y="579500"/>
            <a:ext cx="61296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TRANSFORMAÇÃO DE USO PARCIAL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5" name="Google Shape;205;g2b5e9935a6c_0_125"/>
          <p:cNvCxnSpPr/>
          <p:nvPr/>
        </p:nvCxnSpPr>
        <p:spPr>
          <a:xfrm>
            <a:off x="-20525" y="1088000"/>
            <a:ext cx="63054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6" name="Google Shape;206;g2b5e9935a6c_0_125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7562700" cy="15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Transformação de uso parcial das edificações destinadas a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hospedagem 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que tiveram parâmetros especiais para seu licenciamento –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 parte destinada ao uso residencial multifamiliar será permitida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mediante contrapartida e será limitada a ATE permitida para esse uso ou a 50% da área construída, o que for mais restritivo.</a:t>
            </a:r>
            <a:endParaRPr sz="1400" b="1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7" name="Google Shape;207;g2b5e9935a6c_0_125"/>
          <p:cNvSpPr/>
          <p:nvPr/>
        </p:nvSpPr>
        <p:spPr>
          <a:xfrm>
            <a:off x="2159255" y="3256379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g2b5e9935a6c_0_125"/>
          <p:cNvSpPr/>
          <p:nvPr/>
        </p:nvSpPr>
        <p:spPr>
          <a:xfrm>
            <a:off x="2159255" y="3440156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g2b5e9935a6c_0_125"/>
          <p:cNvSpPr/>
          <p:nvPr/>
        </p:nvSpPr>
        <p:spPr>
          <a:xfrm>
            <a:off x="2159255" y="3623931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2b5e9935a6c_0_125"/>
          <p:cNvSpPr/>
          <p:nvPr/>
        </p:nvSpPr>
        <p:spPr>
          <a:xfrm>
            <a:off x="2159255" y="3807708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g2b5e9935a6c_0_125"/>
          <p:cNvSpPr/>
          <p:nvPr/>
        </p:nvSpPr>
        <p:spPr>
          <a:xfrm>
            <a:off x="2159255" y="3991483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g2b5e9935a6c_0_125"/>
          <p:cNvSpPr/>
          <p:nvPr/>
        </p:nvSpPr>
        <p:spPr>
          <a:xfrm>
            <a:off x="2159255" y="4175260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2b5e9935a6c_0_125"/>
          <p:cNvSpPr/>
          <p:nvPr/>
        </p:nvSpPr>
        <p:spPr>
          <a:xfrm>
            <a:off x="2159255" y="4359037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2b5e9935a6c_0_125"/>
          <p:cNvSpPr/>
          <p:nvPr/>
        </p:nvSpPr>
        <p:spPr>
          <a:xfrm>
            <a:off x="2159255" y="4542812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5" name="Google Shape;215;g2b5e9935a6c_0_125"/>
          <p:cNvCxnSpPr/>
          <p:nvPr/>
        </p:nvCxnSpPr>
        <p:spPr>
          <a:xfrm>
            <a:off x="1704592" y="4726919"/>
            <a:ext cx="2496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16" name="Google Shape;216;g2b5e9935a6c_0_125"/>
          <p:cNvCxnSpPr/>
          <p:nvPr/>
        </p:nvCxnSpPr>
        <p:spPr>
          <a:xfrm rot="-5400000" flipH="1">
            <a:off x="877125" y="3633200"/>
            <a:ext cx="21612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217" name="Google Shape;217;g2b5e9935a6c_0_125"/>
          <p:cNvSpPr txBox="1"/>
          <p:nvPr/>
        </p:nvSpPr>
        <p:spPr>
          <a:xfrm>
            <a:off x="1411974" y="3481713"/>
            <a:ext cx="4464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hotel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g2b5e9935a6c_0_125"/>
          <p:cNvSpPr/>
          <p:nvPr/>
        </p:nvSpPr>
        <p:spPr>
          <a:xfrm>
            <a:off x="2159480" y="3072604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2b5e9935a6c_0_125"/>
          <p:cNvSpPr/>
          <p:nvPr/>
        </p:nvSpPr>
        <p:spPr>
          <a:xfrm>
            <a:off x="2159130" y="2700042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2b5e9935a6c_0_125"/>
          <p:cNvSpPr/>
          <p:nvPr/>
        </p:nvSpPr>
        <p:spPr>
          <a:xfrm>
            <a:off x="2159130" y="2883819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2b5e9935a6c_0_125"/>
          <p:cNvSpPr/>
          <p:nvPr/>
        </p:nvSpPr>
        <p:spPr>
          <a:xfrm>
            <a:off x="2159355" y="2516267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2b5e9935a6c_0_125"/>
          <p:cNvSpPr/>
          <p:nvPr/>
        </p:nvSpPr>
        <p:spPr>
          <a:xfrm>
            <a:off x="5740655" y="3256379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2b5e9935a6c_0_125"/>
          <p:cNvSpPr/>
          <p:nvPr/>
        </p:nvSpPr>
        <p:spPr>
          <a:xfrm>
            <a:off x="5740655" y="3440156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g2b5e9935a6c_0_125"/>
          <p:cNvSpPr/>
          <p:nvPr/>
        </p:nvSpPr>
        <p:spPr>
          <a:xfrm>
            <a:off x="5740655" y="3623931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g2b5e9935a6c_0_125"/>
          <p:cNvSpPr/>
          <p:nvPr/>
        </p:nvSpPr>
        <p:spPr>
          <a:xfrm>
            <a:off x="5740655" y="3807708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g2b5e9935a6c_0_125"/>
          <p:cNvSpPr/>
          <p:nvPr/>
        </p:nvSpPr>
        <p:spPr>
          <a:xfrm>
            <a:off x="5740655" y="3991483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2b5e9935a6c_0_125"/>
          <p:cNvSpPr/>
          <p:nvPr/>
        </p:nvSpPr>
        <p:spPr>
          <a:xfrm>
            <a:off x="5740655" y="4175260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2b5e9935a6c_0_125"/>
          <p:cNvSpPr/>
          <p:nvPr/>
        </p:nvSpPr>
        <p:spPr>
          <a:xfrm>
            <a:off x="5740655" y="4359037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2b5e9935a6c_0_125"/>
          <p:cNvSpPr/>
          <p:nvPr/>
        </p:nvSpPr>
        <p:spPr>
          <a:xfrm>
            <a:off x="5740655" y="4542812"/>
            <a:ext cx="1587600" cy="1839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g2b5e9935a6c_0_125"/>
          <p:cNvCxnSpPr/>
          <p:nvPr/>
        </p:nvCxnSpPr>
        <p:spPr>
          <a:xfrm>
            <a:off x="5285992" y="4726919"/>
            <a:ext cx="2496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1" name="Google Shape;231;g2b5e9935a6c_0_125"/>
          <p:cNvCxnSpPr/>
          <p:nvPr/>
        </p:nvCxnSpPr>
        <p:spPr>
          <a:xfrm rot="-5400000" flipH="1">
            <a:off x="4813575" y="3987775"/>
            <a:ext cx="14523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232" name="Google Shape;232;g2b5e9935a6c_0_125"/>
          <p:cNvSpPr/>
          <p:nvPr/>
        </p:nvSpPr>
        <p:spPr>
          <a:xfrm>
            <a:off x="5740880" y="3072604"/>
            <a:ext cx="1587600" cy="183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g2b5e9935a6c_0_125"/>
          <p:cNvSpPr/>
          <p:nvPr/>
        </p:nvSpPr>
        <p:spPr>
          <a:xfrm>
            <a:off x="5740768" y="2700042"/>
            <a:ext cx="1587600" cy="183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g2b5e9935a6c_0_125"/>
          <p:cNvSpPr/>
          <p:nvPr/>
        </p:nvSpPr>
        <p:spPr>
          <a:xfrm>
            <a:off x="5740768" y="2883819"/>
            <a:ext cx="1587600" cy="183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g2b5e9935a6c_0_125"/>
          <p:cNvSpPr/>
          <p:nvPr/>
        </p:nvSpPr>
        <p:spPr>
          <a:xfrm>
            <a:off x="5740993" y="2516267"/>
            <a:ext cx="1587600" cy="1839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2b5e9935a6c_0_125"/>
          <p:cNvSpPr txBox="1"/>
          <p:nvPr/>
        </p:nvSpPr>
        <p:spPr>
          <a:xfrm>
            <a:off x="4980524" y="3984263"/>
            <a:ext cx="4464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hotel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7" name="Google Shape;237;g2b5e9935a6c_0_125"/>
          <p:cNvCxnSpPr/>
          <p:nvPr/>
        </p:nvCxnSpPr>
        <p:spPr>
          <a:xfrm rot="-5400000" flipH="1">
            <a:off x="5175825" y="2874600"/>
            <a:ext cx="727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238" name="Google Shape;238;g2b5e9935a6c_0_125"/>
          <p:cNvSpPr txBox="1"/>
          <p:nvPr/>
        </p:nvSpPr>
        <p:spPr>
          <a:xfrm>
            <a:off x="4719376" y="2784900"/>
            <a:ext cx="7077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residencial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b5e9935a6c_0_191"/>
          <p:cNvSpPr txBox="1"/>
          <p:nvPr/>
        </p:nvSpPr>
        <p:spPr>
          <a:xfrm>
            <a:off x="340300" y="579500"/>
            <a:ext cx="44793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AMPLIAÇÃO HORIZONTAL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4" name="Google Shape;244;g2b5e9935a6c_0_191"/>
          <p:cNvCxnSpPr/>
          <p:nvPr/>
        </p:nvCxnSpPr>
        <p:spPr>
          <a:xfrm>
            <a:off x="-20525" y="1088000"/>
            <a:ext cx="47013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5" name="Google Shape;245;g2b5e9935a6c_0_191"/>
          <p:cNvSpPr txBox="1">
            <a:spLocks noGrp="1"/>
          </p:cNvSpPr>
          <p:nvPr>
            <p:ph type="body" idx="1"/>
          </p:nvPr>
        </p:nvSpPr>
        <p:spPr>
          <a:xfrm>
            <a:off x="457200" y="2017900"/>
            <a:ext cx="4223700" cy="13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Ampliação horizontal nas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áreas descobertas</a:t>
            </a: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, em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qualquer nível da edificação</a:t>
            </a: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e nos pavimentos de cobertura já legalizados ou previstos pela legislação;</a:t>
            </a: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6" name="Google Shape;246;g2b5e9935a6c_0_191"/>
          <p:cNvPicPr preferRelativeResize="0"/>
          <p:nvPr/>
        </p:nvPicPr>
        <p:blipFill rotWithShape="1">
          <a:blip r:embed="rId3">
            <a:alphaModFix/>
          </a:blip>
          <a:srcRect t="7247" b="9161"/>
          <a:stretch/>
        </p:blipFill>
        <p:spPr>
          <a:xfrm>
            <a:off x="5040000" y="9775"/>
            <a:ext cx="4104000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2b5e9935a6c_0_200"/>
          <p:cNvSpPr txBox="1"/>
          <p:nvPr/>
        </p:nvSpPr>
        <p:spPr>
          <a:xfrm>
            <a:off x="340300" y="579500"/>
            <a:ext cx="61296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INCLUSÃO DE UNIDADES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52" name="Google Shape;252;g2b5e9935a6c_0_200"/>
          <p:cNvCxnSpPr/>
          <p:nvPr/>
        </p:nvCxnSpPr>
        <p:spPr>
          <a:xfrm>
            <a:off x="-20525" y="1088000"/>
            <a:ext cx="45624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3" name="Google Shape;253;g2b5e9935a6c_0_200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7562700" cy="11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Inclusão de unidade habitacionais e ou comerciais nos pavimentos não computáveis e no embasamento das edificações;</a:t>
            </a: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4" name="Google Shape;254;g2b5e9935a6c_0_200"/>
          <p:cNvSpPr/>
          <p:nvPr/>
        </p:nvSpPr>
        <p:spPr>
          <a:xfrm>
            <a:off x="2159250" y="3256544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2b5e9935a6c_0_200"/>
          <p:cNvSpPr/>
          <p:nvPr/>
        </p:nvSpPr>
        <p:spPr>
          <a:xfrm>
            <a:off x="2159250" y="3624092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2b5e9935a6c_0_200"/>
          <p:cNvSpPr/>
          <p:nvPr/>
        </p:nvSpPr>
        <p:spPr>
          <a:xfrm>
            <a:off x="2159250" y="3991640"/>
            <a:ext cx="1587600" cy="367500"/>
          </a:xfrm>
          <a:prstGeom prst="rect">
            <a:avLst/>
          </a:prstGeom>
          <a:solidFill>
            <a:srgbClr val="D9D9D9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2b5e9935a6c_0_200"/>
          <p:cNvSpPr/>
          <p:nvPr/>
        </p:nvSpPr>
        <p:spPr>
          <a:xfrm>
            <a:off x="2159250" y="4359139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8" name="Google Shape;258;g2b5e9935a6c_0_200"/>
          <p:cNvCxnSpPr/>
          <p:nvPr/>
        </p:nvCxnSpPr>
        <p:spPr>
          <a:xfrm>
            <a:off x="1704592" y="4726919"/>
            <a:ext cx="2496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9" name="Google Shape;259;g2b5e9935a6c_0_200"/>
          <p:cNvSpPr/>
          <p:nvPr/>
        </p:nvSpPr>
        <p:spPr>
          <a:xfrm>
            <a:off x="2159475" y="2888996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2b5e9935a6c_0_200"/>
          <p:cNvSpPr/>
          <p:nvPr/>
        </p:nvSpPr>
        <p:spPr>
          <a:xfrm>
            <a:off x="2159575" y="2516433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" name="Google Shape;261;g2b5e9935a6c_0_200"/>
          <p:cNvCxnSpPr/>
          <p:nvPr/>
        </p:nvCxnSpPr>
        <p:spPr>
          <a:xfrm>
            <a:off x="5285992" y="4726919"/>
            <a:ext cx="2496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2" name="Google Shape;262;g2b5e9935a6c_0_200"/>
          <p:cNvSpPr txBox="1"/>
          <p:nvPr/>
        </p:nvSpPr>
        <p:spPr>
          <a:xfrm>
            <a:off x="2648400" y="4443888"/>
            <a:ext cx="6093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ACESSO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g2b5e9935a6c_0_200"/>
          <p:cNvSpPr txBox="1"/>
          <p:nvPr/>
        </p:nvSpPr>
        <p:spPr>
          <a:xfrm>
            <a:off x="2648725" y="4076225"/>
            <a:ext cx="6093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PUC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g2b5e9935a6c_0_200"/>
          <p:cNvSpPr txBox="1"/>
          <p:nvPr/>
        </p:nvSpPr>
        <p:spPr>
          <a:xfrm>
            <a:off x="2538775" y="2624425"/>
            <a:ext cx="8292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COBERTURA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g2b5e9935a6c_0_200"/>
          <p:cNvSpPr/>
          <p:nvPr/>
        </p:nvSpPr>
        <p:spPr>
          <a:xfrm>
            <a:off x="5740650" y="3256544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g2b5e9935a6c_0_200"/>
          <p:cNvSpPr/>
          <p:nvPr/>
        </p:nvSpPr>
        <p:spPr>
          <a:xfrm>
            <a:off x="5740650" y="3624092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2b5e9935a6c_0_200"/>
          <p:cNvSpPr/>
          <p:nvPr/>
        </p:nvSpPr>
        <p:spPr>
          <a:xfrm>
            <a:off x="5740650" y="3991640"/>
            <a:ext cx="1587600" cy="367500"/>
          </a:xfrm>
          <a:prstGeom prst="rect">
            <a:avLst/>
          </a:prstGeom>
          <a:solidFill>
            <a:srgbClr val="F4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2b5e9935a6c_0_200"/>
          <p:cNvSpPr/>
          <p:nvPr/>
        </p:nvSpPr>
        <p:spPr>
          <a:xfrm>
            <a:off x="5740650" y="4359139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2b5e9935a6c_0_200"/>
          <p:cNvSpPr/>
          <p:nvPr/>
        </p:nvSpPr>
        <p:spPr>
          <a:xfrm>
            <a:off x="5740875" y="2888996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2b5e9935a6c_0_200"/>
          <p:cNvSpPr/>
          <p:nvPr/>
        </p:nvSpPr>
        <p:spPr>
          <a:xfrm>
            <a:off x="5740975" y="2516433"/>
            <a:ext cx="1587600" cy="3675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2b5e9935a6c_0_200"/>
          <p:cNvSpPr txBox="1"/>
          <p:nvPr/>
        </p:nvSpPr>
        <p:spPr>
          <a:xfrm>
            <a:off x="6229800" y="4443888"/>
            <a:ext cx="6093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ACESSO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g2b5e9935a6c_0_200"/>
          <p:cNvSpPr txBox="1"/>
          <p:nvPr/>
        </p:nvSpPr>
        <p:spPr>
          <a:xfrm>
            <a:off x="5937075" y="4076225"/>
            <a:ext cx="12576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PUC + UNIDADES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g2b5e9935a6c_0_200"/>
          <p:cNvSpPr txBox="1"/>
          <p:nvPr/>
        </p:nvSpPr>
        <p:spPr>
          <a:xfrm>
            <a:off x="6120175" y="2624425"/>
            <a:ext cx="829200" cy="1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COBERTURA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b5e9935a6c_0_253"/>
          <p:cNvSpPr txBox="1"/>
          <p:nvPr/>
        </p:nvSpPr>
        <p:spPr>
          <a:xfrm>
            <a:off x="340300" y="579500"/>
            <a:ext cx="53199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RECOMPOSIÇÃO DE QUADRAS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9" name="Google Shape;279;g2b5e9935a6c_0_253"/>
          <p:cNvCxnSpPr/>
          <p:nvPr/>
        </p:nvCxnSpPr>
        <p:spPr>
          <a:xfrm>
            <a:off x="-20525" y="1088000"/>
            <a:ext cx="54339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80" name="Google Shape;280;g2b5e9935a6c_0_253"/>
          <p:cNvSpPr txBox="1">
            <a:spLocks noGrp="1"/>
          </p:cNvSpPr>
          <p:nvPr>
            <p:ph type="body" idx="1"/>
          </p:nvPr>
        </p:nvSpPr>
        <p:spPr>
          <a:xfrm>
            <a:off x="534325" y="1447250"/>
            <a:ext cx="2758500" cy="29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Recomposição de quadras compostas por </a:t>
            </a:r>
            <a:r>
              <a:rPr lang="pt-BR" sz="16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gabaritos mais elevados</a:t>
            </a:r>
            <a:r>
              <a:rPr lang="pt-BR" sz="16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que aqueles previstos por legislações posteriores, mediante contrapartida pelos pavimentos excedentes;</a:t>
            </a:r>
            <a:endParaRPr sz="16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1" name="Google Shape;281;g2b5e9935a6c_0_2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7625" y="1399250"/>
            <a:ext cx="5546375" cy="374424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2b5e9935a6c_0_253"/>
          <p:cNvSpPr/>
          <p:nvPr/>
        </p:nvSpPr>
        <p:spPr>
          <a:xfrm>
            <a:off x="5928350" y="3162300"/>
            <a:ext cx="799150" cy="1409700"/>
          </a:xfrm>
          <a:custGeom>
            <a:avLst/>
            <a:gdLst/>
            <a:ahLst/>
            <a:cxnLst/>
            <a:rect l="l" t="t" r="r" b="b"/>
            <a:pathLst>
              <a:path w="31966" h="56388" extrusionOk="0">
                <a:moveTo>
                  <a:pt x="0" y="0"/>
                </a:moveTo>
                <a:lnTo>
                  <a:pt x="31204" y="14478"/>
                </a:lnTo>
                <a:lnTo>
                  <a:pt x="31966" y="56388"/>
                </a:lnTo>
                <a:lnTo>
                  <a:pt x="3201" y="38481"/>
                </a:lnTo>
                <a:close/>
              </a:path>
            </a:pathLst>
          </a:custGeom>
          <a:solidFill>
            <a:srgbClr val="B64F4F">
              <a:alpha val="63529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3" name="Google Shape;283;g2b5e9935a6c_0_253"/>
          <p:cNvSpPr/>
          <p:nvPr/>
        </p:nvSpPr>
        <p:spPr>
          <a:xfrm>
            <a:off x="6709400" y="3167075"/>
            <a:ext cx="614375" cy="1414450"/>
          </a:xfrm>
          <a:custGeom>
            <a:avLst/>
            <a:gdLst/>
            <a:ahLst/>
            <a:cxnLst/>
            <a:rect l="l" t="t" r="r" b="b"/>
            <a:pathLst>
              <a:path w="24575" h="56578" extrusionOk="0">
                <a:moveTo>
                  <a:pt x="0" y="14478"/>
                </a:moveTo>
                <a:lnTo>
                  <a:pt x="24384" y="0"/>
                </a:lnTo>
                <a:lnTo>
                  <a:pt x="24575" y="42100"/>
                </a:lnTo>
                <a:lnTo>
                  <a:pt x="953" y="56578"/>
                </a:lnTo>
                <a:close/>
              </a:path>
            </a:pathLst>
          </a:custGeom>
          <a:solidFill>
            <a:srgbClr val="B64F4F">
              <a:alpha val="63529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Google Shape;284;g2b5e9935a6c_0_253"/>
          <p:cNvSpPr/>
          <p:nvPr/>
        </p:nvSpPr>
        <p:spPr>
          <a:xfrm>
            <a:off x="5932175" y="2853700"/>
            <a:ext cx="1395400" cy="666750"/>
          </a:xfrm>
          <a:custGeom>
            <a:avLst/>
            <a:gdLst/>
            <a:ahLst/>
            <a:cxnLst/>
            <a:rect l="l" t="t" r="r" b="b"/>
            <a:pathLst>
              <a:path w="55816" h="26670" extrusionOk="0">
                <a:moveTo>
                  <a:pt x="31051" y="26670"/>
                </a:moveTo>
                <a:lnTo>
                  <a:pt x="0" y="12573"/>
                </a:lnTo>
                <a:lnTo>
                  <a:pt x="27622" y="0"/>
                </a:lnTo>
                <a:lnTo>
                  <a:pt x="55816" y="12573"/>
                </a:lnTo>
                <a:close/>
              </a:path>
            </a:pathLst>
          </a:custGeom>
          <a:solidFill>
            <a:srgbClr val="B64F4F">
              <a:alpha val="63529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2b5e9935a6c_0_361"/>
          <p:cNvSpPr txBox="1"/>
          <p:nvPr/>
        </p:nvSpPr>
        <p:spPr>
          <a:xfrm>
            <a:off x="340300" y="579500"/>
            <a:ext cx="6896700" cy="8310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RECOMPOSIÇÃO DE QUADRAS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2400" b="1" i="0" u="none" strike="noStrike" cap="none">
              <a:solidFill>
                <a:srgbClr val="1C458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0" name="Google Shape;290;g2b5e9935a6c_0_361"/>
          <p:cNvCxnSpPr/>
          <p:nvPr/>
        </p:nvCxnSpPr>
        <p:spPr>
          <a:xfrm>
            <a:off x="-20525" y="1088000"/>
            <a:ext cx="54237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1" name="Google Shape;291;g2b5e9935a6c_0_361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7700400" cy="13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Em logradouros onde há incidência de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Projeto de Alinhamento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, cuja implantação total é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inviabilizada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pela existência de edificações tuteladas pelo Patrimônio Cultural, fica permitida a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construção sobre a área atingida pelo alinhamento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, mediante pagamento de contrapartida e mantida largura de 3,00 m para o passeio.</a:t>
            </a:r>
            <a:endParaRPr sz="14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2" name="Google Shape;292;g2b5e9935a6c_0_361"/>
          <p:cNvCxnSpPr/>
          <p:nvPr/>
        </p:nvCxnSpPr>
        <p:spPr>
          <a:xfrm>
            <a:off x="2460850" y="3987375"/>
            <a:ext cx="4080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3" name="Google Shape;293;g2b5e9935a6c_0_361"/>
          <p:cNvSpPr txBox="1"/>
          <p:nvPr/>
        </p:nvSpPr>
        <p:spPr>
          <a:xfrm>
            <a:off x="2301650" y="3131000"/>
            <a:ext cx="10719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alinhamento projetado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4" name="Google Shape;294;g2b5e9935a6c_0_361"/>
          <p:cNvSpPr txBox="1"/>
          <p:nvPr/>
        </p:nvSpPr>
        <p:spPr>
          <a:xfrm>
            <a:off x="4329850" y="4109375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passeio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5" name="Google Shape;295;g2b5e9935a6c_0_361"/>
          <p:cNvSpPr/>
          <p:nvPr/>
        </p:nvSpPr>
        <p:spPr>
          <a:xfrm>
            <a:off x="3511175" y="2785625"/>
            <a:ext cx="1301400" cy="12063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2b5e9935a6c_0_361"/>
          <p:cNvSpPr txBox="1"/>
          <p:nvPr/>
        </p:nvSpPr>
        <p:spPr>
          <a:xfrm>
            <a:off x="3739775" y="3050425"/>
            <a:ext cx="896400" cy="4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edif. preservada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7" name="Google Shape;297;g2b5e9935a6c_0_361"/>
          <p:cNvCxnSpPr/>
          <p:nvPr/>
        </p:nvCxnSpPr>
        <p:spPr>
          <a:xfrm>
            <a:off x="2460850" y="4368375"/>
            <a:ext cx="4080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8" name="Google Shape;298;g2b5e9935a6c_0_361"/>
          <p:cNvSpPr txBox="1"/>
          <p:nvPr/>
        </p:nvSpPr>
        <p:spPr>
          <a:xfrm>
            <a:off x="4329850" y="4490375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rua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9" name="Google Shape;299;g2b5e9935a6c_0_361"/>
          <p:cNvCxnSpPr/>
          <p:nvPr/>
        </p:nvCxnSpPr>
        <p:spPr>
          <a:xfrm>
            <a:off x="2460850" y="3530175"/>
            <a:ext cx="40809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lgDashDot"/>
            <a:round/>
            <a:headEnd type="none" w="sm" len="sm"/>
            <a:tailEnd type="none" w="sm" len="sm"/>
          </a:ln>
        </p:spPr>
      </p:cxnSp>
      <p:sp>
        <p:nvSpPr>
          <p:cNvPr id="300" name="Google Shape;300;g2b5e9935a6c_0_361"/>
          <p:cNvSpPr/>
          <p:nvPr/>
        </p:nvSpPr>
        <p:spPr>
          <a:xfrm>
            <a:off x="4806575" y="2785625"/>
            <a:ext cx="1301400" cy="744600"/>
          </a:xfrm>
          <a:prstGeom prst="rect">
            <a:avLst/>
          </a:prstGeom>
          <a:solidFill>
            <a:srgbClr val="CCCCCC"/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2b5e9935a6c_0_361"/>
          <p:cNvSpPr/>
          <p:nvPr/>
        </p:nvSpPr>
        <p:spPr>
          <a:xfrm>
            <a:off x="4806575" y="3530175"/>
            <a:ext cx="1301400" cy="461700"/>
          </a:xfrm>
          <a:prstGeom prst="rect">
            <a:avLst/>
          </a:prstGeom>
          <a:solidFill>
            <a:srgbClr val="B64F4F">
              <a:alpha val="63529"/>
            </a:srgbClr>
          </a:solidFill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75" tIns="121875" rIns="121875" bIns="1218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02" name="Google Shape;302;g2b5e9935a6c_0_361"/>
          <p:cNvCxnSpPr/>
          <p:nvPr/>
        </p:nvCxnSpPr>
        <p:spPr>
          <a:xfrm rot="-5400000" flipH="1">
            <a:off x="5530649" y="4179530"/>
            <a:ext cx="3849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303" name="Google Shape;303;g2b5e9935a6c_0_361"/>
          <p:cNvSpPr txBox="1"/>
          <p:nvPr/>
        </p:nvSpPr>
        <p:spPr>
          <a:xfrm>
            <a:off x="5701450" y="4109375"/>
            <a:ext cx="8964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mín. 3 m</a:t>
            </a:r>
            <a:endParaRPr sz="1200" b="0" i="0" u="none" strike="noStrike" cap="none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b5e9935a6c_0_269"/>
          <p:cNvSpPr txBox="1"/>
          <p:nvPr/>
        </p:nvSpPr>
        <p:spPr>
          <a:xfrm>
            <a:off x="340300" y="579500"/>
            <a:ext cx="61296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GABARITO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9" name="Google Shape;309;g2b5e9935a6c_0_269"/>
          <p:cNvCxnSpPr/>
          <p:nvPr/>
        </p:nvCxnSpPr>
        <p:spPr>
          <a:xfrm>
            <a:off x="-20525" y="1088000"/>
            <a:ext cx="22074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10" name="Google Shape;310;g2b5e9935a6c_0_269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75627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Aplicação do gabarito definido para as edificações afastadas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das divisas às edificações não afastadas,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computando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, para o cálculo da contrapartida,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o afastamento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lateral ou de fundos </a:t>
            </a: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não cumprido pelas edificações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4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1" name="Google Shape;311;g2b5e9935a6c_0_269"/>
          <p:cNvSpPr/>
          <p:nvPr/>
        </p:nvSpPr>
        <p:spPr>
          <a:xfrm>
            <a:off x="1406250" y="3189132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g2b5e9935a6c_0_269"/>
          <p:cNvSpPr/>
          <p:nvPr/>
        </p:nvSpPr>
        <p:spPr>
          <a:xfrm>
            <a:off x="1406250" y="3361729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g2b5e9935a6c_0_269"/>
          <p:cNvSpPr/>
          <p:nvPr/>
        </p:nvSpPr>
        <p:spPr>
          <a:xfrm>
            <a:off x="1406250" y="3534324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g2b5e9935a6c_0_269"/>
          <p:cNvSpPr/>
          <p:nvPr/>
        </p:nvSpPr>
        <p:spPr>
          <a:xfrm>
            <a:off x="1406250" y="3706921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g2b5e9935a6c_0_269"/>
          <p:cNvSpPr/>
          <p:nvPr/>
        </p:nvSpPr>
        <p:spPr>
          <a:xfrm>
            <a:off x="1406250" y="3879516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g2b5e9935a6c_0_269"/>
          <p:cNvSpPr/>
          <p:nvPr/>
        </p:nvSpPr>
        <p:spPr>
          <a:xfrm>
            <a:off x="1406250" y="4052113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g2b5e9935a6c_0_269"/>
          <p:cNvSpPr/>
          <p:nvPr/>
        </p:nvSpPr>
        <p:spPr>
          <a:xfrm>
            <a:off x="1406250" y="4224710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g2b5e9935a6c_0_269"/>
          <p:cNvSpPr/>
          <p:nvPr/>
        </p:nvSpPr>
        <p:spPr>
          <a:xfrm>
            <a:off x="1406250" y="4397305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9" name="Google Shape;319;g2b5e9935a6c_0_269"/>
          <p:cNvCxnSpPr/>
          <p:nvPr/>
        </p:nvCxnSpPr>
        <p:spPr>
          <a:xfrm>
            <a:off x="982896" y="4570205"/>
            <a:ext cx="18975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0" name="Google Shape;320;g2b5e9935a6c_0_269"/>
          <p:cNvSpPr txBox="1"/>
          <p:nvPr/>
        </p:nvSpPr>
        <p:spPr>
          <a:xfrm>
            <a:off x="1510375" y="2119963"/>
            <a:ext cx="833700" cy="3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gabarito </a:t>
            </a:r>
            <a:r>
              <a:rPr lang="pt-BR" sz="1200" b="1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com </a:t>
            </a: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afastamento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g2b5e9935a6c_0_269"/>
          <p:cNvSpPr/>
          <p:nvPr/>
        </p:nvSpPr>
        <p:spPr>
          <a:xfrm>
            <a:off x="1406395" y="3016537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g2b5e9935a6c_0_269"/>
          <p:cNvSpPr/>
          <p:nvPr/>
        </p:nvSpPr>
        <p:spPr>
          <a:xfrm>
            <a:off x="1406169" y="2666640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g2b5e9935a6c_0_269"/>
          <p:cNvSpPr/>
          <p:nvPr/>
        </p:nvSpPr>
        <p:spPr>
          <a:xfrm>
            <a:off x="1406169" y="2839237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g2b5e9935a6c_0_269"/>
          <p:cNvSpPr/>
          <p:nvPr/>
        </p:nvSpPr>
        <p:spPr>
          <a:xfrm>
            <a:off x="1406314" y="2494045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25" name="Google Shape;325;g2b5e9935a6c_0_269"/>
          <p:cNvCxnSpPr/>
          <p:nvPr/>
        </p:nvCxnSpPr>
        <p:spPr>
          <a:xfrm>
            <a:off x="990586" y="4768862"/>
            <a:ext cx="19035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326" name="Google Shape;326;g2b5e9935a6c_0_269"/>
          <p:cNvSpPr/>
          <p:nvPr/>
        </p:nvSpPr>
        <p:spPr>
          <a:xfrm>
            <a:off x="3660455" y="3189143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g2b5e9935a6c_0_269"/>
          <p:cNvSpPr/>
          <p:nvPr/>
        </p:nvSpPr>
        <p:spPr>
          <a:xfrm>
            <a:off x="3660455" y="3361738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2b5e9935a6c_0_269"/>
          <p:cNvSpPr/>
          <p:nvPr/>
        </p:nvSpPr>
        <p:spPr>
          <a:xfrm>
            <a:off x="3660455" y="3534332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g2b5e9935a6c_0_269"/>
          <p:cNvSpPr/>
          <p:nvPr/>
        </p:nvSpPr>
        <p:spPr>
          <a:xfrm>
            <a:off x="3660455" y="3706927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g2b5e9935a6c_0_269"/>
          <p:cNvSpPr/>
          <p:nvPr/>
        </p:nvSpPr>
        <p:spPr>
          <a:xfrm>
            <a:off x="3660455" y="3879521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g2b5e9935a6c_0_269"/>
          <p:cNvSpPr/>
          <p:nvPr/>
        </p:nvSpPr>
        <p:spPr>
          <a:xfrm>
            <a:off x="3660455" y="4052116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g2b5e9935a6c_0_269"/>
          <p:cNvSpPr/>
          <p:nvPr/>
        </p:nvSpPr>
        <p:spPr>
          <a:xfrm>
            <a:off x="3660455" y="4224712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g2b5e9935a6c_0_269"/>
          <p:cNvSpPr/>
          <p:nvPr/>
        </p:nvSpPr>
        <p:spPr>
          <a:xfrm>
            <a:off x="3660455" y="4397305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4" name="Google Shape;334;g2b5e9935a6c_0_269"/>
          <p:cNvCxnSpPr/>
          <p:nvPr/>
        </p:nvCxnSpPr>
        <p:spPr>
          <a:xfrm>
            <a:off x="3652764" y="4570205"/>
            <a:ext cx="18975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5" name="Google Shape;335;g2b5e9935a6c_0_269"/>
          <p:cNvSpPr txBox="1"/>
          <p:nvPr/>
        </p:nvSpPr>
        <p:spPr>
          <a:xfrm>
            <a:off x="4088222" y="2744063"/>
            <a:ext cx="10266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gabarito </a:t>
            </a:r>
            <a:r>
              <a:rPr lang="pt-BR" sz="1200" b="1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sem </a:t>
            </a: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afastamento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6" name="Google Shape;336;g2b5e9935a6c_0_269"/>
          <p:cNvCxnSpPr/>
          <p:nvPr/>
        </p:nvCxnSpPr>
        <p:spPr>
          <a:xfrm>
            <a:off x="3660455" y="4768862"/>
            <a:ext cx="19035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337" name="Google Shape;337;g2b5e9935a6c_0_269"/>
          <p:cNvSpPr/>
          <p:nvPr/>
        </p:nvSpPr>
        <p:spPr>
          <a:xfrm>
            <a:off x="6770287" y="3189132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g2b5e9935a6c_0_269"/>
          <p:cNvSpPr/>
          <p:nvPr/>
        </p:nvSpPr>
        <p:spPr>
          <a:xfrm>
            <a:off x="6770287" y="3361729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g2b5e9935a6c_0_269"/>
          <p:cNvSpPr/>
          <p:nvPr/>
        </p:nvSpPr>
        <p:spPr>
          <a:xfrm>
            <a:off x="6770287" y="3534324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2b5e9935a6c_0_269"/>
          <p:cNvSpPr/>
          <p:nvPr/>
        </p:nvSpPr>
        <p:spPr>
          <a:xfrm>
            <a:off x="6770287" y="3706921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g2b5e9935a6c_0_269"/>
          <p:cNvSpPr/>
          <p:nvPr/>
        </p:nvSpPr>
        <p:spPr>
          <a:xfrm>
            <a:off x="6770287" y="3879516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g2b5e9935a6c_0_269"/>
          <p:cNvSpPr/>
          <p:nvPr/>
        </p:nvSpPr>
        <p:spPr>
          <a:xfrm>
            <a:off x="6770287" y="4052113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2b5e9935a6c_0_269"/>
          <p:cNvSpPr/>
          <p:nvPr/>
        </p:nvSpPr>
        <p:spPr>
          <a:xfrm>
            <a:off x="6770287" y="4224710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2b5e9935a6c_0_269"/>
          <p:cNvSpPr/>
          <p:nvPr/>
        </p:nvSpPr>
        <p:spPr>
          <a:xfrm>
            <a:off x="6770287" y="4397305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45" name="Google Shape;345;g2b5e9935a6c_0_269"/>
          <p:cNvCxnSpPr/>
          <p:nvPr/>
        </p:nvCxnSpPr>
        <p:spPr>
          <a:xfrm>
            <a:off x="6258238" y="4570205"/>
            <a:ext cx="18975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6" name="Google Shape;346;g2b5e9935a6c_0_269"/>
          <p:cNvSpPr/>
          <p:nvPr/>
        </p:nvSpPr>
        <p:spPr>
          <a:xfrm>
            <a:off x="6770432" y="3016537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g2b5e9935a6c_0_269"/>
          <p:cNvSpPr/>
          <p:nvPr/>
        </p:nvSpPr>
        <p:spPr>
          <a:xfrm>
            <a:off x="6770206" y="2666640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g2b5e9935a6c_0_269"/>
          <p:cNvSpPr/>
          <p:nvPr/>
        </p:nvSpPr>
        <p:spPr>
          <a:xfrm>
            <a:off x="6770206" y="2839237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g2b5e9935a6c_0_269"/>
          <p:cNvSpPr/>
          <p:nvPr/>
        </p:nvSpPr>
        <p:spPr>
          <a:xfrm>
            <a:off x="6770352" y="2494045"/>
            <a:ext cx="10266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0" name="Google Shape;350;g2b5e9935a6c_0_269"/>
          <p:cNvCxnSpPr/>
          <p:nvPr/>
        </p:nvCxnSpPr>
        <p:spPr>
          <a:xfrm>
            <a:off x="6338193" y="4768862"/>
            <a:ext cx="19035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351" name="Google Shape;351;g2b5e9935a6c_0_269"/>
          <p:cNvSpPr/>
          <p:nvPr/>
        </p:nvSpPr>
        <p:spPr>
          <a:xfrm>
            <a:off x="6338193" y="3189143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g2b5e9935a6c_0_269"/>
          <p:cNvSpPr/>
          <p:nvPr/>
        </p:nvSpPr>
        <p:spPr>
          <a:xfrm>
            <a:off x="6338193" y="3361738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g2b5e9935a6c_0_269"/>
          <p:cNvSpPr/>
          <p:nvPr/>
        </p:nvSpPr>
        <p:spPr>
          <a:xfrm>
            <a:off x="6338193" y="3534332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2b5e9935a6c_0_269"/>
          <p:cNvSpPr/>
          <p:nvPr/>
        </p:nvSpPr>
        <p:spPr>
          <a:xfrm>
            <a:off x="6338193" y="3706927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2b5e9935a6c_0_269"/>
          <p:cNvSpPr/>
          <p:nvPr/>
        </p:nvSpPr>
        <p:spPr>
          <a:xfrm>
            <a:off x="6338193" y="3879521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2b5e9935a6c_0_269"/>
          <p:cNvSpPr/>
          <p:nvPr/>
        </p:nvSpPr>
        <p:spPr>
          <a:xfrm>
            <a:off x="6338193" y="4052116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2b5e9935a6c_0_269"/>
          <p:cNvSpPr/>
          <p:nvPr/>
        </p:nvSpPr>
        <p:spPr>
          <a:xfrm>
            <a:off x="6338193" y="4224712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2b5e9935a6c_0_269"/>
          <p:cNvSpPr/>
          <p:nvPr/>
        </p:nvSpPr>
        <p:spPr>
          <a:xfrm>
            <a:off x="6338193" y="4397305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9" name="Google Shape;359;g2b5e9935a6c_0_269"/>
          <p:cNvCxnSpPr>
            <a:endCxn id="316" idx="1"/>
          </p:cNvCxnSpPr>
          <p:nvPr/>
        </p:nvCxnSpPr>
        <p:spPr>
          <a:xfrm>
            <a:off x="978450" y="4137913"/>
            <a:ext cx="427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cxnSp>
        <p:nvCxnSpPr>
          <p:cNvPr id="360" name="Google Shape;360;g2b5e9935a6c_0_269"/>
          <p:cNvCxnSpPr/>
          <p:nvPr/>
        </p:nvCxnSpPr>
        <p:spPr>
          <a:xfrm>
            <a:off x="2423649" y="4137905"/>
            <a:ext cx="427800" cy="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44546A"/>
            </a:solidFill>
            <a:prstDash val="solid"/>
            <a:round/>
            <a:headEnd type="stealth" w="med" len="med"/>
            <a:tailEnd type="stealth" w="med" len="med"/>
          </a:ln>
        </p:spPr>
      </p:cxnSp>
      <p:sp>
        <p:nvSpPr>
          <p:cNvPr id="361" name="Google Shape;361;g2b5e9935a6c_0_269"/>
          <p:cNvSpPr/>
          <p:nvPr/>
        </p:nvSpPr>
        <p:spPr>
          <a:xfrm>
            <a:off x="6338193" y="2492425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2b5e9935a6c_0_269"/>
          <p:cNvSpPr/>
          <p:nvPr/>
        </p:nvSpPr>
        <p:spPr>
          <a:xfrm>
            <a:off x="6338193" y="2665020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g2b5e9935a6c_0_269"/>
          <p:cNvSpPr/>
          <p:nvPr/>
        </p:nvSpPr>
        <p:spPr>
          <a:xfrm>
            <a:off x="6338193" y="2837614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g2b5e9935a6c_0_269"/>
          <p:cNvSpPr/>
          <p:nvPr/>
        </p:nvSpPr>
        <p:spPr>
          <a:xfrm>
            <a:off x="6338193" y="3010209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g2b5e9935a6c_0_269"/>
          <p:cNvSpPr/>
          <p:nvPr/>
        </p:nvSpPr>
        <p:spPr>
          <a:xfrm>
            <a:off x="6338200" y="2496225"/>
            <a:ext cx="448800" cy="2073900"/>
          </a:xfrm>
          <a:prstGeom prst="rect">
            <a:avLst/>
          </a:prstGeom>
          <a:solidFill>
            <a:srgbClr val="B64F4F">
              <a:alpha val="63529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g2b5e9935a6c_0_269"/>
          <p:cNvSpPr/>
          <p:nvPr/>
        </p:nvSpPr>
        <p:spPr>
          <a:xfrm>
            <a:off x="7786000" y="2496225"/>
            <a:ext cx="448800" cy="2073900"/>
          </a:xfrm>
          <a:prstGeom prst="rect">
            <a:avLst/>
          </a:prstGeom>
          <a:solidFill>
            <a:srgbClr val="B64F4F">
              <a:alpha val="63529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67" name="Google Shape;367;g2b5e9935a6c_0_269"/>
          <p:cNvCxnSpPr>
            <a:stCxn id="324" idx="0"/>
            <a:endCxn id="361" idx="0"/>
          </p:cNvCxnSpPr>
          <p:nvPr/>
        </p:nvCxnSpPr>
        <p:spPr>
          <a:xfrm rot="10800000" flipH="1">
            <a:off x="1919614" y="2492545"/>
            <a:ext cx="5363400" cy="15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ot"/>
            <a:round/>
            <a:headEnd type="none" w="sm" len="sm"/>
            <a:tailEnd type="none" w="sm" len="sm"/>
          </a:ln>
        </p:spPr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dea55ac599_2_6"/>
          <p:cNvSpPr txBox="1"/>
          <p:nvPr/>
        </p:nvSpPr>
        <p:spPr>
          <a:xfrm>
            <a:off x="340300" y="579500"/>
            <a:ext cx="7679700" cy="46170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BR" sz="2400" b="1" i="0" u="none" strike="noStrike" cap="none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EQUIPAMENTO URBANO E COMUNITÁRIO</a:t>
            </a:r>
            <a:endParaRPr sz="2400" b="1" i="0" u="none" strike="noStrike" cap="none">
              <a:solidFill>
                <a:srgbClr val="5DD5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73" name="Google Shape;373;g2dea55ac599_2_6"/>
          <p:cNvCxnSpPr/>
          <p:nvPr/>
        </p:nvCxnSpPr>
        <p:spPr>
          <a:xfrm>
            <a:off x="-20525" y="1088000"/>
            <a:ext cx="2207400" cy="0"/>
          </a:xfrm>
          <a:prstGeom prst="straightConnector1">
            <a:avLst/>
          </a:prstGeom>
          <a:noFill/>
          <a:ln w="28575" cap="flat" cmpd="sng">
            <a:solidFill>
              <a:srgbClr val="00BFF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74" name="Google Shape;374;g2dea55ac599_2_6"/>
          <p:cNvSpPr txBox="1">
            <a:spLocks noGrp="1"/>
          </p:cNvSpPr>
          <p:nvPr>
            <p:ph type="body" idx="1"/>
          </p:nvPr>
        </p:nvSpPr>
        <p:spPr>
          <a:xfrm>
            <a:off x="457200" y="1280100"/>
            <a:ext cx="75627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pt-BR" sz="1400" b="1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Ampliação da antiga regra da “taxa de escola”</a:t>
            </a:r>
            <a:r>
              <a:rPr lang="pt-BR" sz="14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para a construção de qualquer equipamento urbano e comunitário. </a:t>
            </a:r>
            <a:endParaRPr sz="14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5" name="Google Shape;375;g2dea55ac599_2_6"/>
          <p:cNvSpPr/>
          <p:nvPr/>
        </p:nvSpPr>
        <p:spPr>
          <a:xfrm>
            <a:off x="702167" y="2831543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g2dea55ac599_2_6"/>
          <p:cNvSpPr/>
          <p:nvPr/>
        </p:nvSpPr>
        <p:spPr>
          <a:xfrm>
            <a:off x="702167" y="3004138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g2dea55ac599_2_6"/>
          <p:cNvSpPr/>
          <p:nvPr/>
        </p:nvSpPr>
        <p:spPr>
          <a:xfrm>
            <a:off x="702167" y="3176732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2dea55ac599_2_6"/>
          <p:cNvSpPr/>
          <p:nvPr/>
        </p:nvSpPr>
        <p:spPr>
          <a:xfrm>
            <a:off x="702167" y="3349327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g2dea55ac599_2_6"/>
          <p:cNvSpPr/>
          <p:nvPr/>
        </p:nvSpPr>
        <p:spPr>
          <a:xfrm>
            <a:off x="702167" y="3521921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g2dea55ac599_2_6"/>
          <p:cNvSpPr/>
          <p:nvPr/>
        </p:nvSpPr>
        <p:spPr>
          <a:xfrm>
            <a:off x="702167" y="3694516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g2dea55ac599_2_6"/>
          <p:cNvSpPr/>
          <p:nvPr/>
        </p:nvSpPr>
        <p:spPr>
          <a:xfrm>
            <a:off x="702167" y="3867112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g2dea55ac599_2_6"/>
          <p:cNvSpPr/>
          <p:nvPr/>
        </p:nvSpPr>
        <p:spPr>
          <a:xfrm>
            <a:off x="702167" y="4039705"/>
            <a:ext cx="1889700" cy="172800"/>
          </a:xfrm>
          <a:prstGeom prst="rect">
            <a:avLst/>
          </a:prstGeom>
          <a:noFill/>
          <a:ln w="9525" cap="flat" cmpd="sng">
            <a:solidFill>
              <a:srgbClr val="0737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3" name="Google Shape;383;g2dea55ac599_2_6"/>
          <p:cNvCxnSpPr/>
          <p:nvPr/>
        </p:nvCxnSpPr>
        <p:spPr>
          <a:xfrm>
            <a:off x="694476" y="4212605"/>
            <a:ext cx="1897500" cy="0"/>
          </a:xfrm>
          <a:prstGeom prst="straightConnector1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4" name="Google Shape;384;g2dea55ac599_2_6"/>
          <p:cNvSpPr txBox="1"/>
          <p:nvPr/>
        </p:nvSpPr>
        <p:spPr>
          <a:xfrm>
            <a:off x="621012" y="2402763"/>
            <a:ext cx="2052000" cy="35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1200" b="0" i="0" u="none" strike="noStrike" cap="none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GRUPAMENTOS COM 500 OU MAIS UNIDADES </a:t>
            </a:r>
            <a:endParaRPr sz="1200" b="0" i="0" u="none" strike="noStrike" cap="none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g2dea55ac599_2_6"/>
          <p:cNvSpPr/>
          <p:nvPr/>
        </p:nvSpPr>
        <p:spPr>
          <a:xfrm>
            <a:off x="3164263" y="3204875"/>
            <a:ext cx="987600" cy="461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6" name="Google Shape;386;g2dea55ac599_2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24263" y="1966800"/>
            <a:ext cx="3798725" cy="2522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2" name="Google Shape;392;g1ed7a41286f_0_109"/>
          <p:cNvPicPr preferRelativeResize="0"/>
          <p:nvPr/>
        </p:nvPicPr>
        <p:blipFill rotWithShape="1">
          <a:blip r:embed="rId3">
            <a:alphaModFix/>
          </a:blip>
          <a:srcRect b="1244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g1ed7a41286f_0_109"/>
          <p:cNvSpPr/>
          <p:nvPr/>
        </p:nvSpPr>
        <p:spPr>
          <a:xfrm rot="10800000">
            <a:off x="0" y="0"/>
            <a:ext cx="9144000" cy="5143500"/>
          </a:xfrm>
          <a:prstGeom prst="rect">
            <a:avLst/>
          </a:prstGeom>
          <a:solidFill>
            <a:srgbClr val="091625">
              <a:alpha val="61568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4" name="Google Shape;394;g1ed7a41286f_0_10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9677" y="1480700"/>
            <a:ext cx="1120225" cy="2182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g1ed7a41286f_0_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89300" y="1946125"/>
            <a:ext cx="1896149" cy="1251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422</Words>
  <Application>Microsoft Office PowerPoint</Application>
  <PresentationFormat>Apresentação na tela (16:9)</PresentationFormat>
  <Paragraphs>72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Montserrat</vt:lpstr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SMDEIS</dc:creator>
  <cp:lastModifiedBy>Plenario</cp:lastModifiedBy>
  <cp:revision>3</cp:revision>
  <dcterms:created xsi:type="dcterms:W3CDTF">2022-12-12T12:43:32Z</dcterms:created>
  <dcterms:modified xsi:type="dcterms:W3CDTF">2024-05-23T13:41:38Z</dcterms:modified>
</cp:coreProperties>
</file>