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 id="2147483892" r:id="rId2"/>
  </p:sldMasterIdLst>
  <p:notesMasterIdLst>
    <p:notesMasterId r:id="rId28"/>
  </p:notesMasterIdLst>
  <p:handoutMasterIdLst>
    <p:handoutMasterId r:id="rId29"/>
  </p:handoutMasterIdLst>
  <p:sldIdLst>
    <p:sldId id="259" r:id="rId3"/>
    <p:sldId id="341" r:id="rId4"/>
    <p:sldId id="264" r:id="rId5"/>
    <p:sldId id="294" r:id="rId6"/>
    <p:sldId id="260" r:id="rId7"/>
    <p:sldId id="297" r:id="rId8"/>
    <p:sldId id="296" r:id="rId9"/>
    <p:sldId id="284" r:id="rId10"/>
    <p:sldId id="342" r:id="rId11"/>
    <p:sldId id="321" r:id="rId12"/>
    <p:sldId id="323" r:id="rId13"/>
    <p:sldId id="325" r:id="rId14"/>
    <p:sldId id="289" r:id="rId15"/>
    <p:sldId id="301" r:id="rId16"/>
    <p:sldId id="302" r:id="rId17"/>
    <p:sldId id="330" r:id="rId18"/>
    <p:sldId id="303" r:id="rId19"/>
    <p:sldId id="331" r:id="rId20"/>
    <p:sldId id="332" r:id="rId21"/>
    <p:sldId id="333" r:id="rId22"/>
    <p:sldId id="304" r:id="rId23"/>
    <p:sldId id="334" r:id="rId24"/>
    <p:sldId id="335" r:id="rId25"/>
    <p:sldId id="306" r:id="rId26"/>
    <p:sldId id="292" r:id="rId27"/>
  </p:sldIdLst>
  <p:sldSz cx="9144000" cy="6858000" type="screen4x3"/>
  <p:notesSz cx="6797675" cy="9928225"/>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845">
          <p15:clr>
            <a:srgbClr val="A4A3A4"/>
          </p15:clr>
        </p15:guide>
        <p15:guide id="2" pos="5511">
          <p15:clr>
            <a:srgbClr val="A4A3A4"/>
          </p15:clr>
        </p15:guide>
        <p15:guide id="3" pos="29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2D6BB5"/>
    <a:srgbClr val="D0D8E8"/>
    <a:srgbClr val="ECF1F8"/>
    <a:srgbClr val="CCD9EC"/>
    <a:srgbClr val="E4EDF8"/>
    <a:srgbClr val="003366"/>
    <a:srgbClr val="CFDBF5"/>
    <a:srgbClr val="E3EAF5"/>
    <a:srgbClr val="F6F8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6318" autoAdjust="0"/>
  </p:normalViewPr>
  <p:slideViewPr>
    <p:cSldViewPr>
      <p:cViewPr varScale="1">
        <p:scale>
          <a:sx n="111" d="100"/>
          <a:sy n="111" d="100"/>
        </p:scale>
        <p:origin x="1284" y="174"/>
      </p:cViewPr>
      <p:guideLst>
        <p:guide orient="horz" pos="845"/>
        <p:guide pos="5511"/>
        <p:guide pos="2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96" y="78"/>
      </p:cViewPr>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slide" Target="slides/slide16.xml" /><Relationship Id="rId26" Type="http://schemas.openxmlformats.org/officeDocument/2006/relationships/slide" Target="slides/slide24.xml" /><Relationship Id="rId3" Type="http://schemas.openxmlformats.org/officeDocument/2006/relationships/slide" Target="slides/slide1.xml" /><Relationship Id="rId21" Type="http://schemas.openxmlformats.org/officeDocument/2006/relationships/slide" Target="slides/slide19.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slide" Target="slides/slide15.xml" /><Relationship Id="rId25" Type="http://schemas.openxmlformats.org/officeDocument/2006/relationships/slide" Target="slides/slide23.xml" /><Relationship Id="rId33" Type="http://schemas.openxmlformats.org/officeDocument/2006/relationships/tableStyles" Target="tableStyles.xml" /><Relationship Id="rId2" Type="http://schemas.openxmlformats.org/officeDocument/2006/relationships/slideMaster" Target="slideMasters/slideMaster2.xml" /><Relationship Id="rId16" Type="http://schemas.openxmlformats.org/officeDocument/2006/relationships/slide" Target="slides/slide14.xml" /><Relationship Id="rId20" Type="http://schemas.openxmlformats.org/officeDocument/2006/relationships/slide" Target="slides/slide18.xml" /><Relationship Id="rId29" Type="http://schemas.openxmlformats.org/officeDocument/2006/relationships/handoutMaster" Target="handoutMasters/handoutMaster1.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24" Type="http://schemas.openxmlformats.org/officeDocument/2006/relationships/slide" Target="slides/slide22.xml" /><Relationship Id="rId32" Type="http://schemas.openxmlformats.org/officeDocument/2006/relationships/theme" Target="theme/theme1.xml" /><Relationship Id="rId5" Type="http://schemas.openxmlformats.org/officeDocument/2006/relationships/slide" Target="slides/slide3.xml" /><Relationship Id="rId15" Type="http://schemas.openxmlformats.org/officeDocument/2006/relationships/slide" Target="slides/slide13.xml" /><Relationship Id="rId23" Type="http://schemas.openxmlformats.org/officeDocument/2006/relationships/slide" Target="slides/slide21.xml" /><Relationship Id="rId28" Type="http://schemas.openxmlformats.org/officeDocument/2006/relationships/notesMaster" Target="notesMasters/notesMaster1.xml" /><Relationship Id="rId10" Type="http://schemas.openxmlformats.org/officeDocument/2006/relationships/slide" Target="slides/slide8.xml" /><Relationship Id="rId19" Type="http://schemas.openxmlformats.org/officeDocument/2006/relationships/slide" Target="slides/slide17.xml" /><Relationship Id="rId31" Type="http://schemas.openxmlformats.org/officeDocument/2006/relationships/viewProps" Target="viewProps.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 Id="rId22" Type="http://schemas.openxmlformats.org/officeDocument/2006/relationships/slide" Target="slides/slide20.xml" /><Relationship Id="rId27" Type="http://schemas.openxmlformats.org/officeDocument/2006/relationships/slide" Target="slides/slide25.xml" /><Relationship Id="rId30"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844B53-D7E5-461A-B1AF-97AFDEEF1376}" type="doc">
      <dgm:prSet loTypeId="urn:microsoft.com/office/officeart/2005/8/layout/chevron1" loCatId="process" qsTypeId="urn:microsoft.com/office/officeart/2005/8/quickstyle/simple4" qsCatId="simple" csTypeId="urn:microsoft.com/office/officeart/2005/8/colors/accent1_2" csCatId="accent1" phldr="1"/>
      <dgm:spPr>
        <a:scene3d>
          <a:camera prst="orthographicFront">
            <a:rot lat="0" lon="0" rev="0"/>
          </a:camera>
          <a:lightRig rig="balanced" dir="t">
            <a:rot lat="0" lon="0" rev="8700000"/>
          </a:lightRig>
        </a:scene3d>
      </dgm:spPr>
    </dgm:pt>
    <dgm:pt modelId="{4959048F-6056-4A45-A56E-AA46FE316746}">
      <dgm:prSet phldrT="[Texto]" custT="1"/>
      <dgm:spPr>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Programa 0610</a:t>
          </a:r>
        </a:p>
      </dgm:t>
    </dgm:pt>
    <dgm:pt modelId="{D0A24A22-E32C-469E-8899-6BC1F7D3D228}" type="parTrans" cxnId="{6DDF0D44-F1AA-4E4C-A6D7-B649863BFC32}">
      <dgm:prSet/>
      <dgm:spPr/>
      <dgm:t>
        <a:bodyPr/>
        <a:lstStyle/>
        <a:p>
          <a:endParaRPr lang="pt-BR" sz="1400" b="1"/>
        </a:p>
      </dgm:t>
    </dgm:pt>
    <dgm:pt modelId="{51A56261-E5FF-445A-9295-9E4D26DB0050}" type="sibTrans" cxnId="{6DDF0D44-F1AA-4E4C-A6D7-B649863BFC32}">
      <dgm:prSet custT="1"/>
      <dgm:spPr/>
      <dgm:t>
        <a:bodyPr/>
        <a:lstStyle/>
        <a:p>
          <a:endParaRPr lang="pt-BR" sz="1400" b="1"/>
        </a:p>
      </dgm:t>
    </dgm:pt>
    <dgm:pt modelId="{1B4380EA-7C2B-4899-871A-313A1022D4A7}">
      <dgm:prSet phldrT="[Texto]" custT="1"/>
      <dgm:spPr>
        <a:solidFill>
          <a:schemeClr val="tx2">
            <a:lumMod val="60000"/>
            <a:lumOff val="4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2 Ações</a:t>
          </a:r>
        </a:p>
      </dgm:t>
    </dgm:pt>
    <dgm:pt modelId="{B36FD544-D063-4641-BD06-3CDC5590851B}" type="parTrans" cxnId="{4ACC2D0A-B30D-46EC-BA28-FF3E76C7307E}">
      <dgm:prSet/>
      <dgm:spPr/>
      <dgm:t>
        <a:bodyPr/>
        <a:lstStyle/>
        <a:p>
          <a:endParaRPr lang="pt-BR" sz="1400" b="1"/>
        </a:p>
      </dgm:t>
    </dgm:pt>
    <dgm:pt modelId="{DA9B7320-756D-4FEE-AE0A-80A896EF8A3C}" type="sibTrans" cxnId="{4ACC2D0A-B30D-46EC-BA28-FF3E76C7307E}">
      <dgm:prSet custT="1"/>
      <dgm:spPr/>
      <dgm:t>
        <a:bodyPr/>
        <a:lstStyle/>
        <a:p>
          <a:endParaRPr lang="pt-BR" sz="1400" b="1"/>
        </a:p>
      </dgm:t>
    </dgm:pt>
    <dgm:pt modelId="{4ED4EC75-EB0C-4D66-9ED3-DF90CECEC3FE}">
      <dgm:prSet phldrT="[Texto]" custT="1"/>
      <dgm:spPr>
        <a:solidFill>
          <a:schemeClr val="tx2">
            <a:lumMod val="75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4 Produtos</a:t>
          </a:r>
        </a:p>
      </dgm:t>
    </dgm:pt>
    <dgm:pt modelId="{F87C0785-B54F-4E6B-91F8-B12DE4C9B954}" type="parTrans" cxnId="{F704393C-B1A5-4581-B01C-B2FDDA4CDE99}">
      <dgm:prSet/>
      <dgm:spPr/>
      <dgm:t>
        <a:bodyPr/>
        <a:lstStyle/>
        <a:p>
          <a:endParaRPr lang="pt-BR" sz="1400" b="1"/>
        </a:p>
      </dgm:t>
    </dgm:pt>
    <dgm:pt modelId="{A7E1F3E3-B474-4451-BB49-DED9B0E5A092}" type="sibTrans" cxnId="{F704393C-B1A5-4581-B01C-B2FDDA4CDE99}">
      <dgm:prSet/>
      <dgm:spPr/>
      <dgm:t>
        <a:bodyPr/>
        <a:lstStyle/>
        <a:p>
          <a:endParaRPr lang="pt-BR" sz="1400" b="1"/>
        </a:p>
      </dgm:t>
    </dgm:pt>
    <dgm:pt modelId="{A99855B1-F901-4E09-81E7-8B6D2CB3F217}" type="pres">
      <dgm:prSet presAssocID="{7F844B53-D7E5-461A-B1AF-97AFDEEF1376}" presName="Name0" presStyleCnt="0">
        <dgm:presLayoutVars>
          <dgm:dir/>
          <dgm:animLvl val="lvl"/>
          <dgm:resizeHandles val="exact"/>
        </dgm:presLayoutVars>
      </dgm:prSet>
      <dgm:spPr/>
    </dgm:pt>
    <dgm:pt modelId="{3F952642-5F27-4DD4-9857-C3D8FBE3E79C}" type="pres">
      <dgm:prSet presAssocID="{4959048F-6056-4A45-A56E-AA46FE316746}" presName="parTxOnly" presStyleLbl="node1" presStyleIdx="0" presStyleCnt="3">
        <dgm:presLayoutVars>
          <dgm:chMax val="0"/>
          <dgm:chPref val="0"/>
          <dgm:bulletEnabled val="1"/>
        </dgm:presLayoutVars>
      </dgm:prSet>
      <dgm:spPr/>
    </dgm:pt>
    <dgm:pt modelId="{94181A7D-2B0F-406E-82E3-0F225127EBAD}" type="pres">
      <dgm:prSet presAssocID="{51A56261-E5FF-445A-9295-9E4D26DB0050}"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010793D5-FC33-4F7B-8830-D879C2BD2145}" type="pres">
      <dgm:prSet presAssocID="{1B4380EA-7C2B-4899-871A-313A1022D4A7}" presName="parTxOnly" presStyleLbl="node1" presStyleIdx="1" presStyleCnt="3">
        <dgm:presLayoutVars>
          <dgm:chMax val="0"/>
          <dgm:chPref val="0"/>
          <dgm:bulletEnabled val="1"/>
        </dgm:presLayoutVars>
      </dgm:prSet>
      <dgm:spPr/>
    </dgm:pt>
    <dgm:pt modelId="{772ED415-77B4-439A-B17F-7D8318296397}" type="pres">
      <dgm:prSet presAssocID="{DA9B7320-756D-4FEE-AE0A-80A896EF8A3C}"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DC982A6C-FEB6-422A-88F4-5A48D7727F89}" type="pres">
      <dgm:prSet presAssocID="{4ED4EC75-EB0C-4D66-9ED3-DF90CECEC3FE}" presName="parTxOnly" presStyleLbl="node1" presStyleIdx="2" presStyleCnt="3">
        <dgm:presLayoutVars>
          <dgm:chMax val="0"/>
          <dgm:chPref val="0"/>
          <dgm:bulletEnabled val="1"/>
        </dgm:presLayoutVars>
      </dgm:prSet>
      <dgm:spPr/>
    </dgm:pt>
  </dgm:ptLst>
  <dgm:cxnLst>
    <dgm:cxn modelId="{4ACC2D0A-B30D-46EC-BA28-FF3E76C7307E}" srcId="{7F844B53-D7E5-461A-B1AF-97AFDEEF1376}" destId="{1B4380EA-7C2B-4899-871A-313A1022D4A7}" srcOrd="1" destOrd="0" parTransId="{B36FD544-D063-4641-BD06-3CDC5590851B}" sibTransId="{DA9B7320-756D-4FEE-AE0A-80A896EF8A3C}"/>
    <dgm:cxn modelId="{001AA80D-0C01-44BF-86BA-006C1A99B178}" type="presOf" srcId="{4959048F-6056-4A45-A56E-AA46FE316746}" destId="{3F952642-5F27-4DD4-9857-C3D8FBE3E79C}" srcOrd="0" destOrd="0" presId="urn:microsoft.com/office/officeart/2005/8/layout/chevron1"/>
    <dgm:cxn modelId="{F704393C-B1A5-4581-B01C-B2FDDA4CDE99}" srcId="{7F844B53-D7E5-461A-B1AF-97AFDEEF1376}" destId="{4ED4EC75-EB0C-4D66-9ED3-DF90CECEC3FE}" srcOrd="2" destOrd="0" parTransId="{F87C0785-B54F-4E6B-91F8-B12DE4C9B954}" sibTransId="{A7E1F3E3-B474-4451-BB49-DED9B0E5A092}"/>
    <dgm:cxn modelId="{6DDF0D44-F1AA-4E4C-A6D7-B649863BFC32}" srcId="{7F844B53-D7E5-461A-B1AF-97AFDEEF1376}" destId="{4959048F-6056-4A45-A56E-AA46FE316746}" srcOrd="0" destOrd="0" parTransId="{D0A24A22-E32C-469E-8899-6BC1F7D3D228}" sibTransId="{51A56261-E5FF-445A-9295-9E4D26DB0050}"/>
    <dgm:cxn modelId="{44829BB6-3298-4B39-BEFE-8E0523C47058}" type="presOf" srcId="{1B4380EA-7C2B-4899-871A-313A1022D4A7}" destId="{010793D5-FC33-4F7B-8830-D879C2BD2145}" srcOrd="0" destOrd="0" presId="urn:microsoft.com/office/officeart/2005/8/layout/chevron1"/>
    <dgm:cxn modelId="{CCB52ED1-49CA-43A0-8B67-B7FC4F9A554B}" type="presOf" srcId="{7F844B53-D7E5-461A-B1AF-97AFDEEF1376}" destId="{A99855B1-F901-4E09-81E7-8B6D2CB3F217}" srcOrd="0" destOrd="0" presId="urn:microsoft.com/office/officeart/2005/8/layout/chevron1"/>
    <dgm:cxn modelId="{71BD96EE-61C5-437A-AFDD-A982BAB8A609}" type="presOf" srcId="{4ED4EC75-EB0C-4D66-9ED3-DF90CECEC3FE}" destId="{DC982A6C-FEB6-422A-88F4-5A48D7727F89}" srcOrd="0" destOrd="0" presId="urn:microsoft.com/office/officeart/2005/8/layout/chevron1"/>
    <dgm:cxn modelId="{026D0515-E5AD-493D-8509-6E2D19BFB257}" type="presParOf" srcId="{A99855B1-F901-4E09-81E7-8B6D2CB3F217}" destId="{3F952642-5F27-4DD4-9857-C3D8FBE3E79C}" srcOrd="0" destOrd="0" presId="urn:microsoft.com/office/officeart/2005/8/layout/chevron1"/>
    <dgm:cxn modelId="{7F594937-51F9-4DB2-8683-6FC2EB1C3124}" type="presParOf" srcId="{A99855B1-F901-4E09-81E7-8B6D2CB3F217}" destId="{94181A7D-2B0F-406E-82E3-0F225127EBAD}" srcOrd="1" destOrd="0" presId="urn:microsoft.com/office/officeart/2005/8/layout/chevron1"/>
    <dgm:cxn modelId="{7656B549-7DB4-4626-8DDF-682DD21748DE}" type="presParOf" srcId="{A99855B1-F901-4E09-81E7-8B6D2CB3F217}" destId="{010793D5-FC33-4F7B-8830-D879C2BD2145}" srcOrd="2" destOrd="0" presId="urn:microsoft.com/office/officeart/2005/8/layout/chevron1"/>
    <dgm:cxn modelId="{CDDC1163-9F87-472C-9687-D09A0188C437}" type="presParOf" srcId="{A99855B1-F901-4E09-81E7-8B6D2CB3F217}" destId="{772ED415-77B4-439A-B17F-7D8318296397}" srcOrd="3" destOrd="0" presId="urn:microsoft.com/office/officeart/2005/8/layout/chevron1"/>
    <dgm:cxn modelId="{2BBDBF6D-C50F-44E4-B425-CCE11FB72DAB}" type="presParOf" srcId="{A99855B1-F901-4E09-81E7-8B6D2CB3F217}" destId="{DC982A6C-FEB6-422A-88F4-5A48D7727F89}" srcOrd="4" destOrd="0" presId="urn:microsoft.com/office/officeart/2005/8/layout/chevron1"/>
  </dgm:cxnLst>
  <dgm:bg/>
  <dgm:whole>
    <a:ln w="38100"/>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844B53-D7E5-461A-B1AF-97AFDEEF1376}" type="doc">
      <dgm:prSet loTypeId="urn:microsoft.com/office/officeart/2005/8/layout/chevron1" loCatId="process" qsTypeId="urn:microsoft.com/office/officeart/2005/8/quickstyle/simple4" qsCatId="simple" csTypeId="urn:microsoft.com/office/officeart/2005/8/colors/accent1_2" csCatId="accent1" phldr="1"/>
      <dgm:spPr>
        <a:scene3d>
          <a:camera prst="orthographicFront">
            <a:rot lat="0" lon="0" rev="0"/>
          </a:camera>
          <a:lightRig rig="balanced" dir="t">
            <a:rot lat="0" lon="0" rev="8700000"/>
          </a:lightRig>
        </a:scene3d>
      </dgm:spPr>
    </dgm:pt>
    <dgm:pt modelId="{4959048F-6056-4A45-A56E-AA46FE316746}">
      <dgm:prSet phldrT="[Texto]" custT="1"/>
      <dgm:spPr>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Programa 0632</a:t>
          </a:r>
        </a:p>
      </dgm:t>
    </dgm:pt>
    <dgm:pt modelId="{D0A24A22-E32C-469E-8899-6BC1F7D3D228}" type="parTrans" cxnId="{6DDF0D44-F1AA-4E4C-A6D7-B649863BFC32}">
      <dgm:prSet/>
      <dgm:spPr/>
      <dgm:t>
        <a:bodyPr/>
        <a:lstStyle/>
        <a:p>
          <a:endParaRPr lang="pt-BR" sz="1400" b="1"/>
        </a:p>
      </dgm:t>
    </dgm:pt>
    <dgm:pt modelId="{51A56261-E5FF-445A-9295-9E4D26DB0050}" type="sibTrans" cxnId="{6DDF0D44-F1AA-4E4C-A6D7-B649863BFC32}">
      <dgm:prSet custT="1"/>
      <dgm:spPr/>
      <dgm:t>
        <a:bodyPr/>
        <a:lstStyle/>
        <a:p>
          <a:endParaRPr lang="pt-BR" sz="1400" b="1"/>
        </a:p>
      </dgm:t>
    </dgm:pt>
    <dgm:pt modelId="{1B4380EA-7C2B-4899-871A-313A1022D4A7}">
      <dgm:prSet phldrT="[Texto]" custT="1"/>
      <dgm:spPr>
        <a:solidFill>
          <a:schemeClr val="tx2">
            <a:lumMod val="60000"/>
            <a:lumOff val="4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1 Ação</a:t>
          </a:r>
        </a:p>
      </dgm:t>
    </dgm:pt>
    <dgm:pt modelId="{B36FD544-D063-4641-BD06-3CDC5590851B}" type="parTrans" cxnId="{4ACC2D0A-B30D-46EC-BA28-FF3E76C7307E}">
      <dgm:prSet/>
      <dgm:spPr/>
      <dgm:t>
        <a:bodyPr/>
        <a:lstStyle/>
        <a:p>
          <a:endParaRPr lang="pt-BR" sz="1400" b="1"/>
        </a:p>
      </dgm:t>
    </dgm:pt>
    <dgm:pt modelId="{DA9B7320-756D-4FEE-AE0A-80A896EF8A3C}" type="sibTrans" cxnId="{4ACC2D0A-B30D-46EC-BA28-FF3E76C7307E}">
      <dgm:prSet custT="1"/>
      <dgm:spPr/>
      <dgm:t>
        <a:bodyPr/>
        <a:lstStyle/>
        <a:p>
          <a:endParaRPr lang="pt-BR" sz="1400" b="1"/>
        </a:p>
      </dgm:t>
    </dgm:pt>
    <dgm:pt modelId="{4ED4EC75-EB0C-4D66-9ED3-DF90CECEC3FE}">
      <dgm:prSet phldrT="[Texto]" custT="1"/>
      <dgm:spPr>
        <a:solidFill>
          <a:schemeClr val="tx2">
            <a:lumMod val="75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4 Produtos</a:t>
          </a:r>
        </a:p>
      </dgm:t>
    </dgm:pt>
    <dgm:pt modelId="{F87C0785-B54F-4E6B-91F8-B12DE4C9B954}" type="parTrans" cxnId="{F704393C-B1A5-4581-B01C-B2FDDA4CDE99}">
      <dgm:prSet/>
      <dgm:spPr/>
      <dgm:t>
        <a:bodyPr/>
        <a:lstStyle/>
        <a:p>
          <a:endParaRPr lang="pt-BR" sz="1400" b="1"/>
        </a:p>
      </dgm:t>
    </dgm:pt>
    <dgm:pt modelId="{A7E1F3E3-B474-4451-BB49-DED9B0E5A092}" type="sibTrans" cxnId="{F704393C-B1A5-4581-B01C-B2FDDA4CDE99}">
      <dgm:prSet/>
      <dgm:spPr/>
      <dgm:t>
        <a:bodyPr/>
        <a:lstStyle/>
        <a:p>
          <a:endParaRPr lang="pt-BR" sz="1400" b="1"/>
        </a:p>
      </dgm:t>
    </dgm:pt>
    <dgm:pt modelId="{A99855B1-F901-4E09-81E7-8B6D2CB3F217}" type="pres">
      <dgm:prSet presAssocID="{7F844B53-D7E5-461A-B1AF-97AFDEEF1376}" presName="Name0" presStyleCnt="0">
        <dgm:presLayoutVars>
          <dgm:dir/>
          <dgm:animLvl val="lvl"/>
          <dgm:resizeHandles val="exact"/>
        </dgm:presLayoutVars>
      </dgm:prSet>
      <dgm:spPr/>
    </dgm:pt>
    <dgm:pt modelId="{3F952642-5F27-4DD4-9857-C3D8FBE3E79C}" type="pres">
      <dgm:prSet presAssocID="{4959048F-6056-4A45-A56E-AA46FE316746}" presName="parTxOnly" presStyleLbl="node1" presStyleIdx="0" presStyleCnt="3">
        <dgm:presLayoutVars>
          <dgm:chMax val="0"/>
          <dgm:chPref val="0"/>
          <dgm:bulletEnabled val="1"/>
        </dgm:presLayoutVars>
      </dgm:prSet>
      <dgm:spPr/>
    </dgm:pt>
    <dgm:pt modelId="{94181A7D-2B0F-406E-82E3-0F225127EBAD}" type="pres">
      <dgm:prSet presAssocID="{51A56261-E5FF-445A-9295-9E4D26DB0050}"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010793D5-FC33-4F7B-8830-D879C2BD2145}" type="pres">
      <dgm:prSet presAssocID="{1B4380EA-7C2B-4899-871A-313A1022D4A7}" presName="parTxOnly" presStyleLbl="node1" presStyleIdx="1" presStyleCnt="3">
        <dgm:presLayoutVars>
          <dgm:chMax val="0"/>
          <dgm:chPref val="0"/>
          <dgm:bulletEnabled val="1"/>
        </dgm:presLayoutVars>
      </dgm:prSet>
      <dgm:spPr/>
    </dgm:pt>
    <dgm:pt modelId="{772ED415-77B4-439A-B17F-7D8318296397}" type="pres">
      <dgm:prSet presAssocID="{DA9B7320-756D-4FEE-AE0A-80A896EF8A3C}"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DC982A6C-FEB6-422A-88F4-5A48D7727F89}" type="pres">
      <dgm:prSet presAssocID="{4ED4EC75-EB0C-4D66-9ED3-DF90CECEC3FE}" presName="parTxOnly" presStyleLbl="node1" presStyleIdx="2" presStyleCnt="3">
        <dgm:presLayoutVars>
          <dgm:chMax val="0"/>
          <dgm:chPref val="0"/>
          <dgm:bulletEnabled val="1"/>
        </dgm:presLayoutVars>
      </dgm:prSet>
      <dgm:spPr/>
    </dgm:pt>
  </dgm:ptLst>
  <dgm:cxnLst>
    <dgm:cxn modelId="{4ACC2D0A-B30D-46EC-BA28-FF3E76C7307E}" srcId="{7F844B53-D7E5-461A-B1AF-97AFDEEF1376}" destId="{1B4380EA-7C2B-4899-871A-313A1022D4A7}" srcOrd="1" destOrd="0" parTransId="{B36FD544-D063-4641-BD06-3CDC5590851B}" sibTransId="{DA9B7320-756D-4FEE-AE0A-80A896EF8A3C}"/>
    <dgm:cxn modelId="{001AA80D-0C01-44BF-86BA-006C1A99B178}" type="presOf" srcId="{4959048F-6056-4A45-A56E-AA46FE316746}" destId="{3F952642-5F27-4DD4-9857-C3D8FBE3E79C}" srcOrd="0" destOrd="0" presId="urn:microsoft.com/office/officeart/2005/8/layout/chevron1"/>
    <dgm:cxn modelId="{F704393C-B1A5-4581-B01C-B2FDDA4CDE99}" srcId="{7F844B53-D7E5-461A-B1AF-97AFDEEF1376}" destId="{4ED4EC75-EB0C-4D66-9ED3-DF90CECEC3FE}" srcOrd="2" destOrd="0" parTransId="{F87C0785-B54F-4E6B-91F8-B12DE4C9B954}" sibTransId="{A7E1F3E3-B474-4451-BB49-DED9B0E5A092}"/>
    <dgm:cxn modelId="{6DDF0D44-F1AA-4E4C-A6D7-B649863BFC32}" srcId="{7F844B53-D7E5-461A-B1AF-97AFDEEF1376}" destId="{4959048F-6056-4A45-A56E-AA46FE316746}" srcOrd="0" destOrd="0" parTransId="{D0A24A22-E32C-469E-8899-6BC1F7D3D228}" sibTransId="{51A56261-E5FF-445A-9295-9E4D26DB0050}"/>
    <dgm:cxn modelId="{44829BB6-3298-4B39-BEFE-8E0523C47058}" type="presOf" srcId="{1B4380EA-7C2B-4899-871A-313A1022D4A7}" destId="{010793D5-FC33-4F7B-8830-D879C2BD2145}" srcOrd="0" destOrd="0" presId="urn:microsoft.com/office/officeart/2005/8/layout/chevron1"/>
    <dgm:cxn modelId="{CCB52ED1-49CA-43A0-8B67-B7FC4F9A554B}" type="presOf" srcId="{7F844B53-D7E5-461A-B1AF-97AFDEEF1376}" destId="{A99855B1-F901-4E09-81E7-8B6D2CB3F217}" srcOrd="0" destOrd="0" presId="urn:microsoft.com/office/officeart/2005/8/layout/chevron1"/>
    <dgm:cxn modelId="{71BD96EE-61C5-437A-AFDD-A982BAB8A609}" type="presOf" srcId="{4ED4EC75-EB0C-4D66-9ED3-DF90CECEC3FE}" destId="{DC982A6C-FEB6-422A-88F4-5A48D7727F89}" srcOrd="0" destOrd="0" presId="urn:microsoft.com/office/officeart/2005/8/layout/chevron1"/>
    <dgm:cxn modelId="{026D0515-E5AD-493D-8509-6E2D19BFB257}" type="presParOf" srcId="{A99855B1-F901-4E09-81E7-8B6D2CB3F217}" destId="{3F952642-5F27-4DD4-9857-C3D8FBE3E79C}" srcOrd="0" destOrd="0" presId="urn:microsoft.com/office/officeart/2005/8/layout/chevron1"/>
    <dgm:cxn modelId="{7F594937-51F9-4DB2-8683-6FC2EB1C3124}" type="presParOf" srcId="{A99855B1-F901-4E09-81E7-8B6D2CB3F217}" destId="{94181A7D-2B0F-406E-82E3-0F225127EBAD}" srcOrd="1" destOrd="0" presId="urn:microsoft.com/office/officeart/2005/8/layout/chevron1"/>
    <dgm:cxn modelId="{7656B549-7DB4-4626-8DDF-682DD21748DE}" type="presParOf" srcId="{A99855B1-F901-4E09-81E7-8B6D2CB3F217}" destId="{010793D5-FC33-4F7B-8830-D879C2BD2145}" srcOrd="2" destOrd="0" presId="urn:microsoft.com/office/officeart/2005/8/layout/chevron1"/>
    <dgm:cxn modelId="{CDDC1163-9F87-472C-9687-D09A0188C437}" type="presParOf" srcId="{A99855B1-F901-4E09-81E7-8B6D2CB3F217}" destId="{772ED415-77B4-439A-B17F-7D8318296397}" srcOrd="3" destOrd="0" presId="urn:microsoft.com/office/officeart/2005/8/layout/chevron1"/>
    <dgm:cxn modelId="{2BBDBF6D-C50F-44E4-B425-CCE11FB72DAB}" type="presParOf" srcId="{A99855B1-F901-4E09-81E7-8B6D2CB3F217}" destId="{DC982A6C-FEB6-422A-88F4-5A48D7727F89}" srcOrd="4" destOrd="0" presId="urn:microsoft.com/office/officeart/2005/8/layout/chevron1"/>
  </dgm:cxnLst>
  <dgm:bg/>
  <dgm:whole>
    <a:ln w="38100"/>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844B53-D7E5-461A-B1AF-97AFDEEF1376}" type="doc">
      <dgm:prSet loTypeId="urn:microsoft.com/office/officeart/2005/8/layout/chevron1" loCatId="process" qsTypeId="urn:microsoft.com/office/officeart/2005/8/quickstyle/simple4" qsCatId="simple" csTypeId="urn:microsoft.com/office/officeart/2005/8/colors/accent1_2" csCatId="accent1" phldr="1"/>
      <dgm:spPr>
        <a:scene3d>
          <a:camera prst="orthographicFront">
            <a:rot lat="0" lon="0" rev="0"/>
          </a:camera>
          <a:lightRig rig="balanced" dir="t">
            <a:rot lat="0" lon="0" rev="8700000"/>
          </a:lightRig>
        </a:scene3d>
      </dgm:spPr>
    </dgm:pt>
    <dgm:pt modelId="{1B4380EA-7C2B-4899-871A-313A1022D4A7}">
      <dgm:prSet phldrT="[Texto]" custT="1"/>
      <dgm:spPr>
        <a:solidFill>
          <a:schemeClr val="tx2">
            <a:lumMod val="60000"/>
            <a:lumOff val="4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1 Ação</a:t>
          </a:r>
        </a:p>
      </dgm:t>
    </dgm:pt>
    <dgm:pt modelId="{B36FD544-D063-4641-BD06-3CDC5590851B}" type="parTrans" cxnId="{4ACC2D0A-B30D-46EC-BA28-FF3E76C7307E}">
      <dgm:prSet/>
      <dgm:spPr/>
      <dgm:t>
        <a:bodyPr/>
        <a:lstStyle/>
        <a:p>
          <a:endParaRPr lang="pt-BR" sz="1400" b="1"/>
        </a:p>
      </dgm:t>
    </dgm:pt>
    <dgm:pt modelId="{DA9B7320-756D-4FEE-AE0A-80A896EF8A3C}" type="sibTrans" cxnId="{4ACC2D0A-B30D-46EC-BA28-FF3E76C7307E}">
      <dgm:prSet custT="1"/>
      <dgm:spPr/>
      <dgm:t>
        <a:bodyPr/>
        <a:lstStyle/>
        <a:p>
          <a:endParaRPr lang="pt-BR" sz="1400" b="1"/>
        </a:p>
      </dgm:t>
    </dgm:pt>
    <dgm:pt modelId="{4ED4EC75-EB0C-4D66-9ED3-DF90CECEC3FE}">
      <dgm:prSet phldrT="[Texto]" custT="1"/>
      <dgm:spPr>
        <a:solidFill>
          <a:schemeClr val="tx2">
            <a:lumMod val="75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1 Produto</a:t>
          </a:r>
        </a:p>
      </dgm:t>
    </dgm:pt>
    <dgm:pt modelId="{F87C0785-B54F-4E6B-91F8-B12DE4C9B954}" type="parTrans" cxnId="{F704393C-B1A5-4581-B01C-B2FDDA4CDE99}">
      <dgm:prSet/>
      <dgm:spPr/>
      <dgm:t>
        <a:bodyPr/>
        <a:lstStyle/>
        <a:p>
          <a:endParaRPr lang="pt-BR" sz="1400" b="1"/>
        </a:p>
      </dgm:t>
    </dgm:pt>
    <dgm:pt modelId="{A7E1F3E3-B474-4451-BB49-DED9B0E5A092}" type="sibTrans" cxnId="{F704393C-B1A5-4581-B01C-B2FDDA4CDE99}">
      <dgm:prSet/>
      <dgm:spPr/>
      <dgm:t>
        <a:bodyPr/>
        <a:lstStyle/>
        <a:p>
          <a:endParaRPr lang="pt-BR" sz="1400" b="1"/>
        </a:p>
      </dgm:t>
    </dgm:pt>
    <dgm:pt modelId="{4959048F-6056-4A45-A56E-AA46FE316746}">
      <dgm:prSet phldrT="[Texto]" custT="1"/>
      <dgm:spPr>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Programa 0634</a:t>
          </a:r>
        </a:p>
      </dgm:t>
    </dgm:pt>
    <dgm:pt modelId="{51A56261-E5FF-445A-9295-9E4D26DB0050}" type="sibTrans" cxnId="{6DDF0D44-F1AA-4E4C-A6D7-B649863BFC32}">
      <dgm:prSet custT="1"/>
      <dgm:spPr/>
      <dgm:t>
        <a:bodyPr/>
        <a:lstStyle/>
        <a:p>
          <a:endParaRPr lang="pt-BR" sz="1400" b="1"/>
        </a:p>
      </dgm:t>
    </dgm:pt>
    <dgm:pt modelId="{D0A24A22-E32C-469E-8899-6BC1F7D3D228}" type="parTrans" cxnId="{6DDF0D44-F1AA-4E4C-A6D7-B649863BFC32}">
      <dgm:prSet/>
      <dgm:spPr/>
      <dgm:t>
        <a:bodyPr/>
        <a:lstStyle/>
        <a:p>
          <a:endParaRPr lang="pt-BR" sz="1400" b="1"/>
        </a:p>
      </dgm:t>
    </dgm:pt>
    <dgm:pt modelId="{A99855B1-F901-4E09-81E7-8B6D2CB3F217}" type="pres">
      <dgm:prSet presAssocID="{7F844B53-D7E5-461A-B1AF-97AFDEEF1376}" presName="Name0" presStyleCnt="0">
        <dgm:presLayoutVars>
          <dgm:dir/>
          <dgm:animLvl val="lvl"/>
          <dgm:resizeHandles val="exact"/>
        </dgm:presLayoutVars>
      </dgm:prSet>
      <dgm:spPr/>
    </dgm:pt>
    <dgm:pt modelId="{3F952642-5F27-4DD4-9857-C3D8FBE3E79C}" type="pres">
      <dgm:prSet presAssocID="{4959048F-6056-4A45-A56E-AA46FE316746}" presName="parTxOnly" presStyleLbl="node1" presStyleIdx="0" presStyleCnt="3" custLinFactNeighborX="1733" custLinFactNeighborY="3131">
        <dgm:presLayoutVars>
          <dgm:chMax val="0"/>
          <dgm:chPref val="0"/>
          <dgm:bulletEnabled val="1"/>
        </dgm:presLayoutVars>
      </dgm:prSet>
      <dgm:spPr/>
    </dgm:pt>
    <dgm:pt modelId="{94181A7D-2B0F-406E-82E3-0F225127EBAD}" type="pres">
      <dgm:prSet presAssocID="{51A56261-E5FF-445A-9295-9E4D26DB0050}"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010793D5-FC33-4F7B-8830-D879C2BD2145}" type="pres">
      <dgm:prSet presAssocID="{1B4380EA-7C2B-4899-871A-313A1022D4A7}" presName="parTxOnly" presStyleLbl="node1" presStyleIdx="1" presStyleCnt="3">
        <dgm:presLayoutVars>
          <dgm:chMax val="0"/>
          <dgm:chPref val="0"/>
          <dgm:bulletEnabled val="1"/>
        </dgm:presLayoutVars>
      </dgm:prSet>
      <dgm:spPr/>
    </dgm:pt>
    <dgm:pt modelId="{772ED415-77B4-439A-B17F-7D8318296397}" type="pres">
      <dgm:prSet presAssocID="{DA9B7320-756D-4FEE-AE0A-80A896EF8A3C}"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DC982A6C-FEB6-422A-88F4-5A48D7727F89}" type="pres">
      <dgm:prSet presAssocID="{4ED4EC75-EB0C-4D66-9ED3-DF90CECEC3FE}" presName="parTxOnly" presStyleLbl="node1" presStyleIdx="2" presStyleCnt="3">
        <dgm:presLayoutVars>
          <dgm:chMax val="0"/>
          <dgm:chPref val="0"/>
          <dgm:bulletEnabled val="1"/>
        </dgm:presLayoutVars>
      </dgm:prSet>
      <dgm:spPr/>
    </dgm:pt>
  </dgm:ptLst>
  <dgm:cxnLst>
    <dgm:cxn modelId="{4ACC2D0A-B30D-46EC-BA28-FF3E76C7307E}" srcId="{7F844B53-D7E5-461A-B1AF-97AFDEEF1376}" destId="{1B4380EA-7C2B-4899-871A-313A1022D4A7}" srcOrd="1" destOrd="0" parTransId="{B36FD544-D063-4641-BD06-3CDC5590851B}" sibTransId="{DA9B7320-756D-4FEE-AE0A-80A896EF8A3C}"/>
    <dgm:cxn modelId="{001AA80D-0C01-44BF-86BA-006C1A99B178}" type="presOf" srcId="{4959048F-6056-4A45-A56E-AA46FE316746}" destId="{3F952642-5F27-4DD4-9857-C3D8FBE3E79C}" srcOrd="0" destOrd="0" presId="urn:microsoft.com/office/officeart/2005/8/layout/chevron1"/>
    <dgm:cxn modelId="{F704393C-B1A5-4581-B01C-B2FDDA4CDE99}" srcId="{7F844B53-D7E5-461A-B1AF-97AFDEEF1376}" destId="{4ED4EC75-EB0C-4D66-9ED3-DF90CECEC3FE}" srcOrd="2" destOrd="0" parTransId="{F87C0785-B54F-4E6B-91F8-B12DE4C9B954}" sibTransId="{A7E1F3E3-B474-4451-BB49-DED9B0E5A092}"/>
    <dgm:cxn modelId="{6DDF0D44-F1AA-4E4C-A6D7-B649863BFC32}" srcId="{7F844B53-D7E5-461A-B1AF-97AFDEEF1376}" destId="{4959048F-6056-4A45-A56E-AA46FE316746}" srcOrd="0" destOrd="0" parTransId="{D0A24A22-E32C-469E-8899-6BC1F7D3D228}" sibTransId="{51A56261-E5FF-445A-9295-9E4D26DB0050}"/>
    <dgm:cxn modelId="{44829BB6-3298-4B39-BEFE-8E0523C47058}" type="presOf" srcId="{1B4380EA-7C2B-4899-871A-313A1022D4A7}" destId="{010793D5-FC33-4F7B-8830-D879C2BD2145}" srcOrd="0" destOrd="0" presId="urn:microsoft.com/office/officeart/2005/8/layout/chevron1"/>
    <dgm:cxn modelId="{CCB52ED1-49CA-43A0-8B67-B7FC4F9A554B}" type="presOf" srcId="{7F844B53-D7E5-461A-B1AF-97AFDEEF1376}" destId="{A99855B1-F901-4E09-81E7-8B6D2CB3F217}" srcOrd="0" destOrd="0" presId="urn:microsoft.com/office/officeart/2005/8/layout/chevron1"/>
    <dgm:cxn modelId="{71BD96EE-61C5-437A-AFDD-A982BAB8A609}" type="presOf" srcId="{4ED4EC75-EB0C-4D66-9ED3-DF90CECEC3FE}" destId="{DC982A6C-FEB6-422A-88F4-5A48D7727F89}" srcOrd="0" destOrd="0" presId="urn:microsoft.com/office/officeart/2005/8/layout/chevron1"/>
    <dgm:cxn modelId="{026D0515-E5AD-493D-8509-6E2D19BFB257}" type="presParOf" srcId="{A99855B1-F901-4E09-81E7-8B6D2CB3F217}" destId="{3F952642-5F27-4DD4-9857-C3D8FBE3E79C}" srcOrd="0" destOrd="0" presId="urn:microsoft.com/office/officeart/2005/8/layout/chevron1"/>
    <dgm:cxn modelId="{7F594937-51F9-4DB2-8683-6FC2EB1C3124}" type="presParOf" srcId="{A99855B1-F901-4E09-81E7-8B6D2CB3F217}" destId="{94181A7D-2B0F-406E-82E3-0F225127EBAD}" srcOrd="1" destOrd="0" presId="urn:microsoft.com/office/officeart/2005/8/layout/chevron1"/>
    <dgm:cxn modelId="{7656B549-7DB4-4626-8DDF-682DD21748DE}" type="presParOf" srcId="{A99855B1-F901-4E09-81E7-8B6D2CB3F217}" destId="{010793D5-FC33-4F7B-8830-D879C2BD2145}" srcOrd="2" destOrd="0" presId="urn:microsoft.com/office/officeart/2005/8/layout/chevron1"/>
    <dgm:cxn modelId="{CDDC1163-9F87-472C-9687-D09A0188C437}" type="presParOf" srcId="{A99855B1-F901-4E09-81E7-8B6D2CB3F217}" destId="{772ED415-77B4-439A-B17F-7D8318296397}" srcOrd="3" destOrd="0" presId="urn:microsoft.com/office/officeart/2005/8/layout/chevron1"/>
    <dgm:cxn modelId="{2BBDBF6D-C50F-44E4-B425-CCE11FB72DAB}" type="presParOf" srcId="{A99855B1-F901-4E09-81E7-8B6D2CB3F217}" destId="{DC982A6C-FEB6-422A-88F4-5A48D7727F89}" srcOrd="4" destOrd="0" presId="urn:microsoft.com/office/officeart/2005/8/layout/chevron1"/>
  </dgm:cxnLst>
  <dgm:bg/>
  <dgm:whole>
    <a:ln w="38100"/>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844B53-D7E5-461A-B1AF-97AFDEEF1376}" type="doc">
      <dgm:prSet loTypeId="urn:microsoft.com/office/officeart/2005/8/layout/chevron1" loCatId="process" qsTypeId="urn:microsoft.com/office/officeart/2005/8/quickstyle/simple4" qsCatId="simple" csTypeId="urn:microsoft.com/office/officeart/2005/8/colors/accent1_2" csCatId="accent1" phldr="1"/>
      <dgm:spPr>
        <a:scene3d>
          <a:camera prst="orthographicFront">
            <a:rot lat="0" lon="0" rev="0"/>
          </a:camera>
          <a:lightRig rig="balanced" dir="t">
            <a:rot lat="0" lon="0" rev="8700000"/>
          </a:lightRig>
        </a:scene3d>
      </dgm:spPr>
    </dgm:pt>
    <dgm:pt modelId="{4959048F-6056-4A45-A56E-AA46FE316746}">
      <dgm:prSet phldrT="[Texto]" custT="1"/>
      <dgm:spPr>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Programa 0644</a:t>
          </a:r>
        </a:p>
      </dgm:t>
    </dgm:pt>
    <dgm:pt modelId="{D0A24A22-E32C-469E-8899-6BC1F7D3D228}" type="parTrans" cxnId="{6DDF0D44-F1AA-4E4C-A6D7-B649863BFC32}">
      <dgm:prSet/>
      <dgm:spPr/>
      <dgm:t>
        <a:bodyPr/>
        <a:lstStyle/>
        <a:p>
          <a:endParaRPr lang="pt-BR" sz="1400" b="1"/>
        </a:p>
      </dgm:t>
    </dgm:pt>
    <dgm:pt modelId="{51A56261-E5FF-445A-9295-9E4D26DB0050}" type="sibTrans" cxnId="{6DDF0D44-F1AA-4E4C-A6D7-B649863BFC32}">
      <dgm:prSet custT="1"/>
      <dgm:spPr/>
      <dgm:t>
        <a:bodyPr/>
        <a:lstStyle/>
        <a:p>
          <a:endParaRPr lang="pt-BR" sz="1400" b="1"/>
        </a:p>
      </dgm:t>
    </dgm:pt>
    <dgm:pt modelId="{1B4380EA-7C2B-4899-871A-313A1022D4A7}">
      <dgm:prSet phldrT="[Texto]" custT="1"/>
      <dgm:spPr>
        <a:solidFill>
          <a:schemeClr val="tx2">
            <a:lumMod val="60000"/>
            <a:lumOff val="4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1 Ação</a:t>
          </a:r>
        </a:p>
      </dgm:t>
    </dgm:pt>
    <dgm:pt modelId="{B36FD544-D063-4641-BD06-3CDC5590851B}" type="parTrans" cxnId="{4ACC2D0A-B30D-46EC-BA28-FF3E76C7307E}">
      <dgm:prSet/>
      <dgm:spPr/>
      <dgm:t>
        <a:bodyPr/>
        <a:lstStyle/>
        <a:p>
          <a:endParaRPr lang="pt-BR" sz="1400" b="1"/>
        </a:p>
      </dgm:t>
    </dgm:pt>
    <dgm:pt modelId="{DA9B7320-756D-4FEE-AE0A-80A896EF8A3C}" type="sibTrans" cxnId="{4ACC2D0A-B30D-46EC-BA28-FF3E76C7307E}">
      <dgm:prSet custT="1"/>
      <dgm:spPr/>
      <dgm:t>
        <a:bodyPr/>
        <a:lstStyle/>
        <a:p>
          <a:endParaRPr lang="pt-BR" sz="1400" b="1"/>
        </a:p>
      </dgm:t>
    </dgm:pt>
    <dgm:pt modelId="{4ED4EC75-EB0C-4D66-9ED3-DF90CECEC3FE}">
      <dgm:prSet phldrT="[Texto]" custT="1"/>
      <dgm:spPr>
        <a:solidFill>
          <a:schemeClr val="tx2">
            <a:lumMod val="75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1 Produto</a:t>
          </a:r>
        </a:p>
      </dgm:t>
    </dgm:pt>
    <dgm:pt modelId="{F87C0785-B54F-4E6B-91F8-B12DE4C9B954}" type="parTrans" cxnId="{F704393C-B1A5-4581-B01C-B2FDDA4CDE99}">
      <dgm:prSet/>
      <dgm:spPr/>
      <dgm:t>
        <a:bodyPr/>
        <a:lstStyle/>
        <a:p>
          <a:endParaRPr lang="pt-BR" sz="1400" b="1"/>
        </a:p>
      </dgm:t>
    </dgm:pt>
    <dgm:pt modelId="{A7E1F3E3-B474-4451-BB49-DED9B0E5A092}" type="sibTrans" cxnId="{F704393C-B1A5-4581-B01C-B2FDDA4CDE99}">
      <dgm:prSet/>
      <dgm:spPr/>
      <dgm:t>
        <a:bodyPr/>
        <a:lstStyle/>
        <a:p>
          <a:endParaRPr lang="pt-BR" sz="1400" b="1"/>
        </a:p>
      </dgm:t>
    </dgm:pt>
    <dgm:pt modelId="{A99855B1-F901-4E09-81E7-8B6D2CB3F217}" type="pres">
      <dgm:prSet presAssocID="{7F844B53-D7E5-461A-B1AF-97AFDEEF1376}" presName="Name0" presStyleCnt="0">
        <dgm:presLayoutVars>
          <dgm:dir/>
          <dgm:animLvl val="lvl"/>
          <dgm:resizeHandles val="exact"/>
        </dgm:presLayoutVars>
      </dgm:prSet>
      <dgm:spPr/>
    </dgm:pt>
    <dgm:pt modelId="{3F952642-5F27-4DD4-9857-C3D8FBE3E79C}" type="pres">
      <dgm:prSet presAssocID="{4959048F-6056-4A45-A56E-AA46FE316746}" presName="parTxOnly" presStyleLbl="node1" presStyleIdx="0" presStyleCnt="3">
        <dgm:presLayoutVars>
          <dgm:chMax val="0"/>
          <dgm:chPref val="0"/>
          <dgm:bulletEnabled val="1"/>
        </dgm:presLayoutVars>
      </dgm:prSet>
      <dgm:spPr/>
    </dgm:pt>
    <dgm:pt modelId="{94181A7D-2B0F-406E-82E3-0F225127EBAD}" type="pres">
      <dgm:prSet presAssocID="{51A56261-E5FF-445A-9295-9E4D26DB0050}"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010793D5-FC33-4F7B-8830-D879C2BD2145}" type="pres">
      <dgm:prSet presAssocID="{1B4380EA-7C2B-4899-871A-313A1022D4A7}" presName="parTxOnly" presStyleLbl="node1" presStyleIdx="1" presStyleCnt="3">
        <dgm:presLayoutVars>
          <dgm:chMax val="0"/>
          <dgm:chPref val="0"/>
          <dgm:bulletEnabled val="1"/>
        </dgm:presLayoutVars>
      </dgm:prSet>
      <dgm:spPr/>
    </dgm:pt>
    <dgm:pt modelId="{772ED415-77B4-439A-B17F-7D8318296397}" type="pres">
      <dgm:prSet presAssocID="{DA9B7320-756D-4FEE-AE0A-80A896EF8A3C}"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DC982A6C-FEB6-422A-88F4-5A48D7727F89}" type="pres">
      <dgm:prSet presAssocID="{4ED4EC75-EB0C-4D66-9ED3-DF90CECEC3FE}" presName="parTxOnly" presStyleLbl="node1" presStyleIdx="2" presStyleCnt="3">
        <dgm:presLayoutVars>
          <dgm:chMax val="0"/>
          <dgm:chPref val="0"/>
          <dgm:bulletEnabled val="1"/>
        </dgm:presLayoutVars>
      </dgm:prSet>
      <dgm:spPr/>
    </dgm:pt>
  </dgm:ptLst>
  <dgm:cxnLst>
    <dgm:cxn modelId="{4ACC2D0A-B30D-46EC-BA28-FF3E76C7307E}" srcId="{7F844B53-D7E5-461A-B1AF-97AFDEEF1376}" destId="{1B4380EA-7C2B-4899-871A-313A1022D4A7}" srcOrd="1" destOrd="0" parTransId="{B36FD544-D063-4641-BD06-3CDC5590851B}" sibTransId="{DA9B7320-756D-4FEE-AE0A-80A896EF8A3C}"/>
    <dgm:cxn modelId="{001AA80D-0C01-44BF-86BA-006C1A99B178}" type="presOf" srcId="{4959048F-6056-4A45-A56E-AA46FE316746}" destId="{3F952642-5F27-4DD4-9857-C3D8FBE3E79C}" srcOrd="0" destOrd="0" presId="urn:microsoft.com/office/officeart/2005/8/layout/chevron1"/>
    <dgm:cxn modelId="{F704393C-B1A5-4581-B01C-B2FDDA4CDE99}" srcId="{7F844B53-D7E5-461A-B1AF-97AFDEEF1376}" destId="{4ED4EC75-EB0C-4D66-9ED3-DF90CECEC3FE}" srcOrd="2" destOrd="0" parTransId="{F87C0785-B54F-4E6B-91F8-B12DE4C9B954}" sibTransId="{A7E1F3E3-B474-4451-BB49-DED9B0E5A092}"/>
    <dgm:cxn modelId="{6DDF0D44-F1AA-4E4C-A6D7-B649863BFC32}" srcId="{7F844B53-D7E5-461A-B1AF-97AFDEEF1376}" destId="{4959048F-6056-4A45-A56E-AA46FE316746}" srcOrd="0" destOrd="0" parTransId="{D0A24A22-E32C-469E-8899-6BC1F7D3D228}" sibTransId="{51A56261-E5FF-445A-9295-9E4D26DB0050}"/>
    <dgm:cxn modelId="{44829BB6-3298-4B39-BEFE-8E0523C47058}" type="presOf" srcId="{1B4380EA-7C2B-4899-871A-313A1022D4A7}" destId="{010793D5-FC33-4F7B-8830-D879C2BD2145}" srcOrd="0" destOrd="0" presId="urn:microsoft.com/office/officeart/2005/8/layout/chevron1"/>
    <dgm:cxn modelId="{CCB52ED1-49CA-43A0-8B67-B7FC4F9A554B}" type="presOf" srcId="{7F844B53-D7E5-461A-B1AF-97AFDEEF1376}" destId="{A99855B1-F901-4E09-81E7-8B6D2CB3F217}" srcOrd="0" destOrd="0" presId="urn:microsoft.com/office/officeart/2005/8/layout/chevron1"/>
    <dgm:cxn modelId="{71BD96EE-61C5-437A-AFDD-A982BAB8A609}" type="presOf" srcId="{4ED4EC75-EB0C-4D66-9ED3-DF90CECEC3FE}" destId="{DC982A6C-FEB6-422A-88F4-5A48D7727F89}" srcOrd="0" destOrd="0" presId="urn:microsoft.com/office/officeart/2005/8/layout/chevron1"/>
    <dgm:cxn modelId="{026D0515-E5AD-493D-8509-6E2D19BFB257}" type="presParOf" srcId="{A99855B1-F901-4E09-81E7-8B6D2CB3F217}" destId="{3F952642-5F27-4DD4-9857-C3D8FBE3E79C}" srcOrd="0" destOrd="0" presId="urn:microsoft.com/office/officeart/2005/8/layout/chevron1"/>
    <dgm:cxn modelId="{7F594937-51F9-4DB2-8683-6FC2EB1C3124}" type="presParOf" srcId="{A99855B1-F901-4E09-81E7-8B6D2CB3F217}" destId="{94181A7D-2B0F-406E-82E3-0F225127EBAD}" srcOrd="1" destOrd="0" presId="urn:microsoft.com/office/officeart/2005/8/layout/chevron1"/>
    <dgm:cxn modelId="{7656B549-7DB4-4626-8DDF-682DD21748DE}" type="presParOf" srcId="{A99855B1-F901-4E09-81E7-8B6D2CB3F217}" destId="{010793D5-FC33-4F7B-8830-D879C2BD2145}" srcOrd="2" destOrd="0" presId="urn:microsoft.com/office/officeart/2005/8/layout/chevron1"/>
    <dgm:cxn modelId="{CDDC1163-9F87-472C-9687-D09A0188C437}" type="presParOf" srcId="{A99855B1-F901-4E09-81E7-8B6D2CB3F217}" destId="{772ED415-77B4-439A-B17F-7D8318296397}" srcOrd="3" destOrd="0" presId="urn:microsoft.com/office/officeart/2005/8/layout/chevron1"/>
    <dgm:cxn modelId="{2BBDBF6D-C50F-44E4-B425-CCE11FB72DAB}" type="presParOf" srcId="{A99855B1-F901-4E09-81E7-8B6D2CB3F217}" destId="{DC982A6C-FEB6-422A-88F4-5A48D7727F89}" srcOrd="4" destOrd="0" presId="urn:microsoft.com/office/officeart/2005/8/layout/chevron1"/>
  </dgm:cxnLst>
  <dgm:bg/>
  <dgm:whole>
    <a:ln w="38100"/>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844B53-D7E5-461A-B1AF-97AFDEEF1376}" type="doc">
      <dgm:prSet loTypeId="urn:microsoft.com/office/officeart/2005/8/layout/chevron1" loCatId="process" qsTypeId="urn:microsoft.com/office/officeart/2005/8/quickstyle/simple4" qsCatId="simple" csTypeId="urn:microsoft.com/office/officeart/2005/8/colors/accent1_2" csCatId="accent1" phldr="1"/>
      <dgm:spPr>
        <a:scene3d>
          <a:camera prst="orthographicFront">
            <a:rot lat="0" lon="0" rev="0"/>
          </a:camera>
          <a:lightRig rig="balanced" dir="t">
            <a:rot lat="0" lon="0" rev="8700000"/>
          </a:lightRig>
        </a:scene3d>
      </dgm:spPr>
    </dgm:pt>
    <dgm:pt modelId="{4959048F-6056-4A45-A56E-AA46FE316746}">
      <dgm:prSet phldrT="[Texto]" custT="1"/>
      <dgm:spPr>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Programa 0651</a:t>
          </a:r>
        </a:p>
      </dgm:t>
    </dgm:pt>
    <dgm:pt modelId="{D0A24A22-E32C-469E-8899-6BC1F7D3D228}" type="parTrans" cxnId="{6DDF0D44-F1AA-4E4C-A6D7-B649863BFC32}">
      <dgm:prSet/>
      <dgm:spPr/>
      <dgm:t>
        <a:bodyPr/>
        <a:lstStyle/>
        <a:p>
          <a:endParaRPr lang="pt-BR" sz="1400" b="1"/>
        </a:p>
      </dgm:t>
    </dgm:pt>
    <dgm:pt modelId="{51A56261-E5FF-445A-9295-9E4D26DB0050}" type="sibTrans" cxnId="{6DDF0D44-F1AA-4E4C-A6D7-B649863BFC32}">
      <dgm:prSet custT="1"/>
      <dgm:spPr/>
      <dgm:t>
        <a:bodyPr/>
        <a:lstStyle/>
        <a:p>
          <a:endParaRPr lang="pt-BR" sz="1400" b="1"/>
        </a:p>
      </dgm:t>
    </dgm:pt>
    <dgm:pt modelId="{1B4380EA-7C2B-4899-871A-313A1022D4A7}">
      <dgm:prSet phldrT="[Texto]" custT="1"/>
      <dgm:spPr>
        <a:solidFill>
          <a:schemeClr val="tx2">
            <a:lumMod val="60000"/>
            <a:lumOff val="4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2 Ações</a:t>
          </a:r>
        </a:p>
      </dgm:t>
    </dgm:pt>
    <dgm:pt modelId="{B36FD544-D063-4641-BD06-3CDC5590851B}" type="parTrans" cxnId="{4ACC2D0A-B30D-46EC-BA28-FF3E76C7307E}">
      <dgm:prSet/>
      <dgm:spPr/>
      <dgm:t>
        <a:bodyPr/>
        <a:lstStyle/>
        <a:p>
          <a:endParaRPr lang="pt-BR" sz="1400" b="1"/>
        </a:p>
      </dgm:t>
    </dgm:pt>
    <dgm:pt modelId="{DA9B7320-756D-4FEE-AE0A-80A896EF8A3C}" type="sibTrans" cxnId="{4ACC2D0A-B30D-46EC-BA28-FF3E76C7307E}">
      <dgm:prSet custT="1"/>
      <dgm:spPr/>
      <dgm:t>
        <a:bodyPr/>
        <a:lstStyle/>
        <a:p>
          <a:endParaRPr lang="pt-BR" sz="1400" b="1"/>
        </a:p>
      </dgm:t>
    </dgm:pt>
    <dgm:pt modelId="{4ED4EC75-EB0C-4D66-9ED3-DF90CECEC3FE}">
      <dgm:prSet phldrT="[Texto]" custT="1"/>
      <dgm:spPr>
        <a:solidFill>
          <a:schemeClr val="tx2">
            <a:lumMod val="75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4 Produtos</a:t>
          </a:r>
        </a:p>
      </dgm:t>
    </dgm:pt>
    <dgm:pt modelId="{F87C0785-B54F-4E6B-91F8-B12DE4C9B954}" type="parTrans" cxnId="{F704393C-B1A5-4581-B01C-B2FDDA4CDE99}">
      <dgm:prSet/>
      <dgm:spPr/>
      <dgm:t>
        <a:bodyPr/>
        <a:lstStyle/>
        <a:p>
          <a:endParaRPr lang="pt-BR" sz="1400" b="1"/>
        </a:p>
      </dgm:t>
    </dgm:pt>
    <dgm:pt modelId="{A7E1F3E3-B474-4451-BB49-DED9B0E5A092}" type="sibTrans" cxnId="{F704393C-B1A5-4581-B01C-B2FDDA4CDE99}">
      <dgm:prSet/>
      <dgm:spPr/>
      <dgm:t>
        <a:bodyPr/>
        <a:lstStyle/>
        <a:p>
          <a:endParaRPr lang="pt-BR" sz="1400" b="1"/>
        </a:p>
      </dgm:t>
    </dgm:pt>
    <dgm:pt modelId="{A99855B1-F901-4E09-81E7-8B6D2CB3F217}" type="pres">
      <dgm:prSet presAssocID="{7F844B53-D7E5-461A-B1AF-97AFDEEF1376}" presName="Name0" presStyleCnt="0">
        <dgm:presLayoutVars>
          <dgm:dir/>
          <dgm:animLvl val="lvl"/>
          <dgm:resizeHandles val="exact"/>
        </dgm:presLayoutVars>
      </dgm:prSet>
      <dgm:spPr/>
    </dgm:pt>
    <dgm:pt modelId="{3F952642-5F27-4DD4-9857-C3D8FBE3E79C}" type="pres">
      <dgm:prSet presAssocID="{4959048F-6056-4A45-A56E-AA46FE316746}" presName="parTxOnly" presStyleLbl="node1" presStyleIdx="0" presStyleCnt="3">
        <dgm:presLayoutVars>
          <dgm:chMax val="0"/>
          <dgm:chPref val="0"/>
          <dgm:bulletEnabled val="1"/>
        </dgm:presLayoutVars>
      </dgm:prSet>
      <dgm:spPr/>
    </dgm:pt>
    <dgm:pt modelId="{94181A7D-2B0F-406E-82E3-0F225127EBAD}" type="pres">
      <dgm:prSet presAssocID="{51A56261-E5FF-445A-9295-9E4D26DB0050}"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010793D5-FC33-4F7B-8830-D879C2BD2145}" type="pres">
      <dgm:prSet presAssocID="{1B4380EA-7C2B-4899-871A-313A1022D4A7}" presName="parTxOnly" presStyleLbl="node1" presStyleIdx="1" presStyleCnt="3">
        <dgm:presLayoutVars>
          <dgm:chMax val="0"/>
          <dgm:chPref val="0"/>
          <dgm:bulletEnabled val="1"/>
        </dgm:presLayoutVars>
      </dgm:prSet>
      <dgm:spPr/>
    </dgm:pt>
    <dgm:pt modelId="{772ED415-77B4-439A-B17F-7D8318296397}" type="pres">
      <dgm:prSet presAssocID="{DA9B7320-756D-4FEE-AE0A-80A896EF8A3C}"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DC982A6C-FEB6-422A-88F4-5A48D7727F89}" type="pres">
      <dgm:prSet presAssocID="{4ED4EC75-EB0C-4D66-9ED3-DF90CECEC3FE}" presName="parTxOnly" presStyleLbl="node1" presStyleIdx="2" presStyleCnt="3">
        <dgm:presLayoutVars>
          <dgm:chMax val="0"/>
          <dgm:chPref val="0"/>
          <dgm:bulletEnabled val="1"/>
        </dgm:presLayoutVars>
      </dgm:prSet>
      <dgm:spPr/>
    </dgm:pt>
  </dgm:ptLst>
  <dgm:cxnLst>
    <dgm:cxn modelId="{4ACC2D0A-B30D-46EC-BA28-FF3E76C7307E}" srcId="{7F844B53-D7E5-461A-B1AF-97AFDEEF1376}" destId="{1B4380EA-7C2B-4899-871A-313A1022D4A7}" srcOrd="1" destOrd="0" parTransId="{B36FD544-D063-4641-BD06-3CDC5590851B}" sibTransId="{DA9B7320-756D-4FEE-AE0A-80A896EF8A3C}"/>
    <dgm:cxn modelId="{001AA80D-0C01-44BF-86BA-006C1A99B178}" type="presOf" srcId="{4959048F-6056-4A45-A56E-AA46FE316746}" destId="{3F952642-5F27-4DD4-9857-C3D8FBE3E79C}" srcOrd="0" destOrd="0" presId="urn:microsoft.com/office/officeart/2005/8/layout/chevron1"/>
    <dgm:cxn modelId="{F704393C-B1A5-4581-B01C-B2FDDA4CDE99}" srcId="{7F844B53-D7E5-461A-B1AF-97AFDEEF1376}" destId="{4ED4EC75-EB0C-4D66-9ED3-DF90CECEC3FE}" srcOrd="2" destOrd="0" parTransId="{F87C0785-B54F-4E6B-91F8-B12DE4C9B954}" sibTransId="{A7E1F3E3-B474-4451-BB49-DED9B0E5A092}"/>
    <dgm:cxn modelId="{6DDF0D44-F1AA-4E4C-A6D7-B649863BFC32}" srcId="{7F844B53-D7E5-461A-B1AF-97AFDEEF1376}" destId="{4959048F-6056-4A45-A56E-AA46FE316746}" srcOrd="0" destOrd="0" parTransId="{D0A24A22-E32C-469E-8899-6BC1F7D3D228}" sibTransId="{51A56261-E5FF-445A-9295-9E4D26DB0050}"/>
    <dgm:cxn modelId="{44829BB6-3298-4B39-BEFE-8E0523C47058}" type="presOf" srcId="{1B4380EA-7C2B-4899-871A-313A1022D4A7}" destId="{010793D5-FC33-4F7B-8830-D879C2BD2145}" srcOrd="0" destOrd="0" presId="urn:microsoft.com/office/officeart/2005/8/layout/chevron1"/>
    <dgm:cxn modelId="{CCB52ED1-49CA-43A0-8B67-B7FC4F9A554B}" type="presOf" srcId="{7F844B53-D7E5-461A-B1AF-97AFDEEF1376}" destId="{A99855B1-F901-4E09-81E7-8B6D2CB3F217}" srcOrd="0" destOrd="0" presId="urn:microsoft.com/office/officeart/2005/8/layout/chevron1"/>
    <dgm:cxn modelId="{71BD96EE-61C5-437A-AFDD-A982BAB8A609}" type="presOf" srcId="{4ED4EC75-EB0C-4D66-9ED3-DF90CECEC3FE}" destId="{DC982A6C-FEB6-422A-88F4-5A48D7727F89}" srcOrd="0" destOrd="0" presId="urn:microsoft.com/office/officeart/2005/8/layout/chevron1"/>
    <dgm:cxn modelId="{026D0515-E5AD-493D-8509-6E2D19BFB257}" type="presParOf" srcId="{A99855B1-F901-4E09-81E7-8B6D2CB3F217}" destId="{3F952642-5F27-4DD4-9857-C3D8FBE3E79C}" srcOrd="0" destOrd="0" presId="urn:microsoft.com/office/officeart/2005/8/layout/chevron1"/>
    <dgm:cxn modelId="{7F594937-51F9-4DB2-8683-6FC2EB1C3124}" type="presParOf" srcId="{A99855B1-F901-4E09-81E7-8B6D2CB3F217}" destId="{94181A7D-2B0F-406E-82E3-0F225127EBAD}" srcOrd="1" destOrd="0" presId="urn:microsoft.com/office/officeart/2005/8/layout/chevron1"/>
    <dgm:cxn modelId="{7656B549-7DB4-4626-8DDF-682DD21748DE}" type="presParOf" srcId="{A99855B1-F901-4E09-81E7-8B6D2CB3F217}" destId="{010793D5-FC33-4F7B-8830-D879C2BD2145}" srcOrd="2" destOrd="0" presId="urn:microsoft.com/office/officeart/2005/8/layout/chevron1"/>
    <dgm:cxn modelId="{CDDC1163-9F87-472C-9687-D09A0188C437}" type="presParOf" srcId="{A99855B1-F901-4E09-81E7-8B6D2CB3F217}" destId="{772ED415-77B4-439A-B17F-7D8318296397}" srcOrd="3" destOrd="0" presId="urn:microsoft.com/office/officeart/2005/8/layout/chevron1"/>
    <dgm:cxn modelId="{2BBDBF6D-C50F-44E4-B425-CCE11FB72DAB}" type="presParOf" srcId="{A99855B1-F901-4E09-81E7-8B6D2CB3F217}" destId="{DC982A6C-FEB6-422A-88F4-5A48D7727F89}" srcOrd="4" destOrd="0" presId="urn:microsoft.com/office/officeart/2005/8/layout/chevron1"/>
  </dgm:cxnLst>
  <dgm:bg/>
  <dgm:whole>
    <a:ln w="38100"/>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844B53-D7E5-461A-B1AF-97AFDEEF1376}" type="doc">
      <dgm:prSet loTypeId="urn:microsoft.com/office/officeart/2005/8/layout/chevron1" loCatId="process" qsTypeId="urn:microsoft.com/office/officeart/2005/8/quickstyle/simple4" qsCatId="simple" csTypeId="urn:microsoft.com/office/officeart/2005/8/colors/accent1_2" csCatId="accent1" phldr="1"/>
      <dgm:spPr>
        <a:scene3d>
          <a:camera prst="orthographicFront">
            <a:rot lat="0" lon="0" rev="0"/>
          </a:camera>
          <a:lightRig rig="balanced" dir="t">
            <a:rot lat="0" lon="0" rev="8700000"/>
          </a:lightRig>
        </a:scene3d>
      </dgm:spPr>
    </dgm:pt>
    <dgm:pt modelId="{4959048F-6056-4A45-A56E-AA46FE316746}">
      <dgm:prSet phldrT="[Texto]" custT="1"/>
      <dgm:spPr>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Programa 0652	</a:t>
          </a:r>
        </a:p>
      </dgm:t>
    </dgm:pt>
    <dgm:pt modelId="{D0A24A22-E32C-469E-8899-6BC1F7D3D228}" type="parTrans" cxnId="{6DDF0D44-F1AA-4E4C-A6D7-B649863BFC32}">
      <dgm:prSet/>
      <dgm:spPr/>
      <dgm:t>
        <a:bodyPr/>
        <a:lstStyle/>
        <a:p>
          <a:endParaRPr lang="pt-BR" sz="1400" b="1"/>
        </a:p>
      </dgm:t>
    </dgm:pt>
    <dgm:pt modelId="{51A56261-E5FF-445A-9295-9E4D26DB0050}" type="sibTrans" cxnId="{6DDF0D44-F1AA-4E4C-A6D7-B649863BFC32}">
      <dgm:prSet custT="1"/>
      <dgm:spPr/>
      <dgm:t>
        <a:bodyPr/>
        <a:lstStyle/>
        <a:p>
          <a:endParaRPr lang="pt-BR" sz="1400" b="1"/>
        </a:p>
      </dgm:t>
    </dgm:pt>
    <dgm:pt modelId="{1B4380EA-7C2B-4899-871A-313A1022D4A7}">
      <dgm:prSet phldrT="[Texto]" custT="1"/>
      <dgm:spPr>
        <a:solidFill>
          <a:schemeClr val="tx2">
            <a:lumMod val="60000"/>
            <a:lumOff val="4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1 Ação</a:t>
          </a:r>
        </a:p>
      </dgm:t>
    </dgm:pt>
    <dgm:pt modelId="{B36FD544-D063-4641-BD06-3CDC5590851B}" type="parTrans" cxnId="{4ACC2D0A-B30D-46EC-BA28-FF3E76C7307E}">
      <dgm:prSet/>
      <dgm:spPr/>
      <dgm:t>
        <a:bodyPr/>
        <a:lstStyle/>
        <a:p>
          <a:endParaRPr lang="pt-BR" sz="1400" b="1"/>
        </a:p>
      </dgm:t>
    </dgm:pt>
    <dgm:pt modelId="{DA9B7320-756D-4FEE-AE0A-80A896EF8A3C}" type="sibTrans" cxnId="{4ACC2D0A-B30D-46EC-BA28-FF3E76C7307E}">
      <dgm:prSet custT="1"/>
      <dgm:spPr/>
      <dgm:t>
        <a:bodyPr/>
        <a:lstStyle/>
        <a:p>
          <a:endParaRPr lang="pt-BR" sz="1400" b="1"/>
        </a:p>
      </dgm:t>
    </dgm:pt>
    <dgm:pt modelId="{4ED4EC75-EB0C-4D66-9ED3-DF90CECEC3FE}">
      <dgm:prSet phldrT="[Texto]" custT="1"/>
      <dgm:spPr>
        <a:solidFill>
          <a:schemeClr val="tx2">
            <a:lumMod val="75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Sem Produtos</a:t>
          </a:r>
        </a:p>
      </dgm:t>
    </dgm:pt>
    <dgm:pt modelId="{F87C0785-B54F-4E6B-91F8-B12DE4C9B954}" type="parTrans" cxnId="{F704393C-B1A5-4581-B01C-B2FDDA4CDE99}">
      <dgm:prSet/>
      <dgm:spPr/>
      <dgm:t>
        <a:bodyPr/>
        <a:lstStyle/>
        <a:p>
          <a:endParaRPr lang="pt-BR" sz="1400" b="1"/>
        </a:p>
      </dgm:t>
    </dgm:pt>
    <dgm:pt modelId="{A7E1F3E3-B474-4451-BB49-DED9B0E5A092}" type="sibTrans" cxnId="{F704393C-B1A5-4581-B01C-B2FDDA4CDE99}">
      <dgm:prSet/>
      <dgm:spPr/>
      <dgm:t>
        <a:bodyPr/>
        <a:lstStyle/>
        <a:p>
          <a:endParaRPr lang="pt-BR" sz="1400" b="1"/>
        </a:p>
      </dgm:t>
    </dgm:pt>
    <dgm:pt modelId="{A99855B1-F901-4E09-81E7-8B6D2CB3F217}" type="pres">
      <dgm:prSet presAssocID="{7F844B53-D7E5-461A-B1AF-97AFDEEF1376}" presName="Name0" presStyleCnt="0">
        <dgm:presLayoutVars>
          <dgm:dir/>
          <dgm:animLvl val="lvl"/>
          <dgm:resizeHandles val="exact"/>
        </dgm:presLayoutVars>
      </dgm:prSet>
      <dgm:spPr/>
    </dgm:pt>
    <dgm:pt modelId="{3F952642-5F27-4DD4-9857-C3D8FBE3E79C}" type="pres">
      <dgm:prSet presAssocID="{4959048F-6056-4A45-A56E-AA46FE316746}" presName="parTxOnly" presStyleLbl="node1" presStyleIdx="0" presStyleCnt="3">
        <dgm:presLayoutVars>
          <dgm:chMax val="0"/>
          <dgm:chPref val="0"/>
          <dgm:bulletEnabled val="1"/>
        </dgm:presLayoutVars>
      </dgm:prSet>
      <dgm:spPr/>
    </dgm:pt>
    <dgm:pt modelId="{94181A7D-2B0F-406E-82E3-0F225127EBAD}" type="pres">
      <dgm:prSet presAssocID="{51A56261-E5FF-445A-9295-9E4D26DB0050}"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010793D5-FC33-4F7B-8830-D879C2BD2145}" type="pres">
      <dgm:prSet presAssocID="{1B4380EA-7C2B-4899-871A-313A1022D4A7}" presName="parTxOnly" presStyleLbl="node1" presStyleIdx="1" presStyleCnt="3">
        <dgm:presLayoutVars>
          <dgm:chMax val="0"/>
          <dgm:chPref val="0"/>
          <dgm:bulletEnabled val="1"/>
        </dgm:presLayoutVars>
      </dgm:prSet>
      <dgm:spPr/>
    </dgm:pt>
    <dgm:pt modelId="{772ED415-77B4-439A-B17F-7D8318296397}" type="pres">
      <dgm:prSet presAssocID="{DA9B7320-756D-4FEE-AE0A-80A896EF8A3C}"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DC982A6C-FEB6-422A-88F4-5A48D7727F89}" type="pres">
      <dgm:prSet presAssocID="{4ED4EC75-EB0C-4D66-9ED3-DF90CECEC3FE}" presName="parTxOnly" presStyleLbl="node1" presStyleIdx="2" presStyleCnt="3">
        <dgm:presLayoutVars>
          <dgm:chMax val="0"/>
          <dgm:chPref val="0"/>
          <dgm:bulletEnabled val="1"/>
        </dgm:presLayoutVars>
      </dgm:prSet>
      <dgm:spPr/>
    </dgm:pt>
  </dgm:ptLst>
  <dgm:cxnLst>
    <dgm:cxn modelId="{4ACC2D0A-B30D-46EC-BA28-FF3E76C7307E}" srcId="{7F844B53-D7E5-461A-B1AF-97AFDEEF1376}" destId="{1B4380EA-7C2B-4899-871A-313A1022D4A7}" srcOrd="1" destOrd="0" parTransId="{B36FD544-D063-4641-BD06-3CDC5590851B}" sibTransId="{DA9B7320-756D-4FEE-AE0A-80A896EF8A3C}"/>
    <dgm:cxn modelId="{001AA80D-0C01-44BF-86BA-006C1A99B178}" type="presOf" srcId="{4959048F-6056-4A45-A56E-AA46FE316746}" destId="{3F952642-5F27-4DD4-9857-C3D8FBE3E79C}" srcOrd="0" destOrd="0" presId="urn:microsoft.com/office/officeart/2005/8/layout/chevron1"/>
    <dgm:cxn modelId="{F704393C-B1A5-4581-B01C-B2FDDA4CDE99}" srcId="{7F844B53-D7E5-461A-B1AF-97AFDEEF1376}" destId="{4ED4EC75-EB0C-4D66-9ED3-DF90CECEC3FE}" srcOrd="2" destOrd="0" parTransId="{F87C0785-B54F-4E6B-91F8-B12DE4C9B954}" sibTransId="{A7E1F3E3-B474-4451-BB49-DED9B0E5A092}"/>
    <dgm:cxn modelId="{6DDF0D44-F1AA-4E4C-A6D7-B649863BFC32}" srcId="{7F844B53-D7E5-461A-B1AF-97AFDEEF1376}" destId="{4959048F-6056-4A45-A56E-AA46FE316746}" srcOrd="0" destOrd="0" parTransId="{D0A24A22-E32C-469E-8899-6BC1F7D3D228}" sibTransId="{51A56261-E5FF-445A-9295-9E4D26DB0050}"/>
    <dgm:cxn modelId="{44829BB6-3298-4B39-BEFE-8E0523C47058}" type="presOf" srcId="{1B4380EA-7C2B-4899-871A-313A1022D4A7}" destId="{010793D5-FC33-4F7B-8830-D879C2BD2145}" srcOrd="0" destOrd="0" presId="urn:microsoft.com/office/officeart/2005/8/layout/chevron1"/>
    <dgm:cxn modelId="{CCB52ED1-49CA-43A0-8B67-B7FC4F9A554B}" type="presOf" srcId="{7F844B53-D7E5-461A-B1AF-97AFDEEF1376}" destId="{A99855B1-F901-4E09-81E7-8B6D2CB3F217}" srcOrd="0" destOrd="0" presId="urn:microsoft.com/office/officeart/2005/8/layout/chevron1"/>
    <dgm:cxn modelId="{71BD96EE-61C5-437A-AFDD-A982BAB8A609}" type="presOf" srcId="{4ED4EC75-EB0C-4D66-9ED3-DF90CECEC3FE}" destId="{DC982A6C-FEB6-422A-88F4-5A48D7727F89}" srcOrd="0" destOrd="0" presId="urn:microsoft.com/office/officeart/2005/8/layout/chevron1"/>
    <dgm:cxn modelId="{026D0515-E5AD-493D-8509-6E2D19BFB257}" type="presParOf" srcId="{A99855B1-F901-4E09-81E7-8B6D2CB3F217}" destId="{3F952642-5F27-4DD4-9857-C3D8FBE3E79C}" srcOrd="0" destOrd="0" presId="urn:microsoft.com/office/officeart/2005/8/layout/chevron1"/>
    <dgm:cxn modelId="{7F594937-51F9-4DB2-8683-6FC2EB1C3124}" type="presParOf" srcId="{A99855B1-F901-4E09-81E7-8B6D2CB3F217}" destId="{94181A7D-2B0F-406E-82E3-0F225127EBAD}" srcOrd="1" destOrd="0" presId="urn:microsoft.com/office/officeart/2005/8/layout/chevron1"/>
    <dgm:cxn modelId="{7656B549-7DB4-4626-8DDF-682DD21748DE}" type="presParOf" srcId="{A99855B1-F901-4E09-81E7-8B6D2CB3F217}" destId="{010793D5-FC33-4F7B-8830-D879C2BD2145}" srcOrd="2" destOrd="0" presId="urn:microsoft.com/office/officeart/2005/8/layout/chevron1"/>
    <dgm:cxn modelId="{CDDC1163-9F87-472C-9687-D09A0188C437}" type="presParOf" srcId="{A99855B1-F901-4E09-81E7-8B6D2CB3F217}" destId="{772ED415-77B4-439A-B17F-7D8318296397}" srcOrd="3" destOrd="0" presId="urn:microsoft.com/office/officeart/2005/8/layout/chevron1"/>
    <dgm:cxn modelId="{2BBDBF6D-C50F-44E4-B425-CCE11FB72DAB}" type="presParOf" srcId="{A99855B1-F901-4E09-81E7-8B6D2CB3F217}" destId="{DC982A6C-FEB6-422A-88F4-5A48D7727F89}" srcOrd="4" destOrd="0" presId="urn:microsoft.com/office/officeart/2005/8/layout/chevron1"/>
  </dgm:cxnLst>
  <dgm:bg/>
  <dgm:whole>
    <a:ln w="38100"/>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F844B53-D7E5-461A-B1AF-97AFDEEF1376}" type="doc">
      <dgm:prSet loTypeId="urn:microsoft.com/office/officeart/2005/8/layout/chevron1" loCatId="process" qsTypeId="urn:microsoft.com/office/officeart/2005/8/quickstyle/simple4" qsCatId="simple" csTypeId="urn:microsoft.com/office/officeart/2005/8/colors/accent1_2" csCatId="accent1" phldr="1"/>
      <dgm:spPr>
        <a:scene3d>
          <a:camera prst="orthographicFront">
            <a:rot lat="0" lon="0" rev="0"/>
          </a:camera>
          <a:lightRig rig="balanced" dir="t">
            <a:rot lat="0" lon="0" rev="8700000"/>
          </a:lightRig>
        </a:scene3d>
      </dgm:spPr>
    </dgm:pt>
    <dgm:pt modelId="{4959048F-6056-4A45-A56E-AA46FE316746}">
      <dgm:prSet phldrT="[Texto]" custT="1"/>
      <dgm:spPr>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Programa 0654</a:t>
          </a:r>
        </a:p>
      </dgm:t>
    </dgm:pt>
    <dgm:pt modelId="{D0A24A22-E32C-469E-8899-6BC1F7D3D228}" type="parTrans" cxnId="{6DDF0D44-F1AA-4E4C-A6D7-B649863BFC32}">
      <dgm:prSet/>
      <dgm:spPr/>
      <dgm:t>
        <a:bodyPr/>
        <a:lstStyle/>
        <a:p>
          <a:endParaRPr lang="pt-BR" sz="1400" b="1"/>
        </a:p>
      </dgm:t>
    </dgm:pt>
    <dgm:pt modelId="{51A56261-E5FF-445A-9295-9E4D26DB0050}" type="sibTrans" cxnId="{6DDF0D44-F1AA-4E4C-A6D7-B649863BFC32}">
      <dgm:prSet custT="1"/>
      <dgm:spPr/>
      <dgm:t>
        <a:bodyPr/>
        <a:lstStyle/>
        <a:p>
          <a:endParaRPr lang="pt-BR" sz="1400" b="1"/>
        </a:p>
      </dgm:t>
    </dgm:pt>
    <dgm:pt modelId="{1B4380EA-7C2B-4899-871A-313A1022D4A7}">
      <dgm:prSet phldrT="[Texto]" custT="1"/>
      <dgm:spPr>
        <a:solidFill>
          <a:schemeClr val="tx2">
            <a:lumMod val="60000"/>
            <a:lumOff val="4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1 Ação</a:t>
          </a:r>
        </a:p>
      </dgm:t>
    </dgm:pt>
    <dgm:pt modelId="{B36FD544-D063-4641-BD06-3CDC5590851B}" type="parTrans" cxnId="{4ACC2D0A-B30D-46EC-BA28-FF3E76C7307E}">
      <dgm:prSet/>
      <dgm:spPr/>
      <dgm:t>
        <a:bodyPr/>
        <a:lstStyle/>
        <a:p>
          <a:endParaRPr lang="pt-BR" sz="1400" b="1"/>
        </a:p>
      </dgm:t>
    </dgm:pt>
    <dgm:pt modelId="{DA9B7320-756D-4FEE-AE0A-80A896EF8A3C}" type="sibTrans" cxnId="{4ACC2D0A-B30D-46EC-BA28-FF3E76C7307E}">
      <dgm:prSet custT="1"/>
      <dgm:spPr/>
      <dgm:t>
        <a:bodyPr/>
        <a:lstStyle/>
        <a:p>
          <a:endParaRPr lang="pt-BR" sz="1400" b="1"/>
        </a:p>
      </dgm:t>
    </dgm:pt>
    <dgm:pt modelId="{4ED4EC75-EB0C-4D66-9ED3-DF90CECEC3FE}">
      <dgm:prSet phldrT="[Texto]" custT="1"/>
      <dgm:spPr>
        <a:solidFill>
          <a:schemeClr val="tx2">
            <a:lumMod val="75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3 Produtos</a:t>
          </a:r>
        </a:p>
      </dgm:t>
    </dgm:pt>
    <dgm:pt modelId="{F87C0785-B54F-4E6B-91F8-B12DE4C9B954}" type="parTrans" cxnId="{F704393C-B1A5-4581-B01C-B2FDDA4CDE99}">
      <dgm:prSet/>
      <dgm:spPr/>
      <dgm:t>
        <a:bodyPr/>
        <a:lstStyle/>
        <a:p>
          <a:endParaRPr lang="pt-BR" sz="1400" b="1"/>
        </a:p>
      </dgm:t>
    </dgm:pt>
    <dgm:pt modelId="{A7E1F3E3-B474-4451-BB49-DED9B0E5A092}" type="sibTrans" cxnId="{F704393C-B1A5-4581-B01C-B2FDDA4CDE99}">
      <dgm:prSet/>
      <dgm:spPr/>
      <dgm:t>
        <a:bodyPr/>
        <a:lstStyle/>
        <a:p>
          <a:endParaRPr lang="pt-BR" sz="1400" b="1"/>
        </a:p>
      </dgm:t>
    </dgm:pt>
    <dgm:pt modelId="{A99855B1-F901-4E09-81E7-8B6D2CB3F217}" type="pres">
      <dgm:prSet presAssocID="{7F844B53-D7E5-461A-B1AF-97AFDEEF1376}" presName="Name0" presStyleCnt="0">
        <dgm:presLayoutVars>
          <dgm:dir/>
          <dgm:animLvl val="lvl"/>
          <dgm:resizeHandles val="exact"/>
        </dgm:presLayoutVars>
      </dgm:prSet>
      <dgm:spPr/>
    </dgm:pt>
    <dgm:pt modelId="{3F952642-5F27-4DD4-9857-C3D8FBE3E79C}" type="pres">
      <dgm:prSet presAssocID="{4959048F-6056-4A45-A56E-AA46FE316746}" presName="parTxOnly" presStyleLbl="node1" presStyleIdx="0" presStyleCnt="3">
        <dgm:presLayoutVars>
          <dgm:chMax val="0"/>
          <dgm:chPref val="0"/>
          <dgm:bulletEnabled val="1"/>
        </dgm:presLayoutVars>
      </dgm:prSet>
      <dgm:spPr/>
    </dgm:pt>
    <dgm:pt modelId="{94181A7D-2B0F-406E-82E3-0F225127EBAD}" type="pres">
      <dgm:prSet presAssocID="{51A56261-E5FF-445A-9295-9E4D26DB0050}"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010793D5-FC33-4F7B-8830-D879C2BD2145}" type="pres">
      <dgm:prSet presAssocID="{1B4380EA-7C2B-4899-871A-313A1022D4A7}" presName="parTxOnly" presStyleLbl="node1" presStyleIdx="1" presStyleCnt="3">
        <dgm:presLayoutVars>
          <dgm:chMax val="0"/>
          <dgm:chPref val="0"/>
          <dgm:bulletEnabled val="1"/>
        </dgm:presLayoutVars>
      </dgm:prSet>
      <dgm:spPr/>
    </dgm:pt>
    <dgm:pt modelId="{772ED415-77B4-439A-B17F-7D8318296397}" type="pres">
      <dgm:prSet presAssocID="{DA9B7320-756D-4FEE-AE0A-80A896EF8A3C}"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DC982A6C-FEB6-422A-88F4-5A48D7727F89}" type="pres">
      <dgm:prSet presAssocID="{4ED4EC75-EB0C-4D66-9ED3-DF90CECEC3FE}" presName="parTxOnly" presStyleLbl="node1" presStyleIdx="2" presStyleCnt="3">
        <dgm:presLayoutVars>
          <dgm:chMax val="0"/>
          <dgm:chPref val="0"/>
          <dgm:bulletEnabled val="1"/>
        </dgm:presLayoutVars>
      </dgm:prSet>
      <dgm:spPr/>
    </dgm:pt>
  </dgm:ptLst>
  <dgm:cxnLst>
    <dgm:cxn modelId="{4ACC2D0A-B30D-46EC-BA28-FF3E76C7307E}" srcId="{7F844B53-D7E5-461A-B1AF-97AFDEEF1376}" destId="{1B4380EA-7C2B-4899-871A-313A1022D4A7}" srcOrd="1" destOrd="0" parTransId="{B36FD544-D063-4641-BD06-3CDC5590851B}" sibTransId="{DA9B7320-756D-4FEE-AE0A-80A896EF8A3C}"/>
    <dgm:cxn modelId="{001AA80D-0C01-44BF-86BA-006C1A99B178}" type="presOf" srcId="{4959048F-6056-4A45-A56E-AA46FE316746}" destId="{3F952642-5F27-4DD4-9857-C3D8FBE3E79C}" srcOrd="0" destOrd="0" presId="urn:microsoft.com/office/officeart/2005/8/layout/chevron1"/>
    <dgm:cxn modelId="{F704393C-B1A5-4581-B01C-B2FDDA4CDE99}" srcId="{7F844B53-D7E5-461A-B1AF-97AFDEEF1376}" destId="{4ED4EC75-EB0C-4D66-9ED3-DF90CECEC3FE}" srcOrd="2" destOrd="0" parTransId="{F87C0785-B54F-4E6B-91F8-B12DE4C9B954}" sibTransId="{A7E1F3E3-B474-4451-BB49-DED9B0E5A092}"/>
    <dgm:cxn modelId="{6DDF0D44-F1AA-4E4C-A6D7-B649863BFC32}" srcId="{7F844B53-D7E5-461A-B1AF-97AFDEEF1376}" destId="{4959048F-6056-4A45-A56E-AA46FE316746}" srcOrd="0" destOrd="0" parTransId="{D0A24A22-E32C-469E-8899-6BC1F7D3D228}" sibTransId="{51A56261-E5FF-445A-9295-9E4D26DB0050}"/>
    <dgm:cxn modelId="{44829BB6-3298-4B39-BEFE-8E0523C47058}" type="presOf" srcId="{1B4380EA-7C2B-4899-871A-313A1022D4A7}" destId="{010793D5-FC33-4F7B-8830-D879C2BD2145}" srcOrd="0" destOrd="0" presId="urn:microsoft.com/office/officeart/2005/8/layout/chevron1"/>
    <dgm:cxn modelId="{CCB52ED1-49CA-43A0-8B67-B7FC4F9A554B}" type="presOf" srcId="{7F844B53-D7E5-461A-B1AF-97AFDEEF1376}" destId="{A99855B1-F901-4E09-81E7-8B6D2CB3F217}" srcOrd="0" destOrd="0" presId="urn:microsoft.com/office/officeart/2005/8/layout/chevron1"/>
    <dgm:cxn modelId="{71BD96EE-61C5-437A-AFDD-A982BAB8A609}" type="presOf" srcId="{4ED4EC75-EB0C-4D66-9ED3-DF90CECEC3FE}" destId="{DC982A6C-FEB6-422A-88F4-5A48D7727F89}" srcOrd="0" destOrd="0" presId="urn:microsoft.com/office/officeart/2005/8/layout/chevron1"/>
    <dgm:cxn modelId="{026D0515-E5AD-493D-8509-6E2D19BFB257}" type="presParOf" srcId="{A99855B1-F901-4E09-81E7-8B6D2CB3F217}" destId="{3F952642-5F27-4DD4-9857-C3D8FBE3E79C}" srcOrd="0" destOrd="0" presId="urn:microsoft.com/office/officeart/2005/8/layout/chevron1"/>
    <dgm:cxn modelId="{7F594937-51F9-4DB2-8683-6FC2EB1C3124}" type="presParOf" srcId="{A99855B1-F901-4E09-81E7-8B6D2CB3F217}" destId="{94181A7D-2B0F-406E-82E3-0F225127EBAD}" srcOrd="1" destOrd="0" presId="urn:microsoft.com/office/officeart/2005/8/layout/chevron1"/>
    <dgm:cxn modelId="{7656B549-7DB4-4626-8DDF-682DD21748DE}" type="presParOf" srcId="{A99855B1-F901-4E09-81E7-8B6D2CB3F217}" destId="{010793D5-FC33-4F7B-8830-D879C2BD2145}" srcOrd="2" destOrd="0" presId="urn:microsoft.com/office/officeart/2005/8/layout/chevron1"/>
    <dgm:cxn modelId="{CDDC1163-9F87-472C-9687-D09A0188C437}" type="presParOf" srcId="{A99855B1-F901-4E09-81E7-8B6D2CB3F217}" destId="{772ED415-77B4-439A-B17F-7D8318296397}" srcOrd="3" destOrd="0" presId="urn:microsoft.com/office/officeart/2005/8/layout/chevron1"/>
    <dgm:cxn modelId="{2BBDBF6D-C50F-44E4-B425-CCE11FB72DAB}" type="presParOf" srcId="{A99855B1-F901-4E09-81E7-8B6D2CB3F217}" destId="{DC982A6C-FEB6-422A-88F4-5A48D7727F89}" srcOrd="4" destOrd="0" presId="urn:microsoft.com/office/officeart/2005/8/layout/chevron1"/>
  </dgm:cxnLst>
  <dgm:bg/>
  <dgm:whole>
    <a:ln w="38100"/>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F844B53-D7E5-461A-B1AF-97AFDEEF1376}" type="doc">
      <dgm:prSet loTypeId="urn:microsoft.com/office/officeart/2005/8/layout/chevron1" loCatId="process" qsTypeId="urn:microsoft.com/office/officeart/2005/8/quickstyle/simple4" qsCatId="simple" csTypeId="urn:microsoft.com/office/officeart/2005/8/colors/accent1_2" csCatId="accent1" phldr="1"/>
      <dgm:spPr>
        <a:scene3d>
          <a:camera prst="orthographicFront">
            <a:rot lat="0" lon="0" rev="0"/>
          </a:camera>
          <a:lightRig rig="balanced" dir="t">
            <a:rot lat="0" lon="0" rev="8700000"/>
          </a:lightRig>
        </a:scene3d>
      </dgm:spPr>
    </dgm:pt>
    <dgm:pt modelId="{4959048F-6056-4A45-A56E-AA46FE316746}">
      <dgm:prSet phldrT="[Texto]" custT="1"/>
      <dgm:spPr>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Programa 0049</a:t>
          </a:r>
        </a:p>
      </dgm:t>
    </dgm:pt>
    <dgm:pt modelId="{D0A24A22-E32C-469E-8899-6BC1F7D3D228}" type="parTrans" cxnId="{6DDF0D44-F1AA-4E4C-A6D7-B649863BFC32}">
      <dgm:prSet/>
      <dgm:spPr/>
      <dgm:t>
        <a:bodyPr/>
        <a:lstStyle/>
        <a:p>
          <a:endParaRPr lang="pt-BR" sz="1400" b="1"/>
        </a:p>
      </dgm:t>
    </dgm:pt>
    <dgm:pt modelId="{51A56261-E5FF-445A-9295-9E4D26DB0050}" type="sibTrans" cxnId="{6DDF0D44-F1AA-4E4C-A6D7-B649863BFC32}">
      <dgm:prSet custT="1"/>
      <dgm:spPr/>
      <dgm:t>
        <a:bodyPr/>
        <a:lstStyle/>
        <a:p>
          <a:endParaRPr lang="pt-BR" sz="1400" b="1"/>
        </a:p>
      </dgm:t>
    </dgm:pt>
    <dgm:pt modelId="{1B4380EA-7C2B-4899-871A-313A1022D4A7}">
      <dgm:prSet phldrT="[Texto]" custT="1"/>
      <dgm:spPr>
        <a:solidFill>
          <a:schemeClr val="tx2">
            <a:lumMod val="60000"/>
            <a:lumOff val="4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1 Ação</a:t>
          </a:r>
        </a:p>
      </dgm:t>
    </dgm:pt>
    <dgm:pt modelId="{B36FD544-D063-4641-BD06-3CDC5590851B}" type="parTrans" cxnId="{4ACC2D0A-B30D-46EC-BA28-FF3E76C7307E}">
      <dgm:prSet/>
      <dgm:spPr/>
      <dgm:t>
        <a:bodyPr/>
        <a:lstStyle/>
        <a:p>
          <a:endParaRPr lang="pt-BR" sz="1400" b="1"/>
        </a:p>
      </dgm:t>
    </dgm:pt>
    <dgm:pt modelId="{DA9B7320-756D-4FEE-AE0A-80A896EF8A3C}" type="sibTrans" cxnId="{4ACC2D0A-B30D-46EC-BA28-FF3E76C7307E}">
      <dgm:prSet custT="1"/>
      <dgm:spPr/>
      <dgm:t>
        <a:bodyPr/>
        <a:lstStyle/>
        <a:p>
          <a:endParaRPr lang="pt-BR" sz="1400" b="1"/>
        </a:p>
      </dgm:t>
    </dgm:pt>
    <dgm:pt modelId="{4ED4EC75-EB0C-4D66-9ED3-DF90CECEC3FE}">
      <dgm:prSet phldrT="[Texto]" custT="1"/>
      <dgm:spPr>
        <a:solidFill>
          <a:schemeClr val="tx2">
            <a:lumMod val="75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3 Produtos</a:t>
          </a:r>
        </a:p>
      </dgm:t>
    </dgm:pt>
    <dgm:pt modelId="{F87C0785-B54F-4E6B-91F8-B12DE4C9B954}" type="parTrans" cxnId="{F704393C-B1A5-4581-B01C-B2FDDA4CDE99}">
      <dgm:prSet/>
      <dgm:spPr/>
      <dgm:t>
        <a:bodyPr/>
        <a:lstStyle/>
        <a:p>
          <a:endParaRPr lang="pt-BR" sz="1400" b="1"/>
        </a:p>
      </dgm:t>
    </dgm:pt>
    <dgm:pt modelId="{A7E1F3E3-B474-4451-BB49-DED9B0E5A092}" type="sibTrans" cxnId="{F704393C-B1A5-4581-B01C-B2FDDA4CDE99}">
      <dgm:prSet/>
      <dgm:spPr/>
      <dgm:t>
        <a:bodyPr/>
        <a:lstStyle/>
        <a:p>
          <a:endParaRPr lang="pt-BR" sz="1400" b="1"/>
        </a:p>
      </dgm:t>
    </dgm:pt>
    <dgm:pt modelId="{A99855B1-F901-4E09-81E7-8B6D2CB3F217}" type="pres">
      <dgm:prSet presAssocID="{7F844B53-D7E5-461A-B1AF-97AFDEEF1376}" presName="Name0" presStyleCnt="0">
        <dgm:presLayoutVars>
          <dgm:dir/>
          <dgm:animLvl val="lvl"/>
          <dgm:resizeHandles val="exact"/>
        </dgm:presLayoutVars>
      </dgm:prSet>
      <dgm:spPr/>
    </dgm:pt>
    <dgm:pt modelId="{3F952642-5F27-4DD4-9857-C3D8FBE3E79C}" type="pres">
      <dgm:prSet presAssocID="{4959048F-6056-4A45-A56E-AA46FE316746}" presName="parTxOnly" presStyleLbl="node1" presStyleIdx="0" presStyleCnt="3">
        <dgm:presLayoutVars>
          <dgm:chMax val="0"/>
          <dgm:chPref val="0"/>
          <dgm:bulletEnabled val="1"/>
        </dgm:presLayoutVars>
      </dgm:prSet>
      <dgm:spPr/>
    </dgm:pt>
    <dgm:pt modelId="{94181A7D-2B0F-406E-82E3-0F225127EBAD}" type="pres">
      <dgm:prSet presAssocID="{51A56261-E5FF-445A-9295-9E4D26DB0050}"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010793D5-FC33-4F7B-8830-D879C2BD2145}" type="pres">
      <dgm:prSet presAssocID="{1B4380EA-7C2B-4899-871A-313A1022D4A7}" presName="parTxOnly" presStyleLbl="node1" presStyleIdx="1" presStyleCnt="3">
        <dgm:presLayoutVars>
          <dgm:chMax val="0"/>
          <dgm:chPref val="0"/>
          <dgm:bulletEnabled val="1"/>
        </dgm:presLayoutVars>
      </dgm:prSet>
      <dgm:spPr/>
    </dgm:pt>
    <dgm:pt modelId="{772ED415-77B4-439A-B17F-7D8318296397}" type="pres">
      <dgm:prSet presAssocID="{DA9B7320-756D-4FEE-AE0A-80A896EF8A3C}"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DC982A6C-FEB6-422A-88F4-5A48D7727F89}" type="pres">
      <dgm:prSet presAssocID="{4ED4EC75-EB0C-4D66-9ED3-DF90CECEC3FE}" presName="parTxOnly" presStyleLbl="node1" presStyleIdx="2" presStyleCnt="3">
        <dgm:presLayoutVars>
          <dgm:chMax val="0"/>
          <dgm:chPref val="0"/>
          <dgm:bulletEnabled val="1"/>
        </dgm:presLayoutVars>
      </dgm:prSet>
      <dgm:spPr/>
    </dgm:pt>
  </dgm:ptLst>
  <dgm:cxnLst>
    <dgm:cxn modelId="{4ACC2D0A-B30D-46EC-BA28-FF3E76C7307E}" srcId="{7F844B53-D7E5-461A-B1AF-97AFDEEF1376}" destId="{1B4380EA-7C2B-4899-871A-313A1022D4A7}" srcOrd="1" destOrd="0" parTransId="{B36FD544-D063-4641-BD06-3CDC5590851B}" sibTransId="{DA9B7320-756D-4FEE-AE0A-80A896EF8A3C}"/>
    <dgm:cxn modelId="{001AA80D-0C01-44BF-86BA-006C1A99B178}" type="presOf" srcId="{4959048F-6056-4A45-A56E-AA46FE316746}" destId="{3F952642-5F27-4DD4-9857-C3D8FBE3E79C}" srcOrd="0" destOrd="0" presId="urn:microsoft.com/office/officeart/2005/8/layout/chevron1"/>
    <dgm:cxn modelId="{F704393C-B1A5-4581-B01C-B2FDDA4CDE99}" srcId="{7F844B53-D7E5-461A-B1AF-97AFDEEF1376}" destId="{4ED4EC75-EB0C-4D66-9ED3-DF90CECEC3FE}" srcOrd="2" destOrd="0" parTransId="{F87C0785-B54F-4E6B-91F8-B12DE4C9B954}" sibTransId="{A7E1F3E3-B474-4451-BB49-DED9B0E5A092}"/>
    <dgm:cxn modelId="{6DDF0D44-F1AA-4E4C-A6D7-B649863BFC32}" srcId="{7F844B53-D7E5-461A-B1AF-97AFDEEF1376}" destId="{4959048F-6056-4A45-A56E-AA46FE316746}" srcOrd="0" destOrd="0" parTransId="{D0A24A22-E32C-469E-8899-6BC1F7D3D228}" sibTransId="{51A56261-E5FF-445A-9295-9E4D26DB0050}"/>
    <dgm:cxn modelId="{44829BB6-3298-4B39-BEFE-8E0523C47058}" type="presOf" srcId="{1B4380EA-7C2B-4899-871A-313A1022D4A7}" destId="{010793D5-FC33-4F7B-8830-D879C2BD2145}" srcOrd="0" destOrd="0" presId="urn:microsoft.com/office/officeart/2005/8/layout/chevron1"/>
    <dgm:cxn modelId="{CCB52ED1-49CA-43A0-8B67-B7FC4F9A554B}" type="presOf" srcId="{7F844B53-D7E5-461A-B1AF-97AFDEEF1376}" destId="{A99855B1-F901-4E09-81E7-8B6D2CB3F217}" srcOrd="0" destOrd="0" presId="urn:microsoft.com/office/officeart/2005/8/layout/chevron1"/>
    <dgm:cxn modelId="{71BD96EE-61C5-437A-AFDD-A982BAB8A609}" type="presOf" srcId="{4ED4EC75-EB0C-4D66-9ED3-DF90CECEC3FE}" destId="{DC982A6C-FEB6-422A-88F4-5A48D7727F89}" srcOrd="0" destOrd="0" presId="urn:microsoft.com/office/officeart/2005/8/layout/chevron1"/>
    <dgm:cxn modelId="{026D0515-E5AD-493D-8509-6E2D19BFB257}" type="presParOf" srcId="{A99855B1-F901-4E09-81E7-8B6D2CB3F217}" destId="{3F952642-5F27-4DD4-9857-C3D8FBE3E79C}" srcOrd="0" destOrd="0" presId="urn:microsoft.com/office/officeart/2005/8/layout/chevron1"/>
    <dgm:cxn modelId="{7F594937-51F9-4DB2-8683-6FC2EB1C3124}" type="presParOf" srcId="{A99855B1-F901-4E09-81E7-8B6D2CB3F217}" destId="{94181A7D-2B0F-406E-82E3-0F225127EBAD}" srcOrd="1" destOrd="0" presId="urn:microsoft.com/office/officeart/2005/8/layout/chevron1"/>
    <dgm:cxn modelId="{7656B549-7DB4-4626-8DDF-682DD21748DE}" type="presParOf" srcId="{A99855B1-F901-4E09-81E7-8B6D2CB3F217}" destId="{010793D5-FC33-4F7B-8830-D879C2BD2145}" srcOrd="2" destOrd="0" presId="urn:microsoft.com/office/officeart/2005/8/layout/chevron1"/>
    <dgm:cxn modelId="{CDDC1163-9F87-472C-9687-D09A0188C437}" type="presParOf" srcId="{A99855B1-F901-4E09-81E7-8B6D2CB3F217}" destId="{772ED415-77B4-439A-B17F-7D8318296397}" srcOrd="3" destOrd="0" presId="urn:microsoft.com/office/officeart/2005/8/layout/chevron1"/>
    <dgm:cxn modelId="{2BBDBF6D-C50F-44E4-B425-CCE11FB72DAB}" type="presParOf" srcId="{A99855B1-F901-4E09-81E7-8B6D2CB3F217}" destId="{DC982A6C-FEB6-422A-88F4-5A48D7727F89}" srcOrd="4" destOrd="0" presId="urn:microsoft.com/office/officeart/2005/8/layout/chevron1"/>
  </dgm:cxnLst>
  <dgm:bg/>
  <dgm:whole>
    <a:ln w="38100"/>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F844B53-D7E5-461A-B1AF-97AFDEEF1376}" type="doc">
      <dgm:prSet loTypeId="urn:microsoft.com/office/officeart/2005/8/layout/chevron1" loCatId="process" qsTypeId="urn:microsoft.com/office/officeart/2005/8/quickstyle/simple4" qsCatId="simple" csTypeId="urn:microsoft.com/office/officeart/2005/8/colors/accent1_2" csCatId="accent1" phldr="1"/>
      <dgm:spPr>
        <a:scene3d>
          <a:camera prst="orthographicFront">
            <a:rot lat="0" lon="0" rev="0"/>
          </a:camera>
          <a:lightRig rig="balanced" dir="t">
            <a:rot lat="0" lon="0" rev="8700000"/>
          </a:lightRig>
        </a:scene3d>
      </dgm:spPr>
    </dgm:pt>
    <dgm:pt modelId="{4959048F-6056-4A45-A56E-AA46FE316746}">
      <dgm:prSet phldrT="[Texto]" custT="1"/>
      <dgm:spPr>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Programa 0311</a:t>
          </a:r>
        </a:p>
      </dgm:t>
    </dgm:pt>
    <dgm:pt modelId="{D0A24A22-E32C-469E-8899-6BC1F7D3D228}" type="parTrans" cxnId="{6DDF0D44-F1AA-4E4C-A6D7-B649863BFC32}">
      <dgm:prSet/>
      <dgm:spPr/>
      <dgm:t>
        <a:bodyPr/>
        <a:lstStyle/>
        <a:p>
          <a:endParaRPr lang="pt-BR" sz="1400" b="1"/>
        </a:p>
      </dgm:t>
    </dgm:pt>
    <dgm:pt modelId="{51A56261-E5FF-445A-9295-9E4D26DB0050}" type="sibTrans" cxnId="{6DDF0D44-F1AA-4E4C-A6D7-B649863BFC32}">
      <dgm:prSet custT="1"/>
      <dgm:spPr/>
      <dgm:t>
        <a:bodyPr/>
        <a:lstStyle/>
        <a:p>
          <a:endParaRPr lang="pt-BR" sz="1400" b="1"/>
        </a:p>
      </dgm:t>
    </dgm:pt>
    <dgm:pt modelId="{1B4380EA-7C2B-4899-871A-313A1022D4A7}">
      <dgm:prSet phldrT="[Texto]" custT="1"/>
      <dgm:spPr>
        <a:solidFill>
          <a:schemeClr val="tx2">
            <a:lumMod val="60000"/>
            <a:lumOff val="4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1 Ação</a:t>
          </a:r>
        </a:p>
      </dgm:t>
    </dgm:pt>
    <dgm:pt modelId="{B36FD544-D063-4641-BD06-3CDC5590851B}" type="parTrans" cxnId="{4ACC2D0A-B30D-46EC-BA28-FF3E76C7307E}">
      <dgm:prSet/>
      <dgm:spPr/>
      <dgm:t>
        <a:bodyPr/>
        <a:lstStyle/>
        <a:p>
          <a:endParaRPr lang="pt-BR" sz="1400" b="1"/>
        </a:p>
      </dgm:t>
    </dgm:pt>
    <dgm:pt modelId="{DA9B7320-756D-4FEE-AE0A-80A896EF8A3C}" type="sibTrans" cxnId="{4ACC2D0A-B30D-46EC-BA28-FF3E76C7307E}">
      <dgm:prSet custT="1"/>
      <dgm:spPr/>
      <dgm:t>
        <a:bodyPr/>
        <a:lstStyle/>
        <a:p>
          <a:endParaRPr lang="pt-BR" sz="1400" b="1"/>
        </a:p>
      </dgm:t>
    </dgm:pt>
    <dgm:pt modelId="{4ED4EC75-EB0C-4D66-9ED3-DF90CECEC3FE}">
      <dgm:prSet phldrT="[Texto]" custT="1"/>
      <dgm:spPr>
        <a:solidFill>
          <a:schemeClr val="tx2">
            <a:lumMod val="75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t-BR" sz="1400" b="1" dirty="0">
              <a:effectLst>
                <a:innerShdw blurRad="114300">
                  <a:prstClr val="black"/>
                </a:innerShdw>
              </a:effectLst>
            </a:rPr>
            <a:t>1 Produto</a:t>
          </a:r>
        </a:p>
      </dgm:t>
    </dgm:pt>
    <dgm:pt modelId="{F87C0785-B54F-4E6B-91F8-B12DE4C9B954}" type="parTrans" cxnId="{F704393C-B1A5-4581-B01C-B2FDDA4CDE99}">
      <dgm:prSet/>
      <dgm:spPr/>
      <dgm:t>
        <a:bodyPr/>
        <a:lstStyle/>
        <a:p>
          <a:endParaRPr lang="pt-BR" sz="1400" b="1"/>
        </a:p>
      </dgm:t>
    </dgm:pt>
    <dgm:pt modelId="{A7E1F3E3-B474-4451-BB49-DED9B0E5A092}" type="sibTrans" cxnId="{F704393C-B1A5-4581-B01C-B2FDDA4CDE99}">
      <dgm:prSet/>
      <dgm:spPr/>
      <dgm:t>
        <a:bodyPr/>
        <a:lstStyle/>
        <a:p>
          <a:endParaRPr lang="pt-BR" sz="1400" b="1"/>
        </a:p>
      </dgm:t>
    </dgm:pt>
    <dgm:pt modelId="{A99855B1-F901-4E09-81E7-8B6D2CB3F217}" type="pres">
      <dgm:prSet presAssocID="{7F844B53-D7E5-461A-B1AF-97AFDEEF1376}" presName="Name0" presStyleCnt="0">
        <dgm:presLayoutVars>
          <dgm:dir/>
          <dgm:animLvl val="lvl"/>
          <dgm:resizeHandles val="exact"/>
        </dgm:presLayoutVars>
      </dgm:prSet>
      <dgm:spPr/>
    </dgm:pt>
    <dgm:pt modelId="{3F952642-5F27-4DD4-9857-C3D8FBE3E79C}" type="pres">
      <dgm:prSet presAssocID="{4959048F-6056-4A45-A56E-AA46FE316746}" presName="parTxOnly" presStyleLbl="node1" presStyleIdx="0" presStyleCnt="3">
        <dgm:presLayoutVars>
          <dgm:chMax val="0"/>
          <dgm:chPref val="0"/>
          <dgm:bulletEnabled val="1"/>
        </dgm:presLayoutVars>
      </dgm:prSet>
      <dgm:spPr/>
    </dgm:pt>
    <dgm:pt modelId="{94181A7D-2B0F-406E-82E3-0F225127EBAD}" type="pres">
      <dgm:prSet presAssocID="{51A56261-E5FF-445A-9295-9E4D26DB0050}"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010793D5-FC33-4F7B-8830-D879C2BD2145}" type="pres">
      <dgm:prSet presAssocID="{1B4380EA-7C2B-4899-871A-313A1022D4A7}" presName="parTxOnly" presStyleLbl="node1" presStyleIdx="1" presStyleCnt="3">
        <dgm:presLayoutVars>
          <dgm:chMax val="0"/>
          <dgm:chPref val="0"/>
          <dgm:bulletEnabled val="1"/>
        </dgm:presLayoutVars>
      </dgm:prSet>
      <dgm:spPr/>
    </dgm:pt>
    <dgm:pt modelId="{772ED415-77B4-439A-B17F-7D8318296397}" type="pres">
      <dgm:prSet presAssocID="{DA9B7320-756D-4FEE-AE0A-80A896EF8A3C}" presName="parTxOnlySpac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DC982A6C-FEB6-422A-88F4-5A48D7727F89}" type="pres">
      <dgm:prSet presAssocID="{4ED4EC75-EB0C-4D66-9ED3-DF90CECEC3FE}" presName="parTxOnly" presStyleLbl="node1" presStyleIdx="2" presStyleCnt="3">
        <dgm:presLayoutVars>
          <dgm:chMax val="0"/>
          <dgm:chPref val="0"/>
          <dgm:bulletEnabled val="1"/>
        </dgm:presLayoutVars>
      </dgm:prSet>
      <dgm:spPr/>
    </dgm:pt>
  </dgm:ptLst>
  <dgm:cxnLst>
    <dgm:cxn modelId="{4ACC2D0A-B30D-46EC-BA28-FF3E76C7307E}" srcId="{7F844B53-D7E5-461A-B1AF-97AFDEEF1376}" destId="{1B4380EA-7C2B-4899-871A-313A1022D4A7}" srcOrd="1" destOrd="0" parTransId="{B36FD544-D063-4641-BD06-3CDC5590851B}" sibTransId="{DA9B7320-756D-4FEE-AE0A-80A896EF8A3C}"/>
    <dgm:cxn modelId="{001AA80D-0C01-44BF-86BA-006C1A99B178}" type="presOf" srcId="{4959048F-6056-4A45-A56E-AA46FE316746}" destId="{3F952642-5F27-4DD4-9857-C3D8FBE3E79C}" srcOrd="0" destOrd="0" presId="urn:microsoft.com/office/officeart/2005/8/layout/chevron1"/>
    <dgm:cxn modelId="{F704393C-B1A5-4581-B01C-B2FDDA4CDE99}" srcId="{7F844B53-D7E5-461A-B1AF-97AFDEEF1376}" destId="{4ED4EC75-EB0C-4D66-9ED3-DF90CECEC3FE}" srcOrd="2" destOrd="0" parTransId="{F87C0785-B54F-4E6B-91F8-B12DE4C9B954}" sibTransId="{A7E1F3E3-B474-4451-BB49-DED9B0E5A092}"/>
    <dgm:cxn modelId="{6DDF0D44-F1AA-4E4C-A6D7-B649863BFC32}" srcId="{7F844B53-D7E5-461A-B1AF-97AFDEEF1376}" destId="{4959048F-6056-4A45-A56E-AA46FE316746}" srcOrd="0" destOrd="0" parTransId="{D0A24A22-E32C-469E-8899-6BC1F7D3D228}" sibTransId="{51A56261-E5FF-445A-9295-9E4D26DB0050}"/>
    <dgm:cxn modelId="{44829BB6-3298-4B39-BEFE-8E0523C47058}" type="presOf" srcId="{1B4380EA-7C2B-4899-871A-313A1022D4A7}" destId="{010793D5-FC33-4F7B-8830-D879C2BD2145}" srcOrd="0" destOrd="0" presId="urn:microsoft.com/office/officeart/2005/8/layout/chevron1"/>
    <dgm:cxn modelId="{CCB52ED1-49CA-43A0-8B67-B7FC4F9A554B}" type="presOf" srcId="{7F844B53-D7E5-461A-B1AF-97AFDEEF1376}" destId="{A99855B1-F901-4E09-81E7-8B6D2CB3F217}" srcOrd="0" destOrd="0" presId="urn:microsoft.com/office/officeart/2005/8/layout/chevron1"/>
    <dgm:cxn modelId="{71BD96EE-61C5-437A-AFDD-A982BAB8A609}" type="presOf" srcId="{4ED4EC75-EB0C-4D66-9ED3-DF90CECEC3FE}" destId="{DC982A6C-FEB6-422A-88F4-5A48D7727F89}" srcOrd="0" destOrd="0" presId="urn:microsoft.com/office/officeart/2005/8/layout/chevron1"/>
    <dgm:cxn modelId="{026D0515-E5AD-493D-8509-6E2D19BFB257}" type="presParOf" srcId="{A99855B1-F901-4E09-81E7-8B6D2CB3F217}" destId="{3F952642-5F27-4DD4-9857-C3D8FBE3E79C}" srcOrd="0" destOrd="0" presId="urn:microsoft.com/office/officeart/2005/8/layout/chevron1"/>
    <dgm:cxn modelId="{7F594937-51F9-4DB2-8683-6FC2EB1C3124}" type="presParOf" srcId="{A99855B1-F901-4E09-81E7-8B6D2CB3F217}" destId="{94181A7D-2B0F-406E-82E3-0F225127EBAD}" srcOrd="1" destOrd="0" presId="urn:microsoft.com/office/officeart/2005/8/layout/chevron1"/>
    <dgm:cxn modelId="{7656B549-7DB4-4626-8DDF-682DD21748DE}" type="presParOf" srcId="{A99855B1-F901-4E09-81E7-8B6D2CB3F217}" destId="{010793D5-FC33-4F7B-8830-D879C2BD2145}" srcOrd="2" destOrd="0" presId="urn:microsoft.com/office/officeart/2005/8/layout/chevron1"/>
    <dgm:cxn modelId="{CDDC1163-9F87-472C-9687-D09A0188C437}" type="presParOf" srcId="{A99855B1-F901-4E09-81E7-8B6D2CB3F217}" destId="{772ED415-77B4-439A-B17F-7D8318296397}" srcOrd="3" destOrd="0" presId="urn:microsoft.com/office/officeart/2005/8/layout/chevron1"/>
    <dgm:cxn modelId="{2BBDBF6D-C50F-44E4-B425-CCE11FB72DAB}" type="presParOf" srcId="{A99855B1-F901-4E09-81E7-8B6D2CB3F217}" destId="{DC982A6C-FEB6-422A-88F4-5A48D7727F89}" srcOrd="4" destOrd="0" presId="urn:microsoft.com/office/officeart/2005/8/layout/chevron1"/>
  </dgm:cxnLst>
  <dgm:bg/>
  <dgm:whole>
    <a:ln w="38100"/>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52642-5F27-4DD4-9857-C3D8FBE3E79C}">
      <dsp:nvSpPr>
        <dsp:cNvPr id="0" name=""/>
        <dsp:cNvSpPr/>
      </dsp:nvSpPr>
      <dsp:spPr>
        <a:xfrm>
          <a:off x="1839" y="0"/>
          <a:ext cx="2240679" cy="468313"/>
        </a:xfrm>
        <a:prstGeom prst="chevron">
          <a:avLst/>
        </a:prstGeom>
        <a:solidFill>
          <a:schemeClr val="tx2">
            <a:lumMod val="40000"/>
            <a:lumOff val="6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Programa 0610</a:t>
          </a:r>
        </a:p>
      </dsp:txBody>
      <dsp:txXfrm>
        <a:off x="235996" y="0"/>
        <a:ext cx="1772366" cy="468313"/>
      </dsp:txXfrm>
    </dsp:sp>
    <dsp:sp modelId="{010793D5-FC33-4F7B-8830-D879C2BD2145}">
      <dsp:nvSpPr>
        <dsp:cNvPr id="0" name=""/>
        <dsp:cNvSpPr/>
      </dsp:nvSpPr>
      <dsp:spPr>
        <a:xfrm>
          <a:off x="2018451" y="0"/>
          <a:ext cx="2240679" cy="468313"/>
        </a:xfrm>
        <a:prstGeom prst="chevron">
          <a:avLst/>
        </a:prstGeom>
        <a:solidFill>
          <a:schemeClr val="tx2">
            <a:lumMod val="60000"/>
            <a:lumOff val="4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2 Ações</a:t>
          </a:r>
        </a:p>
      </dsp:txBody>
      <dsp:txXfrm>
        <a:off x="2252608" y="0"/>
        <a:ext cx="1772366" cy="468313"/>
      </dsp:txXfrm>
    </dsp:sp>
    <dsp:sp modelId="{DC982A6C-FEB6-422A-88F4-5A48D7727F89}">
      <dsp:nvSpPr>
        <dsp:cNvPr id="0" name=""/>
        <dsp:cNvSpPr/>
      </dsp:nvSpPr>
      <dsp:spPr>
        <a:xfrm>
          <a:off x="4035062" y="0"/>
          <a:ext cx="2240679" cy="468313"/>
        </a:xfrm>
        <a:prstGeom prst="chevron">
          <a:avLst/>
        </a:prstGeom>
        <a:solidFill>
          <a:schemeClr val="tx2">
            <a:lumMod val="75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4 Produtos</a:t>
          </a:r>
        </a:p>
      </dsp:txBody>
      <dsp:txXfrm>
        <a:off x="4269219" y="0"/>
        <a:ext cx="1772366" cy="468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52642-5F27-4DD4-9857-C3D8FBE3E79C}">
      <dsp:nvSpPr>
        <dsp:cNvPr id="0" name=""/>
        <dsp:cNvSpPr/>
      </dsp:nvSpPr>
      <dsp:spPr>
        <a:xfrm>
          <a:off x="1839" y="0"/>
          <a:ext cx="2240679" cy="468313"/>
        </a:xfrm>
        <a:prstGeom prst="chevron">
          <a:avLst/>
        </a:prstGeom>
        <a:solidFill>
          <a:schemeClr val="tx2">
            <a:lumMod val="40000"/>
            <a:lumOff val="6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Programa 0632</a:t>
          </a:r>
        </a:p>
      </dsp:txBody>
      <dsp:txXfrm>
        <a:off x="235996" y="0"/>
        <a:ext cx="1772366" cy="468313"/>
      </dsp:txXfrm>
    </dsp:sp>
    <dsp:sp modelId="{010793D5-FC33-4F7B-8830-D879C2BD2145}">
      <dsp:nvSpPr>
        <dsp:cNvPr id="0" name=""/>
        <dsp:cNvSpPr/>
      </dsp:nvSpPr>
      <dsp:spPr>
        <a:xfrm>
          <a:off x="2018451" y="0"/>
          <a:ext cx="2240679" cy="468313"/>
        </a:xfrm>
        <a:prstGeom prst="chevron">
          <a:avLst/>
        </a:prstGeom>
        <a:solidFill>
          <a:schemeClr val="tx2">
            <a:lumMod val="60000"/>
            <a:lumOff val="4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1 Ação</a:t>
          </a:r>
        </a:p>
      </dsp:txBody>
      <dsp:txXfrm>
        <a:off x="2252608" y="0"/>
        <a:ext cx="1772366" cy="468313"/>
      </dsp:txXfrm>
    </dsp:sp>
    <dsp:sp modelId="{DC982A6C-FEB6-422A-88F4-5A48D7727F89}">
      <dsp:nvSpPr>
        <dsp:cNvPr id="0" name=""/>
        <dsp:cNvSpPr/>
      </dsp:nvSpPr>
      <dsp:spPr>
        <a:xfrm>
          <a:off x="4035062" y="0"/>
          <a:ext cx="2240679" cy="468313"/>
        </a:xfrm>
        <a:prstGeom prst="chevron">
          <a:avLst/>
        </a:prstGeom>
        <a:solidFill>
          <a:schemeClr val="tx2">
            <a:lumMod val="75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4 Produtos</a:t>
          </a:r>
        </a:p>
      </dsp:txBody>
      <dsp:txXfrm>
        <a:off x="4269219" y="0"/>
        <a:ext cx="1772366" cy="4683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52642-5F27-4DD4-9857-C3D8FBE3E79C}">
      <dsp:nvSpPr>
        <dsp:cNvPr id="0" name=""/>
        <dsp:cNvSpPr/>
      </dsp:nvSpPr>
      <dsp:spPr>
        <a:xfrm>
          <a:off x="5722" y="0"/>
          <a:ext cx="2240679" cy="468313"/>
        </a:xfrm>
        <a:prstGeom prst="chevron">
          <a:avLst/>
        </a:prstGeom>
        <a:solidFill>
          <a:schemeClr val="tx2">
            <a:lumMod val="40000"/>
            <a:lumOff val="6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Programa 0634</a:t>
          </a:r>
        </a:p>
      </dsp:txBody>
      <dsp:txXfrm>
        <a:off x="239879" y="0"/>
        <a:ext cx="1772366" cy="468313"/>
      </dsp:txXfrm>
    </dsp:sp>
    <dsp:sp modelId="{010793D5-FC33-4F7B-8830-D879C2BD2145}">
      <dsp:nvSpPr>
        <dsp:cNvPr id="0" name=""/>
        <dsp:cNvSpPr/>
      </dsp:nvSpPr>
      <dsp:spPr>
        <a:xfrm>
          <a:off x="2018451" y="0"/>
          <a:ext cx="2240679" cy="468313"/>
        </a:xfrm>
        <a:prstGeom prst="chevron">
          <a:avLst/>
        </a:prstGeom>
        <a:solidFill>
          <a:schemeClr val="tx2">
            <a:lumMod val="60000"/>
            <a:lumOff val="4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1 Ação</a:t>
          </a:r>
        </a:p>
      </dsp:txBody>
      <dsp:txXfrm>
        <a:off x="2252608" y="0"/>
        <a:ext cx="1772366" cy="468313"/>
      </dsp:txXfrm>
    </dsp:sp>
    <dsp:sp modelId="{DC982A6C-FEB6-422A-88F4-5A48D7727F89}">
      <dsp:nvSpPr>
        <dsp:cNvPr id="0" name=""/>
        <dsp:cNvSpPr/>
      </dsp:nvSpPr>
      <dsp:spPr>
        <a:xfrm>
          <a:off x="4035062" y="0"/>
          <a:ext cx="2240679" cy="468313"/>
        </a:xfrm>
        <a:prstGeom prst="chevron">
          <a:avLst/>
        </a:prstGeom>
        <a:solidFill>
          <a:schemeClr val="tx2">
            <a:lumMod val="75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1 Produto</a:t>
          </a:r>
        </a:p>
      </dsp:txBody>
      <dsp:txXfrm>
        <a:off x="4269219" y="0"/>
        <a:ext cx="1772366" cy="4683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52642-5F27-4DD4-9857-C3D8FBE3E79C}">
      <dsp:nvSpPr>
        <dsp:cNvPr id="0" name=""/>
        <dsp:cNvSpPr/>
      </dsp:nvSpPr>
      <dsp:spPr>
        <a:xfrm>
          <a:off x="1839" y="0"/>
          <a:ext cx="2240679" cy="468313"/>
        </a:xfrm>
        <a:prstGeom prst="chevron">
          <a:avLst/>
        </a:prstGeom>
        <a:solidFill>
          <a:schemeClr val="tx2">
            <a:lumMod val="40000"/>
            <a:lumOff val="6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Programa 0644</a:t>
          </a:r>
        </a:p>
      </dsp:txBody>
      <dsp:txXfrm>
        <a:off x="235996" y="0"/>
        <a:ext cx="1772366" cy="468313"/>
      </dsp:txXfrm>
    </dsp:sp>
    <dsp:sp modelId="{010793D5-FC33-4F7B-8830-D879C2BD2145}">
      <dsp:nvSpPr>
        <dsp:cNvPr id="0" name=""/>
        <dsp:cNvSpPr/>
      </dsp:nvSpPr>
      <dsp:spPr>
        <a:xfrm>
          <a:off x="2018451" y="0"/>
          <a:ext cx="2240679" cy="468313"/>
        </a:xfrm>
        <a:prstGeom prst="chevron">
          <a:avLst/>
        </a:prstGeom>
        <a:solidFill>
          <a:schemeClr val="tx2">
            <a:lumMod val="60000"/>
            <a:lumOff val="4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1 Ação</a:t>
          </a:r>
        </a:p>
      </dsp:txBody>
      <dsp:txXfrm>
        <a:off x="2252608" y="0"/>
        <a:ext cx="1772366" cy="468313"/>
      </dsp:txXfrm>
    </dsp:sp>
    <dsp:sp modelId="{DC982A6C-FEB6-422A-88F4-5A48D7727F89}">
      <dsp:nvSpPr>
        <dsp:cNvPr id="0" name=""/>
        <dsp:cNvSpPr/>
      </dsp:nvSpPr>
      <dsp:spPr>
        <a:xfrm>
          <a:off x="4035062" y="0"/>
          <a:ext cx="2240679" cy="468313"/>
        </a:xfrm>
        <a:prstGeom prst="chevron">
          <a:avLst/>
        </a:prstGeom>
        <a:solidFill>
          <a:schemeClr val="tx2">
            <a:lumMod val="75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1 Produto</a:t>
          </a:r>
        </a:p>
      </dsp:txBody>
      <dsp:txXfrm>
        <a:off x="4269219" y="0"/>
        <a:ext cx="1772366" cy="4683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52642-5F27-4DD4-9857-C3D8FBE3E79C}">
      <dsp:nvSpPr>
        <dsp:cNvPr id="0" name=""/>
        <dsp:cNvSpPr/>
      </dsp:nvSpPr>
      <dsp:spPr>
        <a:xfrm>
          <a:off x="1839" y="0"/>
          <a:ext cx="2240679" cy="468313"/>
        </a:xfrm>
        <a:prstGeom prst="chevron">
          <a:avLst/>
        </a:prstGeom>
        <a:solidFill>
          <a:schemeClr val="tx2">
            <a:lumMod val="40000"/>
            <a:lumOff val="6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Programa 0651</a:t>
          </a:r>
        </a:p>
      </dsp:txBody>
      <dsp:txXfrm>
        <a:off x="235996" y="0"/>
        <a:ext cx="1772366" cy="468313"/>
      </dsp:txXfrm>
    </dsp:sp>
    <dsp:sp modelId="{010793D5-FC33-4F7B-8830-D879C2BD2145}">
      <dsp:nvSpPr>
        <dsp:cNvPr id="0" name=""/>
        <dsp:cNvSpPr/>
      </dsp:nvSpPr>
      <dsp:spPr>
        <a:xfrm>
          <a:off x="2018451" y="0"/>
          <a:ext cx="2240679" cy="468313"/>
        </a:xfrm>
        <a:prstGeom prst="chevron">
          <a:avLst/>
        </a:prstGeom>
        <a:solidFill>
          <a:schemeClr val="tx2">
            <a:lumMod val="60000"/>
            <a:lumOff val="4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2 Ações</a:t>
          </a:r>
        </a:p>
      </dsp:txBody>
      <dsp:txXfrm>
        <a:off x="2252608" y="0"/>
        <a:ext cx="1772366" cy="468313"/>
      </dsp:txXfrm>
    </dsp:sp>
    <dsp:sp modelId="{DC982A6C-FEB6-422A-88F4-5A48D7727F89}">
      <dsp:nvSpPr>
        <dsp:cNvPr id="0" name=""/>
        <dsp:cNvSpPr/>
      </dsp:nvSpPr>
      <dsp:spPr>
        <a:xfrm>
          <a:off x="4035062" y="0"/>
          <a:ext cx="2240679" cy="468313"/>
        </a:xfrm>
        <a:prstGeom prst="chevron">
          <a:avLst/>
        </a:prstGeom>
        <a:solidFill>
          <a:schemeClr val="tx2">
            <a:lumMod val="75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4 Produtos</a:t>
          </a:r>
        </a:p>
      </dsp:txBody>
      <dsp:txXfrm>
        <a:off x="4269219" y="0"/>
        <a:ext cx="1772366" cy="4683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52642-5F27-4DD4-9857-C3D8FBE3E79C}">
      <dsp:nvSpPr>
        <dsp:cNvPr id="0" name=""/>
        <dsp:cNvSpPr/>
      </dsp:nvSpPr>
      <dsp:spPr>
        <a:xfrm>
          <a:off x="1839" y="0"/>
          <a:ext cx="2240679" cy="468313"/>
        </a:xfrm>
        <a:prstGeom prst="chevron">
          <a:avLst/>
        </a:prstGeom>
        <a:solidFill>
          <a:schemeClr val="tx2">
            <a:lumMod val="40000"/>
            <a:lumOff val="6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Programa 0652	</a:t>
          </a:r>
        </a:p>
      </dsp:txBody>
      <dsp:txXfrm>
        <a:off x="235996" y="0"/>
        <a:ext cx="1772366" cy="468313"/>
      </dsp:txXfrm>
    </dsp:sp>
    <dsp:sp modelId="{010793D5-FC33-4F7B-8830-D879C2BD2145}">
      <dsp:nvSpPr>
        <dsp:cNvPr id="0" name=""/>
        <dsp:cNvSpPr/>
      </dsp:nvSpPr>
      <dsp:spPr>
        <a:xfrm>
          <a:off x="2018451" y="0"/>
          <a:ext cx="2240679" cy="468313"/>
        </a:xfrm>
        <a:prstGeom prst="chevron">
          <a:avLst/>
        </a:prstGeom>
        <a:solidFill>
          <a:schemeClr val="tx2">
            <a:lumMod val="60000"/>
            <a:lumOff val="4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1 Ação</a:t>
          </a:r>
        </a:p>
      </dsp:txBody>
      <dsp:txXfrm>
        <a:off x="2252608" y="0"/>
        <a:ext cx="1772366" cy="468313"/>
      </dsp:txXfrm>
    </dsp:sp>
    <dsp:sp modelId="{DC982A6C-FEB6-422A-88F4-5A48D7727F89}">
      <dsp:nvSpPr>
        <dsp:cNvPr id="0" name=""/>
        <dsp:cNvSpPr/>
      </dsp:nvSpPr>
      <dsp:spPr>
        <a:xfrm>
          <a:off x="4035062" y="0"/>
          <a:ext cx="2240679" cy="468313"/>
        </a:xfrm>
        <a:prstGeom prst="chevron">
          <a:avLst/>
        </a:prstGeom>
        <a:solidFill>
          <a:schemeClr val="tx2">
            <a:lumMod val="75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Sem Produtos</a:t>
          </a:r>
        </a:p>
      </dsp:txBody>
      <dsp:txXfrm>
        <a:off x="4269219" y="0"/>
        <a:ext cx="1772366" cy="4683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52642-5F27-4DD4-9857-C3D8FBE3E79C}">
      <dsp:nvSpPr>
        <dsp:cNvPr id="0" name=""/>
        <dsp:cNvSpPr/>
      </dsp:nvSpPr>
      <dsp:spPr>
        <a:xfrm>
          <a:off x="1839" y="0"/>
          <a:ext cx="2240679" cy="468313"/>
        </a:xfrm>
        <a:prstGeom prst="chevron">
          <a:avLst/>
        </a:prstGeom>
        <a:solidFill>
          <a:schemeClr val="tx2">
            <a:lumMod val="40000"/>
            <a:lumOff val="6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Programa 0654</a:t>
          </a:r>
        </a:p>
      </dsp:txBody>
      <dsp:txXfrm>
        <a:off x="235996" y="0"/>
        <a:ext cx="1772366" cy="468313"/>
      </dsp:txXfrm>
    </dsp:sp>
    <dsp:sp modelId="{010793D5-FC33-4F7B-8830-D879C2BD2145}">
      <dsp:nvSpPr>
        <dsp:cNvPr id="0" name=""/>
        <dsp:cNvSpPr/>
      </dsp:nvSpPr>
      <dsp:spPr>
        <a:xfrm>
          <a:off x="2018451" y="0"/>
          <a:ext cx="2240679" cy="468313"/>
        </a:xfrm>
        <a:prstGeom prst="chevron">
          <a:avLst/>
        </a:prstGeom>
        <a:solidFill>
          <a:schemeClr val="tx2">
            <a:lumMod val="60000"/>
            <a:lumOff val="4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1 Ação</a:t>
          </a:r>
        </a:p>
      </dsp:txBody>
      <dsp:txXfrm>
        <a:off x="2252608" y="0"/>
        <a:ext cx="1772366" cy="468313"/>
      </dsp:txXfrm>
    </dsp:sp>
    <dsp:sp modelId="{DC982A6C-FEB6-422A-88F4-5A48D7727F89}">
      <dsp:nvSpPr>
        <dsp:cNvPr id="0" name=""/>
        <dsp:cNvSpPr/>
      </dsp:nvSpPr>
      <dsp:spPr>
        <a:xfrm>
          <a:off x="4035062" y="0"/>
          <a:ext cx="2240679" cy="468313"/>
        </a:xfrm>
        <a:prstGeom prst="chevron">
          <a:avLst/>
        </a:prstGeom>
        <a:solidFill>
          <a:schemeClr val="tx2">
            <a:lumMod val="75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3 Produtos</a:t>
          </a:r>
        </a:p>
      </dsp:txBody>
      <dsp:txXfrm>
        <a:off x="4269219" y="0"/>
        <a:ext cx="1772366" cy="4683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52642-5F27-4DD4-9857-C3D8FBE3E79C}">
      <dsp:nvSpPr>
        <dsp:cNvPr id="0" name=""/>
        <dsp:cNvSpPr/>
      </dsp:nvSpPr>
      <dsp:spPr>
        <a:xfrm>
          <a:off x="1839" y="0"/>
          <a:ext cx="2240679" cy="468313"/>
        </a:xfrm>
        <a:prstGeom prst="chevron">
          <a:avLst/>
        </a:prstGeom>
        <a:solidFill>
          <a:schemeClr val="tx2">
            <a:lumMod val="40000"/>
            <a:lumOff val="6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Programa 0049</a:t>
          </a:r>
        </a:p>
      </dsp:txBody>
      <dsp:txXfrm>
        <a:off x="235996" y="0"/>
        <a:ext cx="1772366" cy="468313"/>
      </dsp:txXfrm>
    </dsp:sp>
    <dsp:sp modelId="{010793D5-FC33-4F7B-8830-D879C2BD2145}">
      <dsp:nvSpPr>
        <dsp:cNvPr id="0" name=""/>
        <dsp:cNvSpPr/>
      </dsp:nvSpPr>
      <dsp:spPr>
        <a:xfrm>
          <a:off x="2018451" y="0"/>
          <a:ext cx="2240679" cy="468313"/>
        </a:xfrm>
        <a:prstGeom prst="chevron">
          <a:avLst/>
        </a:prstGeom>
        <a:solidFill>
          <a:schemeClr val="tx2">
            <a:lumMod val="60000"/>
            <a:lumOff val="4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1 Ação</a:t>
          </a:r>
        </a:p>
      </dsp:txBody>
      <dsp:txXfrm>
        <a:off x="2252608" y="0"/>
        <a:ext cx="1772366" cy="468313"/>
      </dsp:txXfrm>
    </dsp:sp>
    <dsp:sp modelId="{DC982A6C-FEB6-422A-88F4-5A48D7727F89}">
      <dsp:nvSpPr>
        <dsp:cNvPr id="0" name=""/>
        <dsp:cNvSpPr/>
      </dsp:nvSpPr>
      <dsp:spPr>
        <a:xfrm>
          <a:off x="4035062" y="0"/>
          <a:ext cx="2240679" cy="468313"/>
        </a:xfrm>
        <a:prstGeom prst="chevron">
          <a:avLst/>
        </a:prstGeom>
        <a:solidFill>
          <a:schemeClr val="tx2">
            <a:lumMod val="75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3 Produtos</a:t>
          </a:r>
        </a:p>
      </dsp:txBody>
      <dsp:txXfrm>
        <a:off x="4269219" y="0"/>
        <a:ext cx="1772366" cy="46831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52642-5F27-4DD4-9857-C3D8FBE3E79C}">
      <dsp:nvSpPr>
        <dsp:cNvPr id="0" name=""/>
        <dsp:cNvSpPr/>
      </dsp:nvSpPr>
      <dsp:spPr>
        <a:xfrm>
          <a:off x="1839" y="0"/>
          <a:ext cx="2240679" cy="468313"/>
        </a:xfrm>
        <a:prstGeom prst="chevron">
          <a:avLst/>
        </a:prstGeom>
        <a:solidFill>
          <a:schemeClr val="tx2">
            <a:lumMod val="40000"/>
            <a:lumOff val="6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Programa 0311</a:t>
          </a:r>
        </a:p>
      </dsp:txBody>
      <dsp:txXfrm>
        <a:off x="235996" y="0"/>
        <a:ext cx="1772366" cy="468313"/>
      </dsp:txXfrm>
    </dsp:sp>
    <dsp:sp modelId="{010793D5-FC33-4F7B-8830-D879C2BD2145}">
      <dsp:nvSpPr>
        <dsp:cNvPr id="0" name=""/>
        <dsp:cNvSpPr/>
      </dsp:nvSpPr>
      <dsp:spPr>
        <a:xfrm>
          <a:off x="2018451" y="0"/>
          <a:ext cx="2240679" cy="468313"/>
        </a:xfrm>
        <a:prstGeom prst="chevron">
          <a:avLst/>
        </a:prstGeom>
        <a:solidFill>
          <a:schemeClr val="tx2">
            <a:lumMod val="60000"/>
            <a:lumOff val="40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1 Ação</a:t>
          </a:r>
        </a:p>
      </dsp:txBody>
      <dsp:txXfrm>
        <a:off x="2252608" y="0"/>
        <a:ext cx="1772366" cy="468313"/>
      </dsp:txXfrm>
    </dsp:sp>
    <dsp:sp modelId="{DC982A6C-FEB6-422A-88F4-5A48D7727F89}">
      <dsp:nvSpPr>
        <dsp:cNvPr id="0" name=""/>
        <dsp:cNvSpPr/>
      </dsp:nvSpPr>
      <dsp:spPr>
        <a:xfrm>
          <a:off x="4035062" y="0"/>
          <a:ext cx="2240679" cy="468313"/>
        </a:xfrm>
        <a:prstGeom prst="chevron">
          <a:avLst/>
        </a:prstGeom>
        <a:solidFill>
          <a:schemeClr val="tx2">
            <a:lumMod val="75000"/>
          </a:schemeClr>
        </a:solidFill>
        <a:ln w="38100">
          <a:solidFill>
            <a:schemeClr val="accent1"/>
          </a:solid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pt-BR" sz="1400" b="1" kern="1200" dirty="0">
              <a:effectLst>
                <a:innerShdw blurRad="114300">
                  <a:prstClr val="black"/>
                </a:innerShdw>
              </a:effectLst>
            </a:rPr>
            <a:t>1 Produto</a:t>
          </a:r>
        </a:p>
      </dsp:txBody>
      <dsp:txXfrm>
        <a:off x="4269219" y="0"/>
        <a:ext cx="1772366" cy="46831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5300"/>
          </a:xfrm>
          <a:prstGeom prst="rect">
            <a:avLst/>
          </a:prstGeom>
        </p:spPr>
        <p:txBody>
          <a:bodyPr vert="horz" lIns="92309" tIns="46154" rIns="92309" bIns="46154" rtlCol="0"/>
          <a:lstStyle>
            <a:lvl1pPr algn="l" eaLnBrk="1" hangingPunct="1">
              <a:defRPr sz="1200">
                <a:latin typeface="Arial" pitchFamily="34" charset="0"/>
              </a:defRPr>
            </a:lvl1pPr>
          </a:lstStyle>
          <a:p>
            <a:pPr>
              <a:defRPr/>
            </a:pPr>
            <a:endParaRPr lang="pt-BR"/>
          </a:p>
        </p:txBody>
      </p:sp>
      <p:sp>
        <p:nvSpPr>
          <p:cNvPr id="3" name="Espaço Reservado para Data 2"/>
          <p:cNvSpPr>
            <a:spLocks noGrp="1"/>
          </p:cNvSpPr>
          <p:nvPr>
            <p:ph type="dt" sz="quarter" idx="1"/>
          </p:nvPr>
        </p:nvSpPr>
        <p:spPr>
          <a:xfrm>
            <a:off x="3849688" y="0"/>
            <a:ext cx="2946400" cy="495300"/>
          </a:xfrm>
          <a:prstGeom prst="rect">
            <a:avLst/>
          </a:prstGeom>
        </p:spPr>
        <p:txBody>
          <a:bodyPr vert="horz" lIns="92309" tIns="46154" rIns="92309" bIns="46154" rtlCol="0"/>
          <a:lstStyle>
            <a:lvl1pPr algn="r" eaLnBrk="1" hangingPunct="1">
              <a:defRPr sz="1200">
                <a:latin typeface="Arial" pitchFamily="34" charset="0"/>
              </a:defRPr>
            </a:lvl1pPr>
          </a:lstStyle>
          <a:p>
            <a:pPr>
              <a:defRPr/>
            </a:pPr>
            <a:fld id="{E5A759D4-FE01-4187-B2C5-0EF0F5F422C4}" type="datetimeFigureOut">
              <a:rPr lang="pt-BR"/>
              <a:pPr>
                <a:defRPr/>
              </a:pPr>
              <a:t>23/05/2023</a:t>
            </a:fld>
            <a:endParaRPr lang="pt-BR"/>
          </a:p>
        </p:txBody>
      </p:sp>
      <p:sp>
        <p:nvSpPr>
          <p:cNvPr id="4" name="Espaço Reservado para Rodapé 3"/>
          <p:cNvSpPr>
            <a:spLocks noGrp="1"/>
          </p:cNvSpPr>
          <p:nvPr>
            <p:ph type="ftr" sz="quarter" idx="2"/>
          </p:nvPr>
        </p:nvSpPr>
        <p:spPr>
          <a:xfrm>
            <a:off x="0" y="9431338"/>
            <a:ext cx="2946400" cy="495300"/>
          </a:xfrm>
          <a:prstGeom prst="rect">
            <a:avLst/>
          </a:prstGeom>
        </p:spPr>
        <p:txBody>
          <a:bodyPr vert="horz" lIns="92309" tIns="46154" rIns="92309" bIns="46154" rtlCol="0" anchor="b"/>
          <a:lstStyle>
            <a:lvl1pPr algn="l" eaLnBrk="1" hangingPunct="1">
              <a:defRPr sz="1200">
                <a:latin typeface="Arial" pitchFamily="34" charset="0"/>
              </a:defRPr>
            </a:lvl1pPr>
          </a:lstStyle>
          <a:p>
            <a:pPr>
              <a:defRPr/>
            </a:pPr>
            <a:r>
              <a:rPr lang="pt-BR" dirty="0"/>
              <a:t>LOA 2024</a:t>
            </a:r>
          </a:p>
        </p:txBody>
      </p:sp>
      <p:sp>
        <p:nvSpPr>
          <p:cNvPr id="5" name="Espaço Reservado para Número de Slide 4"/>
          <p:cNvSpPr>
            <a:spLocks noGrp="1"/>
          </p:cNvSpPr>
          <p:nvPr>
            <p:ph type="sldNum" sz="quarter" idx="3"/>
          </p:nvPr>
        </p:nvSpPr>
        <p:spPr>
          <a:xfrm>
            <a:off x="3849688" y="9431338"/>
            <a:ext cx="2946400" cy="495300"/>
          </a:xfrm>
          <a:prstGeom prst="rect">
            <a:avLst/>
          </a:prstGeom>
        </p:spPr>
        <p:txBody>
          <a:bodyPr vert="horz" wrap="square" lIns="92309" tIns="46154" rIns="92309" bIns="46154" numCol="1" anchor="b" anchorCtr="0" compatLnSpc="1">
            <a:prstTxWarp prst="textNoShape">
              <a:avLst/>
            </a:prstTxWarp>
          </a:bodyPr>
          <a:lstStyle>
            <a:lvl1pPr algn="r" eaLnBrk="1" hangingPunct="1">
              <a:defRPr sz="1200"/>
            </a:lvl1pPr>
          </a:lstStyle>
          <a:p>
            <a:fld id="{708ED245-5766-4109-948D-AB64E192ED20}" type="slidenum">
              <a:rPr lang="pt-BR" altLang="pt-BR"/>
              <a:pPr/>
              <a:t>‹nº›</a:t>
            </a:fld>
            <a:endParaRPr lang="pt-BR" altLang="pt-B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5300"/>
          </a:xfrm>
          <a:prstGeom prst="rect">
            <a:avLst/>
          </a:prstGeom>
        </p:spPr>
        <p:txBody>
          <a:bodyPr vert="horz" lIns="92309" tIns="46154" rIns="92309" bIns="46154" rtlCol="0"/>
          <a:lstStyle>
            <a:lvl1pPr algn="l" eaLnBrk="1" fontAlgn="auto" hangingPunct="1">
              <a:spcBef>
                <a:spcPts val="0"/>
              </a:spcBef>
              <a:spcAft>
                <a:spcPts val="0"/>
              </a:spcAft>
              <a:defRPr sz="1200">
                <a:latin typeface="+mn-lt"/>
              </a:defRPr>
            </a:lvl1pPr>
          </a:lstStyle>
          <a:p>
            <a:pPr>
              <a:defRPr/>
            </a:pPr>
            <a:endParaRPr lang="pt-BR"/>
          </a:p>
        </p:txBody>
      </p:sp>
      <p:sp>
        <p:nvSpPr>
          <p:cNvPr id="3" name="Espaço Reservado para Data 2"/>
          <p:cNvSpPr>
            <a:spLocks noGrp="1"/>
          </p:cNvSpPr>
          <p:nvPr>
            <p:ph type="dt" idx="1"/>
          </p:nvPr>
        </p:nvSpPr>
        <p:spPr>
          <a:xfrm>
            <a:off x="3849688" y="0"/>
            <a:ext cx="2946400" cy="495300"/>
          </a:xfrm>
          <a:prstGeom prst="rect">
            <a:avLst/>
          </a:prstGeom>
        </p:spPr>
        <p:txBody>
          <a:bodyPr vert="horz" lIns="92309" tIns="46154" rIns="92309" bIns="46154" rtlCol="0"/>
          <a:lstStyle>
            <a:lvl1pPr algn="r" eaLnBrk="1" fontAlgn="auto" hangingPunct="1">
              <a:spcBef>
                <a:spcPts val="0"/>
              </a:spcBef>
              <a:spcAft>
                <a:spcPts val="0"/>
              </a:spcAft>
              <a:defRPr sz="1200">
                <a:latin typeface="+mn-lt"/>
              </a:defRPr>
            </a:lvl1pPr>
          </a:lstStyle>
          <a:p>
            <a:pPr>
              <a:defRPr/>
            </a:pPr>
            <a:fld id="{003641F7-729D-49B3-B6E8-C57C36165657}" type="datetimeFigureOut">
              <a:rPr lang="pt-BR"/>
              <a:pPr>
                <a:defRPr/>
              </a:pPr>
              <a:t>23/05/2023</a:t>
            </a:fld>
            <a:endParaRPr lang="pt-BR"/>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309" tIns="46154" rIns="92309" bIns="46154" rtlCol="0" anchor="ctr"/>
          <a:lstStyle/>
          <a:p>
            <a:pPr lvl="0"/>
            <a:endParaRPr lang="pt-BR" noProof="0"/>
          </a:p>
        </p:txBody>
      </p:sp>
      <p:sp>
        <p:nvSpPr>
          <p:cNvPr id="5" name="Espaço Reservado para Anotações 4"/>
          <p:cNvSpPr>
            <a:spLocks noGrp="1"/>
          </p:cNvSpPr>
          <p:nvPr>
            <p:ph type="body" sz="quarter" idx="3"/>
          </p:nvPr>
        </p:nvSpPr>
        <p:spPr>
          <a:xfrm>
            <a:off x="679450" y="4714875"/>
            <a:ext cx="5438775" cy="4468813"/>
          </a:xfrm>
          <a:prstGeom prst="rect">
            <a:avLst/>
          </a:prstGeom>
        </p:spPr>
        <p:txBody>
          <a:bodyPr vert="horz" lIns="92309" tIns="46154" rIns="92309" bIns="46154"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p:cNvSpPr>
            <a:spLocks noGrp="1"/>
          </p:cNvSpPr>
          <p:nvPr>
            <p:ph type="ftr" sz="quarter" idx="4"/>
          </p:nvPr>
        </p:nvSpPr>
        <p:spPr>
          <a:xfrm>
            <a:off x="0" y="9431338"/>
            <a:ext cx="2946400" cy="495300"/>
          </a:xfrm>
          <a:prstGeom prst="rect">
            <a:avLst/>
          </a:prstGeom>
        </p:spPr>
        <p:txBody>
          <a:bodyPr vert="horz" lIns="92309" tIns="46154" rIns="92309" bIns="46154" rtlCol="0" anchor="b"/>
          <a:lstStyle>
            <a:lvl1pPr algn="l" eaLnBrk="1" fontAlgn="auto" hangingPunct="1">
              <a:spcBef>
                <a:spcPts val="0"/>
              </a:spcBef>
              <a:spcAft>
                <a:spcPts val="0"/>
              </a:spcAft>
              <a:defRPr sz="1200">
                <a:latin typeface="+mn-lt"/>
              </a:defRPr>
            </a:lvl1pPr>
          </a:lstStyle>
          <a:p>
            <a:pPr>
              <a:defRPr/>
            </a:pPr>
            <a:r>
              <a:rPr lang="pt-BR" dirty="0"/>
              <a:t>LOA 2024</a:t>
            </a:r>
          </a:p>
        </p:txBody>
      </p:sp>
      <p:sp>
        <p:nvSpPr>
          <p:cNvPr id="7" name="Espaço Reservado para Número de Slide 6"/>
          <p:cNvSpPr>
            <a:spLocks noGrp="1"/>
          </p:cNvSpPr>
          <p:nvPr>
            <p:ph type="sldNum" sz="quarter" idx="5"/>
          </p:nvPr>
        </p:nvSpPr>
        <p:spPr>
          <a:xfrm>
            <a:off x="3849688" y="9431338"/>
            <a:ext cx="2946400" cy="495300"/>
          </a:xfrm>
          <a:prstGeom prst="rect">
            <a:avLst/>
          </a:prstGeom>
        </p:spPr>
        <p:txBody>
          <a:bodyPr vert="horz" wrap="square" lIns="92309" tIns="46154" rIns="92309" bIns="46154" numCol="1" anchor="b" anchorCtr="0" compatLnSpc="1">
            <a:prstTxWarp prst="textNoShape">
              <a:avLst/>
            </a:prstTxWarp>
          </a:bodyPr>
          <a:lstStyle>
            <a:lvl1pPr algn="r" eaLnBrk="1" hangingPunct="1">
              <a:defRPr sz="1200">
                <a:latin typeface="Calibri" panose="020F0502020204030204" pitchFamily="34" charset="0"/>
              </a:defRPr>
            </a:lvl1pPr>
          </a:lstStyle>
          <a:p>
            <a:fld id="{FE5524DB-8F4B-44E6-9775-260003BADAF0}" type="slidenum">
              <a:rPr lang="pt-BR" altLang="pt-BR"/>
              <a:pPr/>
              <a:t>‹nº›</a:t>
            </a:fld>
            <a:endParaRPr lang="pt-BR" altLang="pt-BR"/>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36868"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5C3CB1-5ACB-4435-BF7C-F1EE4A6071DF}" type="slidenum">
              <a:rPr lang="pt-BR" altLang="pt-BR">
                <a:latin typeface="Calibri" panose="020F0502020204030204" pitchFamily="34" charset="0"/>
              </a:rPr>
              <a:pPr/>
              <a:t>1</a:t>
            </a:fld>
            <a:endParaRPr lang="pt-BR" altLang="pt-BR">
              <a:latin typeface="Calibri" panose="020F0502020204030204" pitchFamily="34" charset="0"/>
            </a:endParaRPr>
          </a:p>
        </p:txBody>
      </p:sp>
      <p:sp>
        <p:nvSpPr>
          <p:cNvPr id="2" name="Espaço Reservado para Rodapé 1"/>
          <p:cNvSpPr>
            <a:spLocks noGrp="1"/>
          </p:cNvSpPr>
          <p:nvPr>
            <p:ph type="ftr" sz="quarter" idx="4"/>
          </p:nvPr>
        </p:nvSpPr>
        <p:spPr/>
        <p:txBody>
          <a:bodyPr/>
          <a:lstStyle/>
          <a:p>
            <a:pPr>
              <a:defRPr/>
            </a:pPr>
            <a:r>
              <a:rPr lang="pt-BR" dirty="0"/>
              <a:t>LOA 2024</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4" name="Espaço Reservado para Rodapé 3"/>
          <p:cNvSpPr>
            <a:spLocks noGrp="1"/>
          </p:cNvSpPr>
          <p:nvPr>
            <p:ph type="ftr" sz="quarter" idx="4"/>
          </p:nvPr>
        </p:nvSpPr>
        <p:spPr/>
        <p:txBody>
          <a:bodyPr/>
          <a:lstStyle/>
          <a:p>
            <a:pPr>
              <a:defRPr/>
            </a:pPr>
            <a:r>
              <a:rPr lang="pt-BR" dirty="0"/>
              <a:t>LOA 2024</a:t>
            </a:r>
          </a:p>
        </p:txBody>
      </p:sp>
      <p:sp>
        <p:nvSpPr>
          <p:cNvPr id="60421" name="Espaço Reservado para Número de Slid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4C56D1-5B26-49A6-96B7-21B16E786D4F}" type="slidenum">
              <a:rPr lang="pt-BR" altLang="pt-BR">
                <a:latin typeface="Calibri" panose="020F0502020204030204" pitchFamily="34" charset="0"/>
              </a:rPr>
              <a:pPr/>
              <a:t>14</a:t>
            </a:fld>
            <a:endParaRPr lang="pt-BR" altLang="pt-BR">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4" name="Espaço Reservado para Rodapé 3"/>
          <p:cNvSpPr>
            <a:spLocks noGrp="1"/>
          </p:cNvSpPr>
          <p:nvPr>
            <p:ph type="ftr" sz="quarter" idx="4"/>
          </p:nvPr>
        </p:nvSpPr>
        <p:spPr/>
        <p:txBody>
          <a:bodyPr/>
          <a:lstStyle/>
          <a:p>
            <a:pPr>
              <a:defRPr/>
            </a:pPr>
            <a:r>
              <a:rPr lang="pt-BR" dirty="0"/>
              <a:t>LOA 2024</a:t>
            </a:r>
          </a:p>
        </p:txBody>
      </p:sp>
      <p:sp>
        <p:nvSpPr>
          <p:cNvPr id="61445" name="Espaço Reservado para Número de Slid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4338497-252A-4C94-8D11-8D5BBA1376C1}" type="slidenum">
              <a:rPr lang="pt-BR" altLang="pt-BR">
                <a:latin typeface="Calibri" panose="020F0502020204030204" pitchFamily="34" charset="0"/>
              </a:rPr>
              <a:pPr/>
              <a:t>15</a:t>
            </a:fld>
            <a:endParaRPr lang="pt-BR" altLang="pt-BR">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dirty="0"/>
          </a:p>
        </p:txBody>
      </p:sp>
      <p:sp>
        <p:nvSpPr>
          <p:cNvPr id="4" name="Espaço Reservado para Rodapé 3"/>
          <p:cNvSpPr>
            <a:spLocks noGrp="1"/>
          </p:cNvSpPr>
          <p:nvPr>
            <p:ph type="ftr" sz="quarter" idx="4"/>
          </p:nvPr>
        </p:nvSpPr>
        <p:spPr/>
        <p:txBody>
          <a:bodyPr/>
          <a:lstStyle/>
          <a:p>
            <a:pPr>
              <a:defRPr/>
            </a:pPr>
            <a:r>
              <a:rPr lang="pt-BR" dirty="0"/>
              <a:t>LOA 2024</a:t>
            </a:r>
          </a:p>
        </p:txBody>
      </p:sp>
      <p:sp>
        <p:nvSpPr>
          <p:cNvPr id="62469" name="Espaço Reservado para Número de Slid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D7A510-A474-4402-80AA-694B1CCB2E11}" type="slidenum">
              <a:rPr lang="pt-BR" altLang="pt-BR">
                <a:latin typeface="Calibri" panose="020F0502020204030204" pitchFamily="34" charset="0"/>
              </a:rPr>
              <a:pPr/>
              <a:t>17</a:t>
            </a:fld>
            <a:endParaRPr lang="pt-BR" altLang="pt-BR">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4" name="Espaço Reservado para Rodapé 3"/>
          <p:cNvSpPr>
            <a:spLocks noGrp="1"/>
          </p:cNvSpPr>
          <p:nvPr>
            <p:ph type="ftr" sz="quarter" idx="4"/>
          </p:nvPr>
        </p:nvSpPr>
        <p:spPr/>
        <p:txBody>
          <a:bodyPr/>
          <a:lstStyle/>
          <a:p>
            <a:pPr>
              <a:defRPr/>
            </a:pPr>
            <a:r>
              <a:rPr lang="pt-BR" dirty="0"/>
              <a:t>LOA 2024</a:t>
            </a:r>
          </a:p>
        </p:txBody>
      </p:sp>
      <p:sp>
        <p:nvSpPr>
          <p:cNvPr id="63493" name="Espaço Reservado para Número de Slid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641FE8-68A9-4C03-A636-BA417B885473}" type="slidenum">
              <a:rPr lang="pt-BR" altLang="pt-BR">
                <a:latin typeface="Calibri" panose="020F0502020204030204" pitchFamily="34" charset="0"/>
              </a:rPr>
              <a:pPr/>
              <a:t>21</a:t>
            </a:fld>
            <a:endParaRPr lang="pt-BR" altLang="pt-BR">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Rodapé 3"/>
          <p:cNvSpPr>
            <a:spLocks noGrp="1"/>
          </p:cNvSpPr>
          <p:nvPr>
            <p:ph type="ftr" sz="quarter" idx="10"/>
          </p:nvPr>
        </p:nvSpPr>
        <p:spPr/>
        <p:txBody>
          <a:bodyPr/>
          <a:lstStyle/>
          <a:p>
            <a:pPr>
              <a:defRPr/>
            </a:pPr>
            <a:r>
              <a:rPr lang="pt-BR"/>
              <a:t>LOA 2024</a:t>
            </a:r>
            <a:endParaRPr lang="pt-BR" dirty="0"/>
          </a:p>
        </p:txBody>
      </p:sp>
      <p:sp>
        <p:nvSpPr>
          <p:cNvPr id="5" name="Espaço Reservado para Número de Slide 4"/>
          <p:cNvSpPr>
            <a:spLocks noGrp="1"/>
          </p:cNvSpPr>
          <p:nvPr>
            <p:ph type="sldNum" sz="quarter" idx="11"/>
          </p:nvPr>
        </p:nvSpPr>
        <p:spPr/>
        <p:txBody>
          <a:bodyPr/>
          <a:lstStyle/>
          <a:p>
            <a:fld id="{FE5524DB-8F4B-44E6-9775-260003BADAF0}" type="slidenum">
              <a:rPr lang="pt-BR" altLang="pt-BR" smtClean="0"/>
              <a:pPr/>
              <a:t>22</a:t>
            </a:fld>
            <a:endParaRPr lang="pt-BR" altLang="pt-BR"/>
          </a:p>
        </p:txBody>
      </p:sp>
    </p:spTree>
    <p:extLst>
      <p:ext uri="{BB962C8B-B14F-4D97-AF65-F5344CB8AC3E}">
        <p14:creationId xmlns:p14="http://schemas.microsoft.com/office/powerpoint/2010/main" val="36206614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4" name="Espaço Reservado para Rodapé 3"/>
          <p:cNvSpPr>
            <a:spLocks noGrp="1"/>
          </p:cNvSpPr>
          <p:nvPr>
            <p:ph type="ftr" sz="quarter" idx="4"/>
          </p:nvPr>
        </p:nvSpPr>
        <p:spPr/>
        <p:txBody>
          <a:bodyPr/>
          <a:lstStyle/>
          <a:p>
            <a:pPr>
              <a:defRPr/>
            </a:pPr>
            <a:r>
              <a:rPr lang="pt-BR" dirty="0"/>
              <a:t>LOA 2024</a:t>
            </a:r>
          </a:p>
        </p:txBody>
      </p:sp>
      <p:sp>
        <p:nvSpPr>
          <p:cNvPr id="65541" name="Espaço Reservado para Número de Slid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3030DB-2074-461F-BEDF-6D7DD5244B93}" type="slidenum">
              <a:rPr lang="pt-BR" altLang="pt-BR">
                <a:latin typeface="Calibri" panose="020F0502020204030204" pitchFamily="34" charset="0"/>
              </a:rPr>
              <a:pPr/>
              <a:t>24</a:t>
            </a:fld>
            <a:endParaRPr lang="pt-BR" altLang="pt-BR">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4" name="Espaço Reservado para Rodapé 3"/>
          <p:cNvSpPr>
            <a:spLocks noGrp="1"/>
          </p:cNvSpPr>
          <p:nvPr>
            <p:ph type="ftr" sz="quarter" idx="4"/>
          </p:nvPr>
        </p:nvSpPr>
        <p:spPr/>
        <p:txBody>
          <a:bodyPr/>
          <a:lstStyle/>
          <a:p>
            <a:pPr>
              <a:defRPr/>
            </a:pPr>
            <a:r>
              <a:rPr lang="pt-BR" dirty="0"/>
              <a:t>LOA 2024</a:t>
            </a:r>
          </a:p>
        </p:txBody>
      </p:sp>
      <p:sp>
        <p:nvSpPr>
          <p:cNvPr id="66565" name="Espaço Reservado para Número de Slid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2CB1AF4-B974-4C04-82C7-12834DB3AEF9}" type="slidenum">
              <a:rPr lang="pt-BR" altLang="pt-BR">
                <a:latin typeface="Calibri" panose="020F0502020204030204" pitchFamily="34" charset="0"/>
              </a:rPr>
              <a:pPr/>
              <a:t>25</a:t>
            </a:fld>
            <a:endParaRPr lang="pt-BR" altLang="pt-BR">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4" name="Espaço Reservado para Rodapé 3"/>
          <p:cNvSpPr>
            <a:spLocks noGrp="1"/>
          </p:cNvSpPr>
          <p:nvPr>
            <p:ph type="ftr" sz="quarter" idx="4"/>
          </p:nvPr>
        </p:nvSpPr>
        <p:spPr/>
        <p:txBody>
          <a:bodyPr/>
          <a:lstStyle/>
          <a:p>
            <a:pPr>
              <a:defRPr/>
            </a:pPr>
            <a:r>
              <a:rPr lang="pt-BR" dirty="0"/>
              <a:t>LOA 2024</a:t>
            </a:r>
          </a:p>
        </p:txBody>
      </p:sp>
      <p:sp>
        <p:nvSpPr>
          <p:cNvPr id="37893" name="Espaço Reservado para Número de Slid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A26E7D-44DE-4025-8AEC-ACBF1F6BAB39}" type="slidenum">
              <a:rPr lang="pt-BR" altLang="pt-BR">
                <a:latin typeface="Calibri" panose="020F0502020204030204" pitchFamily="34" charset="0"/>
              </a:rPr>
              <a:pPr/>
              <a:t>3</a:t>
            </a:fld>
            <a:endParaRPr lang="pt-BR" altLang="pt-BR">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4" name="Espaço Reservado para Rodapé 3"/>
          <p:cNvSpPr>
            <a:spLocks noGrp="1"/>
          </p:cNvSpPr>
          <p:nvPr>
            <p:ph type="ftr" sz="quarter" idx="4"/>
          </p:nvPr>
        </p:nvSpPr>
        <p:spPr/>
        <p:txBody>
          <a:bodyPr/>
          <a:lstStyle/>
          <a:p>
            <a:pPr>
              <a:defRPr/>
            </a:pPr>
            <a:r>
              <a:rPr lang="pt-BR" dirty="0"/>
              <a:t>LOA 2024</a:t>
            </a:r>
          </a:p>
        </p:txBody>
      </p:sp>
      <p:sp>
        <p:nvSpPr>
          <p:cNvPr id="38917" name="Espaço Reservado para Número de Slid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5C9F14-91F7-4B34-AD81-897351CB364D}" type="slidenum">
              <a:rPr lang="pt-BR" altLang="pt-BR">
                <a:latin typeface="Calibri" panose="020F0502020204030204" pitchFamily="34" charset="0"/>
              </a:rPr>
              <a:pPr/>
              <a:t>4</a:t>
            </a:fld>
            <a:endParaRPr lang="pt-BR" altLang="pt-BR">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4" name="Espaço Reservado para Rodapé 3"/>
          <p:cNvSpPr>
            <a:spLocks noGrp="1"/>
          </p:cNvSpPr>
          <p:nvPr>
            <p:ph type="ftr" sz="quarter" idx="4"/>
          </p:nvPr>
        </p:nvSpPr>
        <p:spPr/>
        <p:txBody>
          <a:bodyPr/>
          <a:lstStyle/>
          <a:p>
            <a:pPr>
              <a:defRPr/>
            </a:pPr>
            <a:r>
              <a:rPr lang="pt-BR" dirty="0"/>
              <a:t>LOA 2024</a:t>
            </a:r>
          </a:p>
        </p:txBody>
      </p:sp>
      <p:sp>
        <p:nvSpPr>
          <p:cNvPr id="39941" name="Espaço Reservado para Número de Slid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E35D28-274F-4E5D-BB53-094732048C75}" type="slidenum">
              <a:rPr lang="pt-BR" altLang="pt-BR">
                <a:latin typeface="Calibri" panose="020F0502020204030204" pitchFamily="34" charset="0"/>
              </a:rPr>
              <a:pPr/>
              <a:t>5</a:t>
            </a:fld>
            <a:endParaRPr lang="pt-BR" altLang="pt-BR">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4" name="Espaço Reservado para Rodapé 3"/>
          <p:cNvSpPr>
            <a:spLocks noGrp="1"/>
          </p:cNvSpPr>
          <p:nvPr>
            <p:ph type="ftr" sz="quarter" idx="4"/>
          </p:nvPr>
        </p:nvSpPr>
        <p:spPr/>
        <p:txBody>
          <a:bodyPr/>
          <a:lstStyle/>
          <a:p>
            <a:pPr>
              <a:defRPr/>
            </a:pPr>
            <a:r>
              <a:rPr lang="pt-BR" dirty="0"/>
              <a:t>LOA 2024</a:t>
            </a:r>
          </a:p>
        </p:txBody>
      </p:sp>
      <p:sp>
        <p:nvSpPr>
          <p:cNvPr id="40965" name="Espaço Reservado para Número de Slid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825B78-91B4-4E77-B754-BF846C5FD401}" type="slidenum">
              <a:rPr lang="pt-BR" altLang="pt-BR">
                <a:latin typeface="Calibri" panose="020F0502020204030204" pitchFamily="34" charset="0"/>
              </a:rPr>
              <a:pPr/>
              <a:t>6</a:t>
            </a:fld>
            <a:endParaRPr lang="pt-BR" altLang="pt-BR">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dirty="0"/>
          </a:p>
        </p:txBody>
      </p:sp>
      <p:sp>
        <p:nvSpPr>
          <p:cNvPr id="4" name="Espaço Reservado para Rodapé 3"/>
          <p:cNvSpPr>
            <a:spLocks noGrp="1"/>
          </p:cNvSpPr>
          <p:nvPr>
            <p:ph type="ftr" sz="quarter" idx="4"/>
          </p:nvPr>
        </p:nvSpPr>
        <p:spPr/>
        <p:txBody>
          <a:bodyPr/>
          <a:lstStyle/>
          <a:p>
            <a:pPr>
              <a:defRPr/>
            </a:pPr>
            <a:r>
              <a:rPr lang="pt-BR" dirty="0"/>
              <a:t>LOA 2024</a:t>
            </a:r>
          </a:p>
        </p:txBody>
      </p:sp>
      <p:sp>
        <p:nvSpPr>
          <p:cNvPr id="43013" name="Espaço Reservado para Número de Slid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E72F4D-BF90-4E27-AA3A-C27A32D552E1}" type="slidenum">
              <a:rPr lang="pt-BR" altLang="pt-BR">
                <a:latin typeface="Calibri" panose="020F0502020204030204" pitchFamily="34" charset="0"/>
              </a:rPr>
              <a:pPr/>
              <a:t>7</a:t>
            </a:fld>
            <a:endParaRPr lang="pt-BR" altLang="pt-BR">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4" name="Espaço Reservado para Rodapé 3"/>
          <p:cNvSpPr>
            <a:spLocks noGrp="1"/>
          </p:cNvSpPr>
          <p:nvPr>
            <p:ph type="ftr" sz="quarter" idx="4"/>
          </p:nvPr>
        </p:nvSpPr>
        <p:spPr/>
        <p:txBody>
          <a:bodyPr/>
          <a:lstStyle/>
          <a:p>
            <a:pPr>
              <a:defRPr/>
            </a:pPr>
            <a:r>
              <a:rPr lang="pt-BR" dirty="0"/>
              <a:t>LOA 2024</a:t>
            </a:r>
          </a:p>
        </p:txBody>
      </p:sp>
      <p:sp>
        <p:nvSpPr>
          <p:cNvPr id="44037" name="Espaço Reservado para Número de Slid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94CD697-999A-4975-853E-B36017BA94C3}" type="slidenum">
              <a:rPr lang="pt-BR" altLang="pt-BR">
                <a:latin typeface="Calibri" panose="020F0502020204030204" pitchFamily="34" charset="0"/>
              </a:rPr>
              <a:pPr/>
              <a:t>8</a:t>
            </a:fld>
            <a:endParaRPr lang="pt-BR" altLang="pt-BR">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4" name="Espaço Reservado para Rodapé 3"/>
          <p:cNvSpPr>
            <a:spLocks noGrp="1"/>
          </p:cNvSpPr>
          <p:nvPr>
            <p:ph type="ftr" sz="quarter" idx="4"/>
          </p:nvPr>
        </p:nvSpPr>
        <p:spPr/>
        <p:txBody>
          <a:bodyPr/>
          <a:lstStyle/>
          <a:p>
            <a:pPr>
              <a:defRPr/>
            </a:pPr>
            <a:r>
              <a:rPr lang="pt-BR" dirty="0"/>
              <a:t>LOA 2024</a:t>
            </a:r>
          </a:p>
        </p:txBody>
      </p:sp>
      <p:sp>
        <p:nvSpPr>
          <p:cNvPr id="44037" name="Espaço Reservado para Número de Slid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94CD697-999A-4975-853E-B36017BA94C3}" type="slidenum">
              <a:rPr lang="pt-BR" altLang="pt-BR">
                <a:latin typeface="Calibri" panose="020F0502020204030204" pitchFamily="34" charset="0"/>
              </a:rPr>
              <a:pPr/>
              <a:t>9</a:t>
            </a:fld>
            <a:endParaRPr lang="pt-BR" altLang="pt-BR">
              <a:latin typeface="Calibri" panose="020F0502020204030204" pitchFamily="34" charset="0"/>
            </a:endParaRPr>
          </a:p>
        </p:txBody>
      </p:sp>
    </p:spTree>
    <p:extLst>
      <p:ext uri="{BB962C8B-B14F-4D97-AF65-F5344CB8AC3E}">
        <p14:creationId xmlns:p14="http://schemas.microsoft.com/office/powerpoint/2010/main" val="1879866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4" name="Espaço Reservado para Rodapé 3"/>
          <p:cNvSpPr>
            <a:spLocks noGrp="1"/>
          </p:cNvSpPr>
          <p:nvPr>
            <p:ph type="ftr" sz="quarter" idx="4"/>
          </p:nvPr>
        </p:nvSpPr>
        <p:spPr/>
        <p:txBody>
          <a:bodyPr/>
          <a:lstStyle/>
          <a:p>
            <a:pPr>
              <a:defRPr/>
            </a:pPr>
            <a:r>
              <a:rPr lang="pt-BR" dirty="0"/>
              <a:t>LOA 2024</a:t>
            </a:r>
          </a:p>
        </p:txBody>
      </p:sp>
      <p:sp>
        <p:nvSpPr>
          <p:cNvPr id="58373" name="Espaço Reservado para Número de Slid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D76EB4-2889-4A13-B27D-43D82E9DDEA2}" type="slidenum">
              <a:rPr lang="pt-BR" altLang="pt-BR">
                <a:latin typeface="Calibri" panose="020F0502020204030204" pitchFamily="34" charset="0"/>
              </a:rPr>
              <a:pPr/>
              <a:t>13</a:t>
            </a:fld>
            <a:endParaRPr lang="pt-BR" altLang="pt-BR">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5.xml" /><Relationship Id="rId7" Type="http://schemas.openxmlformats.org/officeDocument/2006/relationships/oleObject" Target="../embeddings/oleObject1.bin" /><Relationship Id="rId2" Type="http://schemas.openxmlformats.org/officeDocument/2006/relationships/tags" Target="../tags/tag4.xml" /><Relationship Id="rId1" Type="http://schemas.openxmlformats.org/officeDocument/2006/relationships/vmlDrawing" Target="../drawings/vmlDrawing1.vml" /><Relationship Id="rId6" Type="http://schemas.openxmlformats.org/officeDocument/2006/relationships/slideMaster" Target="../slideMasters/slideMaster1.xml" /><Relationship Id="rId5" Type="http://schemas.openxmlformats.org/officeDocument/2006/relationships/tags" Target="../tags/tag7.xml" /><Relationship Id="rId4" Type="http://schemas.openxmlformats.org/officeDocument/2006/relationships/tags" Target="../tags/tag6.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conteúdo e 2 partes de conteúdo">
    <p:spTree>
      <p:nvGrpSpPr>
        <p:cNvPr id="1" name=""/>
        <p:cNvGrpSpPr/>
        <p:nvPr/>
      </p:nvGrpSpPr>
      <p:grpSpPr>
        <a:xfrm>
          <a:off x="0" y="0"/>
          <a:ext cx="0" cy="0"/>
          <a:chOff x="0" y="0"/>
          <a:chExt cx="0" cy="0"/>
        </a:xfrm>
      </p:grpSpPr>
      <p:sp>
        <p:nvSpPr>
          <p:cNvPr id="2" name="McK 1. On-page tracker" hidden="1"/>
          <p:cNvSpPr>
            <a:spLocks noChangeArrowheads="1"/>
          </p:cNvSpPr>
          <p:nvPr>
            <p:custDataLst>
              <p:tags r:id="rId2"/>
            </p:custDataLst>
          </p:nvPr>
        </p:nvSpPr>
        <p:spPr bwMode="auto">
          <a:xfrm>
            <a:off x="122238" y="26988"/>
            <a:ext cx="663575" cy="215900"/>
          </a:xfrm>
          <a:prstGeom prst="rect">
            <a:avLst/>
          </a:prstGeom>
          <a:noFill/>
          <a:ln>
            <a:noFill/>
          </a:ln>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pt-BR" altLang="pt-BR" sz="1400">
                <a:solidFill>
                  <a:srgbClr val="808080"/>
                </a:solidFill>
                <a:latin typeface="Calibri" pitchFamily="34" charset="0"/>
              </a:rPr>
              <a:t>TRACKER</a:t>
            </a:r>
          </a:p>
        </p:txBody>
      </p:sp>
      <p:sp>
        <p:nvSpPr>
          <p:cNvPr id="3" name="McK 3. Unit of measure" hidden="1"/>
          <p:cNvSpPr txBox="1">
            <a:spLocks noChangeArrowheads="1"/>
          </p:cNvSpPr>
          <p:nvPr>
            <p:custDataLst>
              <p:tags r:id="rId3"/>
            </p:custDataLst>
          </p:nvPr>
        </p:nvSpPr>
        <p:spPr bwMode="auto">
          <a:xfrm>
            <a:off x="122238" y="542925"/>
            <a:ext cx="3729037" cy="217488"/>
          </a:xfrm>
          <a:prstGeom prst="rect">
            <a:avLst/>
          </a:prstGeom>
          <a:noFill/>
          <a:ln>
            <a:noFill/>
          </a:ln>
        </p:spPr>
        <p:txBody>
          <a:bodyPr lIns="0" tIns="0" rIns="0" bIns="0">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defRPr/>
            </a:pPr>
            <a:r>
              <a:rPr lang="pt-BR" sz="1400">
                <a:solidFill>
                  <a:srgbClr val="808080"/>
                </a:solidFill>
                <a:latin typeface="Calibri" pitchFamily="34" charset="0"/>
              </a:rPr>
              <a:t>Unit of measure</a:t>
            </a:r>
          </a:p>
        </p:txBody>
      </p:sp>
      <p:grpSp>
        <p:nvGrpSpPr>
          <p:cNvPr id="4" name="McK Slide Elements"/>
          <p:cNvGrpSpPr>
            <a:grpSpLocks/>
          </p:cNvGrpSpPr>
          <p:nvPr/>
        </p:nvGrpSpPr>
        <p:grpSpPr bwMode="auto">
          <a:xfrm>
            <a:off x="122238" y="6203950"/>
            <a:ext cx="8721725" cy="517525"/>
            <a:chOff x="75" y="3830"/>
            <a:chExt cx="5385" cy="320"/>
          </a:xfrm>
        </p:grpSpPr>
        <p:sp>
          <p:nvSpPr>
            <p:cNvPr id="5" name="McK 4. Footnote" hidden="1"/>
            <p:cNvSpPr txBox="1">
              <a:spLocks noChangeArrowheads="1"/>
            </p:cNvSpPr>
            <p:nvPr userDrawn="1"/>
          </p:nvSpPr>
          <p:spPr bwMode="auto">
            <a:xfrm>
              <a:off x="75" y="3830"/>
              <a:ext cx="5385" cy="96"/>
            </a:xfrm>
            <a:prstGeom prst="rect">
              <a:avLst/>
            </a:prstGeom>
            <a:noFill/>
            <a:ln>
              <a:noFill/>
            </a:ln>
          </p:spPr>
          <p:txBody>
            <a:bodyPr lIns="0" tIns="0" rIns="0" bIns="0" anchor="b">
              <a:spAutoFit/>
            </a:bodyPr>
            <a:lstStyle>
              <a:lvl1pPr marL="106363" indent="-106363"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defRPr/>
              </a:pPr>
              <a:r>
                <a:rPr lang="pt-BR" sz="1000">
                  <a:solidFill>
                    <a:srgbClr val="000000"/>
                  </a:solidFill>
                  <a:latin typeface="Calibri" pitchFamily="34" charset="0"/>
                </a:rPr>
                <a:t>1 Nota de rodapé</a:t>
              </a:r>
            </a:p>
          </p:txBody>
        </p:sp>
        <p:sp>
          <p:nvSpPr>
            <p:cNvPr id="6" name="McK 5. Source" hidden="1"/>
            <p:cNvSpPr>
              <a:spLocks noChangeArrowheads="1"/>
            </p:cNvSpPr>
            <p:nvPr userDrawn="1"/>
          </p:nvSpPr>
          <p:spPr bwMode="auto">
            <a:xfrm>
              <a:off x="75" y="4054"/>
              <a:ext cx="4323" cy="96"/>
            </a:xfrm>
            <a:prstGeom prst="rect">
              <a:avLst/>
            </a:prstGeom>
            <a:noFill/>
            <a:ln>
              <a:noFill/>
            </a:ln>
          </p:spPr>
          <p:txBody>
            <a:bodyPr lIns="0" tIns="0" rIns="0" bIns="0" anchor="ctr">
              <a:spAutoFit/>
            </a:bodyPr>
            <a:lstStyle>
              <a:lvl1pPr marL="508000" indent="-508000"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defRPr/>
              </a:pPr>
              <a:r>
                <a:rPr lang="pt-BR" altLang="pt-BR" sz="1000">
                  <a:solidFill>
                    <a:srgbClr val="000000"/>
                  </a:solidFill>
                  <a:latin typeface="Calibri" pitchFamily="34" charset="0"/>
                </a:rPr>
                <a:t>FONTE: Fonte</a:t>
              </a:r>
            </a:p>
          </p:txBody>
        </p:sp>
      </p:grpSp>
      <p:grpSp>
        <p:nvGrpSpPr>
          <p:cNvPr id="7" name="ACET" hidden="1"/>
          <p:cNvGrpSpPr>
            <a:grpSpLocks/>
          </p:cNvGrpSpPr>
          <p:nvPr>
            <p:custDataLst>
              <p:tags r:id="rId4"/>
            </p:custDataLst>
          </p:nvPr>
        </p:nvGrpSpPr>
        <p:grpSpPr bwMode="auto">
          <a:xfrm>
            <a:off x="1482725" y="1149350"/>
            <a:ext cx="4349750" cy="519113"/>
            <a:chOff x="915" y="710"/>
            <a:chExt cx="2686" cy="320"/>
          </a:xfrm>
        </p:grpSpPr>
        <p:cxnSp>
          <p:nvCxnSpPr>
            <p:cNvPr id="8" name="AutoShape 249" hidden="1"/>
            <p:cNvCxnSpPr>
              <a:cxnSpLocks noChangeShapeType="1"/>
            </p:cNvCxnSpPr>
            <p:nvPr/>
          </p:nvCxnSpPr>
          <p:spPr bwMode="auto">
            <a:xfrm>
              <a:off x="915" y="1030"/>
              <a:ext cx="2686"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9" name="AutoShape 250" hidden="1"/>
            <p:cNvSpPr>
              <a:spLocks noChangeArrowheads="1"/>
            </p:cNvSpPr>
            <p:nvPr/>
          </p:nvSpPr>
          <p:spPr bwMode="auto">
            <a:xfrm>
              <a:off x="915" y="710"/>
              <a:ext cx="2686" cy="320"/>
            </a:xfrm>
            <a:prstGeom prst="leftRightArrow">
              <a:avLst>
                <a:gd name="adj1" fmla="val 100000"/>
                <a:gd name="adj2" fmla="val 0"/>
              </a:avLst>
            </a:prstGeom>
            <a:noFill/>
            <a:ln>
              <a:noFill/>
            </a:ln>
          </p:spPr>
          <p:txBody>
            <a:bodyPr lIns="0" tIns="0" rIns="0" bIns="18288"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pt-BR" altLang="pt-BR" sz="1600">
                  <a:solidFill>
                    <a:srgbClr val="000000"/>
                  </a:solidFill>
                  <a:latin typeface="Calibri" pitchFamily="34" charset="0"/>
                </a:rPr>
                <a:t>Título</a:t>
              </a:r>
            </a:p>
            <a:p>
              <a:pPr eaLnBrk="1" hangingPunct="1">
                <a:defRPr/>
              </a:pPr>
              <a:r>
                <a:rPr lang="pt-BR" altLang="pt-BR" sz="1600">
                  <a:solidFill>
                    <a:srgbClr val="808080"/>
                  </a:solidFill>
                  <a:latin typeface="Calibri" pitchFamily="34" charset="0"/>
                </a:rPr>
                <a:t>Unit of measure</a:t>
              </a:r>
            </a:p>
          </p:txBody>
        </p:sp>
      </p:grpSp>
      <p:graphicFrame>
        <p:nvGraphicFramePr>
          <p:cNvPr id="10" name="Rectangle 339" hidden="1"/>
          <p:cNvGraphicFramePr>
            <a:graphicFrameLocks/>
          </p:cNvGraphicFramePr>
          <p:nvPr>
            <p:custDataLst>
              <p:tags r:id="rId5"/>
            </p:custDataLst>
          </p:nvPr>
        </p:nvGraphicFramePr>
        <p:xfrm>
          <a:off x="0" y="0"/>
          <a:ext cx="161925" cy="161925"/>
        </p:xfrm>
        <a:graphic>
          <a:graphicData uri="http://schemas.openxmlformats.org/presentationml/2006/ole">
            <mc:AlternateContent xmlns:mc="http://schemas.openxmlformats.org/markup-compatibility/2006">
              <mc:Choice xmlns:v="urn:schemas-microsoft-com:vml" Requires="v">
                <p:oleObj spid="_x0000_s1025" name="think-cell Slide" r:id="rId7" imgW="0" imgH="0" progId="">
                  <p:embed/>
                </p:oleObj>
              </mc:Choice>
              <mc:Fallback>
                <p:oleObj name="think-cell Slide" r:id="rId7" imgW="0" imgH="0" progId="">
                  <p:embed/>
                  <p:pic>
                    <p:nvPicPr>
                      <p:cNvPr id="10" name="Rectangle 339"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90549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texto verticais">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18194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ags" Target="../tags/tag1.xml" /><Relationship Id="rId7" Type="http://schemas.openxmlformats.org/officeDocument/2006/relationships/image" Target="../media/image2.emf" /><Relationship Id="rId2" Type="http://schemas.openxmlformats.org/officeDocument/2006/relationships/theme" Target="../theme/theme1.xml" /><Relationship Id="rId1" Type="http://schemas.openxmlformats.org/officeDocument/2006/relationships/slideLayout" Target="../slideLayouts/slideLayout1.xml" /><Relationship Id="rId6" Type="http://schemas.openxmlformats.org/officeDocument/2006/relationships/image" Target="../media/image1.jpeg" /><Relationship Id="rId5" Type="http://schemas.openxmlformats.org/officeDocument/2006/relationships/tags" Target="../tags/tag3.xml" /><Relationship Id="rId4" Type="http://schemas.openxmlformats.org/officeDocument/2006/relationships/tags" Target="../tags/tag2.xml" /></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theme" Target="../theme/theme2.xml" /><Relationship Id="rId1" Type="http://schemas.openxmlformats.org/officeDocument/2006/relationships/slideLayout" Target="../slideLayouts/slideLayout2.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42" descr="rio"/>
          <p:cNvPicPr>
            <a:picLocks noChangeAspect="1" noChangeArrowheads="1"/>
          </p:cNvPicPr>
          <p:nvPr userDrawn="1">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0" y="9525"/>
            <a:ext cx="9144000"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189"/>
          <p:cNvSpPr>
            <a:spLocks noChangeArrowheads="1"/>
          </p:cNvSpPr>
          <p:nvPr userDrawn="1">
            <p:custDataLst>
              <p:tags r:id="rId4"/>
            </p:custDataLst>
          </p:nvPr>
        </p:nvSpPr>
        <p:spPr bwMode="auto">
          <a:xfrm>
            <a:off x="0" y="0"/>
            <a:ext cx="9140825" cy="6858000"/>
          </a:xfrm>
          <a:prstGeom prst="rect">
            <a:avLst/>
          </a:prstGeom>
          <a:noFill/>
          <a:ln w="3175">
            <a:noFill/>
            <a:miter lim="800000"/>
            <a:headEnd/>
            <a:tailEnd/>
          </a:ln>
        </p:spPr>
        <p:txBody>
          <a:bodyPr wrap="none" lIns="93266" tIns="46633" rIns="93266" bIns="46633" anchor="ctr"/>
          <a:lstStyle/>
          <a:p>
            <a:pPr defTabSz="912813" eaLnBrk="1" hangingPunct="1">
              <a:defRPr/>
            </a:pPr>
            <a:endParaRPr lang="en-US" sz="1600">
              <a:ln>
                <a:solidFill>
                  <a:schemeClr val="bg1"/>
                </a:solidFill>
              </a:ln>
              <a:latin typeface="Arial" charset="0"/>
            </a:endParaRPr>
          </a:p>
        </p:txBody>
      </p:sp>
      <p:grpSp>
        <p:nvGrpSpPr>
          <p:cNvPr id="3076" name="McK Title Elements"/>
          <p:cNvGrpSpPr>
            <a:grpSpLocks/>
          </p:cNvGrpSpPr>
          <p:nvPr userDrawn="1">
            <p:custDataLst>
              <p:tags r:id="rId5"/>
            </p:custDataLst>
          </p:nvPr>
        </p:nvGrpSpPr>
        <p:grpSpPr bwMode="auto">
          <a:xfrm>
            <a:off x="0" y="0"/>
            <a:ext cx="7729538" cy="6859588"/>
            <a:chOff x="0" y="0"/>
            <a:chExt cx="4772" cy="4235"/>
          </a:xfrm>
        </p:grpSpPr>
        <p:sp>
          <p:nvSpPr>
            <p:cNvPr id="23" name="McK Document type" hidden="1"/>
            <p:cNvSpPr txBox="1">
              <a:spLocks noChangeArrowheads="1"/>
            </p:cNvSpPr>
            <p:nvPr userDrawn="1"/>
          </p:nvSpPr>
          <p:spPr bwMode="auto">
            <a:xfrm>
              <a:off x="1663" y="3106"/>
              <a:ext cx="3109" cy="136"/>
            </a:xfrm>
            <a:prstGeom prst="rect">
              <a:avLst/>
            </a:prstGeom>
            <a:noFill/>
            <a:ln>
              <a:noFill/>
            </a:ln>
          </p:spPr>
          <p:txBody>
            <a:bodyPr lIns="0" tIns="0" rIns="0" bIns="0" anchor="b">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defRPr/>
              </a:pPr>
              <a:r>
                <a:rPr lang="pt-BR" sz="1400"/>
                <a:t>Tipo de documento</a:t>
              </a:r>
            </a:p>
          </p:txBody>
        </p:sp>
        <p:sp>
          <p:nvSpPr>
            <p:cNvPr id="24" name="McK Date" hidden="1"/>
            <p:cNvSpPr txBox="1">
              <a:spLocks noChangeArrowheads="1"/>
            </p:cNvSpPr>
            <p:nvPr userDrawn="1"/>
          </p:nvSpPr>
          <p:spPr bwMode="auto">
            <a:xfrm>
              <a:off x="1663" y="3275"/>
              <a:ext cx="3109" cy="123"/>
            </a:xfrm>
            <a:prstGeom prst="rect">
              <a:avLst/>
            </a:prstGeom>
            <a:noFill/>
            <a:ln>
              <a:noFill/>
            </a:ln>
          </p:spPr>
          <p:txBody>
            <a:bodyPr lIns="0" tIns="0" rIns="0" bIns="0">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defRPr/>
              </a:pPr>
              <a:r>
                <a:rPr lang="pt-BR" sz="1400"/>
                <a:t>Data</a:t>
              </a:r>
            </a:p>
          </p:txBody>
        </p:sp>
        <p:sp>
          <p:nvSpPr>
            <p:cNvPr id="1042" name="McK Disclaimer" hidden="1"/>
            <p:cNvSpPr>
              <a:spLocks noChangeArrowheads="1"/>
            </p:cNvSpPr>
            <p:nvPr userDrawn="1"/>
          </p:nvSpPr>
          <p:spPr bwMode="auto">
            <a:xfrm>
              <a:off x="1663" y="3717"/>
              <a:ext cx="2950" cy="172"/>
            </a:xfrm>
            <a:prstGeom prst="rect">
              <a:avLst/>
            </a:prstGeom>
            <a:noFill/>
            <a:ln>
              <a:noFill/>
            </a:ln>
          </p:spPr>
          <p:txBody>
            <a:bodyPr lIns="0" tIns="0" rIns="0" bIns="0" anchor="b">
              <a:spAutoFit/>
            </a:bodyPr>
            <a:lstStyle>
              <a:lvl1pPr defTabSz="820738" eaLnBrk="0" hangingPunct="0">
                <a:defRPr>
                  <a:solidFill>
                    <a:schemeClr val="tx1"/>
                  </a:solidFill>
                  <a:latin typeface="Arial" charset="0"/>
                </a:defRPr>
              </a:lvl1pPr>
              <a:lvl2pPr marL="742950" indent="-285750" defTabSz="820738" eaLnBrk="0" hangingPunct="0">
                <a:defRPr>
                  <a:solidFill>
                    <a:schemeClr val="tx1"/>
                  </a:solidFill>
                  <a:latin typeface="Arial" charset="0"/>
                </a:defRPr>
              </a:lvl2pPr>
              <a:lvl3pPr marL="1143000" indent="-228600" defTabSz="820738" eaLnBrk="0" hangingPunct="0">
                <a:defRPr>
                  <a:solidFill>
                    <a:schemeClr val="tx1"/>
                  </a:solidFill>
                  <a:latin typeface="Arial" charset="0"/>
                </a:defRPr>
              </a:lvl3pPr>
              <a:lvl4pPr marL="1600200" indent="-228600" defTabSz="820738" eaLnBrk="0" hangingPunct="0">
                <a:defRPr>
                  <a:solidFill>
                    <a:schemeClr val="tx1"/>
                  </a:solidFill>
                  <a:latin typeface="Arial" charset="0"/>
                </a:defRPr>
              </a:lvl4pPr>
              <a:lvl5pPr marL="2057400" indent="-228600" defTabSz="820738" eaLnBrk="0" hangingPunct="0">
                <a:defRPr>
                  <a:solidFill>
                    <a:schemeClr val="tx1"/>
                  </a:solidFill>
                  <a:latin typeface="Arial" charset="0"/>
                </a:defRPr>
              </a:lvl5pPr>
              <a:lvl6pPr marL="2514600" indent="-228600" defTabSz="820738" eaLnBrk="0" fontAlgn="base" hangingPunct="0">
                <a:spcBef>
                  <a:spcPct val="0"/>
                </a:spcBef>
                <a:spcAft>
                  <a:spcPct val="0"/>
                </a:spcAft>
                <a:defRPr>
                  <a:solidFill>
                    <a:schemeClr val="tx1"/>
                  </a:solidFill>
                  <a:latin typeface="Arial" charset="0"/>
                </a:defRPr>
              </a:lvl6pPr>
              <a:lvl7pPr marL="2971800" indent="-228600" defTabSz="820738" eaLnBrk="0" fontAlgn="base" hangingPunct="0">
                <a:spcBef>
                  <a:spcPct val="0"/>
                </a:spcBef>
                <a:spcAft>
                  <a:spcPct val="0"/>
                </a:spcAft>
                <a:defRPr>
                  <a:solidFill>
                    <a:schemeClr val="tx1"/>
                  </a:solidFill>
                  <a:latin typeface="Arial" charset="0"/>
                </a:defRPr>
              </a:lvl7pPr>
              <a:lvl8pPr marL="3429000" indent="-228600" defTabSz="820738" eaLnBrk="0" fontAlgn="base" hangingPunct="0">
                <a:spcBef>
                  <a:spcPct val="0"/>
                </a:spcBef>
                <a:spcAft>
                  <a:spcPct val="0"/>
                </a:spcAft>
                <a:defRPr>
                  <a:solidFill>
                    <a:schemeClr val="tx1"/>
                  </a:solidFill>
                  <a:latin typeface="Arial" charset="0"/>
                </a:defRPr>
              </a:lvl8pPr>
              <a:lvl9pPr marL="3886200" indent="-228600" defTabSz="820738" eaLnBrk="0" fontAlgn="base" hangingPunct="0">
                <a:spcBef>
                  <a:spcPct val="0"/>
                </a:spcBef>
                <a:spcAft>
                  <a:spcPct val="0"/>
                </a:spcAft>
                <a:defRPr>
                  <a:solidFill>
                    <a:schemeClr val="tx1"/>
                  </a:solidFill>
                  <a:latin typeface="Arial" charset="0"/>
                </a:defRPr>
              </a:lvl9pPr>
            </a:lstStyle>
            <a:p>
              <a:pPr>
                <a:defRPr/>
              </a:pPr>
              <a:r>
                <a:rPr lang="pt-BR" altLang="pt-BR" sz="800"/>
                <a:t>CONFIDENCIAL E DE PROPRIEDADE EXCLUSIVA</a:t>
              </a:r>
            </a:p>
            <a:p>
              <a:pPr>
                <a:defRPr/>
              </a:pPr>
              <a:r>
                <a:rPr lang="pt-BR" altLang="pt-BR" sz="800"/>
                <a:t>A utilização deste material sem a permissão expressa da McKinsey &amp; Company é estritamente proibida</a:t>
              </a:r>
            </a:p>
          </p:txBody>
        </p:sp>
        <p:sp>
          <p:nvSpPr>
            <p:cNvPr id="1043" name="TitleBottomPlaceholder" hidden="1"/>
            <p:cNvSpPr>
              <a:spLocks noChangeArrowheads="1"/>
            </p:cNvSpPr>
            <p:nvPr userDrawn="1"/>
          </p:nvSpPr>
          <p:spPr bwMode="auto">
            <a:xfrm>
              <a:off x="0" y="1410"/>
              <a:ext cx="1382" cy="2825"/>
            </a:xfrm>
            <a:prstGeom prst="rect">
              <a:avLst/>
            </a:prstGeom>
            <a:solidFill>
              <a:srgbClr val="0065CC"/>
            </a:solidFill>
            <a:ln>
              <a:noFill/>
            </a:ln>
          </p:spPr>
          <p:txBody>
            <a:bodyPr wrap="none" anchor="ct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defRPr/>
              </a:pPr>
              <a:endParaRPr lang="en-US" altLang="pt-BR" sz="1600"/>
            </a:p>
          </p:txBody>
        </p:sp>
        <p:sp>
          <p:nvSpPr>
            <p:cNvPr id="1044" name="TitleTopPlaceholder" hidden="1"/>
            <p:cNvSpPr>
              <a:spLocks noChangeArrowheads="1"/>
            </p:cNvSpPr>
            <p:nvPr userDrawn="1"/>
          </p:nvSpPr>
          <p:spPr bwMode="auto">
            <a:xfrm>
              <a:off x="0" y="0"/>
              <a:ext cx="1382" cy="1410"/>
            </a:xfrm>
            <a:prstGeom prst="rect">
              <a:avLst/>
            </a:prstGeom>
            <a:solidFill>
              <a:srgbClr val="91AFFF"/>
            </a:solidFill>
            <a:ln>
              <a:noFill/>
            </a:ln>
          </p:spPr>
          <p:txBody>
            <a:bodyPr wrap="none" anchor="ct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eaLnBrk="1" hangingPunct="1">
                <a:defRPr/>
              </a:pPr>
              <a:endParaRPr lang="en-US" altLang="pt-BR" sz="1600"/>
            </a:p>
          </p:txBody>
        </p:sp>
      </p:grpSp>
      <p:sp>
        <p:nvSpPr>
          <p:cNvPr id="30" name="Rectangle 7"/>
          <p:cNvSpPr>
            <a:spLocks noChangeArrowheads="1"/>
          </p:cNvSpPr>
          <p:nvPr userDrawn="1"/>
        </p:nvSpPr>
        <p:spPr bwMode="auto">
          <a:xfrm>
            <a:off x="0" y="0"/>
            <a:ext cx="9144000" cy="1152000"/>
          </a:xfrm>
          <a:prstGeom prst="rect">
            <a:avLst/>
          </a:prstGeom>
          <a:gradFill flip="none" rotWithShape="1">
            <a:gsLst>
              <a:gs pos="0">
                <a:srgbClr val="006EB5">
                  <a:shade val="30000"/>
                  <a:satMod val="115000"/>
                </a:srgbClr>
              </a:gs>
              <a:gs pos="50000">
                <a:srgbClr val="006EB5">
                  <a:shade val="67500"/>
                  <a:satMod val="115000"/>
                </a:srgbClr>
              </a:gs>
              <a:gs pos="100000">
                <a:srgbClr val="006EB5">
                  <a:shade val="100000"/>
                  <a:satMod val="115000"/>
                </a:srgbClr>
              </a:gs>
            </a:gsLst>
            <a:lin ang="5400000" scaled="1"/>
            <a:tileRect/>
          </a:gradFill>
          <a:ln w="190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363" tIns="45681" rIns="91363" bIns="45681" anchor="ctr"/>
          <a:lstStyle/>
          <a:p>
            <a:pPr defTabSz="912813" eaLnBrk="1" hangingPunct="1">
              <a:defRPr/>
            </a:pPr>
            <a:endParaRPr lang="pt-BR">
              <a:solidFill>
                <a:srgbClr val="000000"/>
              </a:solidFill>
              <a:latin typeface="Arial" charset="0"/>
            </a:endParaRPr>
          </a:p>
        </p:txBody>
      </p:sp>
      <p:sp>
        <p:nvSpPr>
          <p:cNvPr id="14" name="Rectangle 7"/>
          <p:cNvSpPr>
            <a:spLocks noChangeArrowheads="1"/>
          </p:cNvSpPr>
          <p:nvPr userDrawn="1"/>
        </p:nvSpPr>
        <p:spPr bwMode="auto">
          <a:xfrm>
            <a:off x="0" y="6309320"/>
            <a:ext cx="9144000" cy="548680"/>
          </a:xfrm>
          <a:prstGeom prst="rect">
            <a:avLst/>
          </a:prstGeom>
          <a:gradFill flip="none" rotWithShape="1">
            <a:gsLst>
              <a:gs pos="0">
                <a:srgbClr val="006EB5">
                  <a:shade val="30000"/>
                  <a:satMod val="115000"/>
                </a:srgbClr>
              </a:gs>
              <a:gs pos="50000">
                <a:srgbClr val="006EB5">
                  <a:shade val="67500"/>
                  <a:satMod val="115000"/>
                </a:srgbClr>
              </a:gs>
              <a:gs pos="100000">
                <a:srgbClr val="006EB5">
                  <a:shade val="100000"/>
                  <a:satMod val="115000"/>
                </a:srgbClr>
              </a:gs>
            </a:gsLst>
            <a:lin ang="5400000" scaled="1"/>
            <a:tileRect/>
          </a:gradFill>
          <a:ln w="190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363" tIns="45681" rIns="91363" bIns="45681" anchor="ctr"/>
          <a:lstStyle/>
          <a:p>
            <a:pPr defTabSz="912813" eaLnBrk="1" hangingPunct="1">
              <a:defRPr/>
            </a:pPr>
            <a:endParaRPr lang="pt-BR">
              <a:solidFill>
                <a:srgbClr val="000000"/>
              </a:solidFill>
              <a:latin typeface="Arial" charset="0"/>
            </a:endParaRPr>
          </a:p>
        </p:txBody>
      </p:sp>
      <p:sp>
        <p:nvSpPr>
          <p:cNvPr id="15" name="Rectangle 6"/>
          <p:cNvSpPr txBox="1">
            <a:spLocks noChangeArrowheads="1"/>
          </p:cNvSpPr>
          <p:nvPr userDrawn="1"/>
        </p:nvSpPr>
        <p:spPr>
          <a:xfrm>
            <a:off x="4355976" y="6453336"/>
            <a:ext cx="432048" cy="21602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D8AA44-1D2F-40B5-A6F7-36D45B9FB532}" type="slidenum">
              <a:rPr lang="pt-BR" altLang="pt-BR" sz="1000" b="1">
                <a:solidFill>
                  <a:schemeClr val="bg1"/>
                </a:solidFill>
                <a:latin typeface="Calibri" panose="020F0502020204030204" pitchFamily="34" charset="0"/>
              </a:rPr>
              <a:pPr eaLnBrk="1" hangingPunct="1"/>
              <a:t>‹nº›</a:t>
            </a:fld>
            <a:endParaRPr lang="pt-BR" altLang="pt-BR" sz="1000" b="1">
              <a:solidFill>
                <a:schemeClr val="bg1"/>
              </a:solidFill>
              <a:latin typeface="Calibri" panose="020F0502020204030204" pitchFamily="34" charset="0"/>
            </a:endParaRPr>
          </a:p>
        </p:txBody>
      </p:sp>
      <p:sp>
        <p:nvSpPr>
          <p:cNvPr id="1038" name="Retângulo de cantos arredondados 6"/>
          <p:cNvSpPr>
            <a:spLocks noChangeArrowheads="1"/>
          </p:cNvSpPr>
          <p:nvPr userDrawn="1"/>
        </p:nvSpPr>
        <p:spPr bwMode="auto">
          <a:xfrm>
            <a:off x="8243888" y="6367463"/>
            <a:ext cx="792162" cy="433387"/>
          </a:xfrm>
          <a:prstGeom prst="roundRect">
            <a:avLst>
              <a:gd name="adj" fmla="val 16667"/>
            </a:avLst>
          </a:prstGeom>
          <a:noFill/>
          <a:ln w="9525" algn="ctr">
            <a:solidFill>
              <a:srgbClr val="4A7EBB"/>
            </a:solidFill>
            <a:round/>
            <a:headEnd/>
            <a:tailEnd/>
          </a:ln>
          <a:effectLst>
            <a:outerShdw dist="23000" dir="5400000" rotWithShape="0">
              <a:srgbClr val="000000">
                <a:alpha val="34998"/>
              </a:srgbClr>
            </a:outerShdw>
          </a:effec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pt-BR" altLang="pt-BR" sz="1400" b="1" dirty="0">
                <a:solidFill>
                  <a:srgbClr val="FFFFFF"/>
                </a:solidFill>
                <a:latin typeface="Calibri" pitchFamily="34" charset="0"/>
              </a:rPr>
              <a:t>PLDO 2024</a:t>
            </a:r>
          </a:p>
        </p:txBody>
      </p:sp>
      <p:pic>
        <p:nvPicPr>
          <p:cNvPr id="2" name="Imagem 1"/>
          <p:cNvPicPr>
            <a:picLocks noChangeAspect="1"/>
          </p:cNvPicPr>
          <p:nvPr userDrawn="1"/>
        </p:nvPicPr>
        <p:blipFill>
          <a:blip r:embed="rId7" cstate="print"/>
          <a:stretch>
            <a:fillRect/>
          </a:stretch>
        </p:blipFill>
        <p:spPr>
          <a:xfrm>
            <a:off x="251400" y="188550"/>
            <a:ext cx="1436972" cy="850874"/>
          </a:xfrm>
          <a:prstGeom prst="rect">
            <a:avLst/>
          </a:prstGeom>
          <a:scene3d>
            <a:camera prst="orthographicFront"/>
            <a:lightRig rig="threePt" dir="t"/>
          </a:scene3d>
          <a:sp3d>
            <a:bevelT/>
          </a:sp3d>
        </p:spPr>
      </p:pic>
    </p:spTree>
  </p:cSld>
  <p:clrMap bg1="lt1" tx1="dk1" bg2="lt2" tx2="dk2" accent1="accent1" accent2="accent2" accent3="accent3" accent4="accent4" accent5="accent5" accent6="accent6" hlink="hlink" folHlink="folHlink"/>
  <p:sldLayoutIdLst>
    <p:sldLayoutId id="2147484027" r:id="rId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7"/>
          <p:cNvSpPr>
            <a:spLocks noChangeArrowheads="1"/>
          </p:cNvSpPr>
          <p:nvPr userDrawn="1"/>
        </p:nvSpPr>
        <p:spPr bwMode="auto">
          <a:xfrm>
            <a:off x="0" y="0"/>
            <a:ext cx="9144000" cy="1152000"/>
          </a:xfrm>
          <a:prstGeom prst="rect">
            <a:avLst/>
          </a:prstGeom>
          <a:gradFill flip="none" rotWithShape="1">
            <a:gsLst>
              <a:gs pos="0">
                <a:srgbClr val="006EB5">
                  <a:shade val="30000"/>
                  <a:satMod val="115000"/>
                </a:srgbClr>
              </a:gs>
              <a:gs pos="50000">
                <a:srgbClr val="006EB5">
                  <a:shade val="67500"/>
                  <a:satMod val="115000"/>
                </a:srgbClr>
              </a:gs>
              <a:gs pos="100000">
                <a:srgbClr val="006EB5">
                  <a:shade val="100000"/>
                  <a:satMod val="115000"/>
                </a:srgbClr>
              </a:gs>
            </a:gsLst>
            <a:lin ang="5400000" scaled="1"/>
            <a:tileRect/>
          </a:gradFill>
          <a:ln w="190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363" tIns="45681" rIns="91363" bIns="45681" anchor="ctr"/>
          <a:lstStyle/>
          <a:p>
            <a:pPr defTabSz="912813" eaLnBrk="1" hangingPunct="1">
              <a:defRPr/>
            </a:pPr>
            <a:endParaRPr lang="pt-BR">
              <a:solidFill>
                <a:srgbClr val="000000"/>
              </a:solidFill>
              <a:latin typeface="Arial" charset="0"/>
            </a:endParaRPr>
          </a:p>
        </p:txBody>
      </p:sp>
      <p:sp>
        <p:nvSpPr>
          <p:cNvPr id="11" name="Rectangle 7"/>
          <p:cNvSpPr>
            <a:spLocks noChangeArrowheads="1"/>
          </p:cNvSpPr>
          <p:nvPr userDrawn="1"/>
        </p:nvSpPr>
        <p:spPr bwMode="auto">
          <a:xfrm>
            <a:off x="0" y="6309320"/>
            <a:ext cx="9144000" cy="548680"/>
          </a:xfrm>
          <a:prstGeom prst="rect">
            <a:avLst/>
          </a:prstGeom>
          <a:gradFill flip="none" rotWithShape="1">
            <a:gsLst>
              <a:gs pos="0">
                <a:srgbClr val="006EB5">
                  <a:shade val="30000"/>
                  <a:satMod val="115000"/>
                </a:srgbClr>
              </a:gs>
              <a:gs pos="50000">
                <a:srgbClr val="006EB5">
                  <a:shade val="67500"/>
                  <a:satMod val="115000"/>
                </a:srgbClr>
              </a:gs>
              <a:gs pos="100000">
                <a:srgbClr val="006EB5">
                  <a:shade val="100000"/>
                  <a:satMod val="115000"/>
                </a:srgbClr>
              </a:gs>
            </a:gsLst>
            <a:lin ang="5400000" scaled="1"/>
            <a:tileRect/>
          </a:gradFill>
          <a:ln w="190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363" tIns="45681" rIns="91363" bIns="45681" anchor="ctr"/>
          <a:lstStyle/>
          <a:p>
            <a:pPr defTabSz="912813" eaLnBrk="1" hangingPunct="1">
              <a:defRPr/>
            </a:pPr>
            <a:endParaRPr lang="pt-BR">
              <a:solidFill>
                <a:srgbClr val="000000"/>
              </a:solidFill>
              <a:latin typeface="Arial" charset="0"/>
            </a:endParaRPr>
          </a:p>
        </p:txBody>
      </p:sp>
      <p:sp>
        <p:nvSpPr>
          <p:cNvPr id="12" name="Retângulo de cantos arredondados 6"/>
          <p:cNvSpPr>
            <a:spLocks noChangeArrowheads="1"/>
          </p:cNvSpPr>
          <p:nvPr userDrawn="1"/>
        </p:nvSpPr>
        <p:spPr bwMode="auto">
          <a:xfrm>
            <a:off x="8243888" y="6367463"/>
            <a:ext cx="792162" cy="433387"/>
          </a:xfrm>
          <a:prstGeom prst="roundRect">
            <a:avLst>
              <a:gd name="adj" fmla="val 16667"/>
            </a:avLst>
          </a:prstGeom>
          <a:noFill/>
          <a:ln w="9525" algn="ctr">
            <a:solidFill>
              <a:srgbClr val="4A7EBB"/>
            </a:solidFill>
            <a:round/>
            <a:headEnd/>
            <a:tailEnd/>
          </a:ln>
          <a:effectLst>
            <a:outerShdw dist="23000" dir="5400000" rotWithShape="0">
              <a:srgbClr val="000000">
                <a:alpha val="34998"/>
              </a:srgbClr>
            </a:outerShdw>
          </a:effec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pt-BR" altLang="pt-BR" sz="1400" b="1" dirty="0">
                <a:solidFill>
                  <a:srgbClr val="FFFFFF"/>
                </a:solidFill>
                <a:latin typeface="Calibri" pitchFamily="34" charset="0"/>
              </a:rPr>
              <a:t>PLDO 2019</a:t>
            </a:r>
          </a:p>
        </p:txBody>
      </p:sp>
      <p:pic>
        <p:nvPicPr>
          <p:cNvPr id="4105" name="Imagem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950" y="158750"/>
            <a:ext cx="141605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26" r:id="rId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1.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1.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 /><Relationship Id="rId7" Type="http://schemas.microsoft.com/office/2007/relationships/diagramDrawing" Target="../diagrams/drawing3.xml" /><Relationship Id="rId2" Type="http://schemas.openxmlformats.org/officeDocument/2006/relationships/notesSlide" Target="../notesSlides/notesSlide10.xml" /><Relationship Id="rId1" Type="http://schemas.openxmlformats.org/officeDocument/2006/relationships/slideLayout" Target="../slideLayouts/slideLayout1.xml" /><Relationship Id="rId6" Type="http://schemas.openxmlformats.org/officeDocument/2006/relationships/diagramColors" Target="../diagrams/colors3.xml" /><Relationship Id="rId5" Type="http://schemas.openxmlformats.org/officeDocument/2006/relationships/diagramQuickStyle" Target="../diagrams/quickStyle3.xml" /><Relationship Id="rId4" Type="http://schemas.openxmlformats.org/officeDocument/2006/relationships/diagramLayout" Target="../diagrams/layout3.xml" /></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 /><Relationship Id="rId7" Type="http://schemas.microsoft.com/office/2007/relationships/diagramDrawing" Target="../diagrams/drawing4.xml" /><Relationship Id="rId2" Type="http://schemas.openxmlformats.org/officeDocument/2006/relationships/notesSlide" Target="../notesSlides/notesSlide11.xml" /><Relationship Id="rId1" Type="http://schemas.openxmlformats.org/officeDocument/2006/relationships/slideLayout" Target="../slideLayouts/slideLayout1.xml" /><Relationship Id="rId6" Type="http://schemas.openxmlformats.org/officeDocument/2006/relationships/diagramColors" Target="../diagrams/colors4.xml" /><Relationship Id="rId5" Type="http://schemas.openxmlformats.org/officeDocument/2006/relationships/diagramQuickStyle" Target="../diagrams/quickStyle4.xml" /><Relationship Id="rId4" Type="http://schemas.openxmlformats.org/officeDocument/2006/relationships/diagramLayout" Target="../diagrams/layout4.xml" /></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 /><Relationship Id="rId2" Type="http://schemas.openxmlformats.org/officeDocument/2006/relationships/diagramData" Target="../diagrams/data5.xml" /><Relationship Id="rId1" Type="http://schemas.openxmlformats.org/officeDocument/2006/relationships/slideLayout" Target="../slideLayouts/slideLayout1.xml" /><Relationship Id="rId6" Type="http://schemas.microsoft.com/office/2007/relationships/diagramDrawing" Target="../diagrams/drawing5.xml" /><Relationship Id="rId5" Type="http://schemas.openxmlformats.org/officeDocument/2006/relationships/diagramColors" Target="../diagrams/colors5.xml" /><Relationship Id="rId4" Type="http://schemas.openxmlformats.org/officeDocument/2006/relationships/diagramQuickStyle" Target="../diagrams/quickStyle5.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 /><Relationship Id="rId2" Type="http://schemas.openxmlformats.org/officeDocument/2006/relationships/diagramData" Target="../diagrams/data6.xml" /><Relationship Id="rId1" Type="http://schemas.openxmlformats.org/officeDocument/2006/relationships/slideLayout" Target="../slideLayouts/slideLayout1.xml" /><Relationship Id="rId6" Type="http://schemas.microsoft.com/office/2007/relationships/diagramDrawing" Target="../diagrams/drawing6.xml" /><Relationship Id="rId5" Type="http://schemas.openxmlformats.org/officeDocument/2006/relationships/diagramColors" Target="../diagrams/colors6.xml" /><Relationship Id="rId4" Type="http://schemas.openxmlformats.org/officeDocument/2006/relationships/diagramQuickStyle" Target="../diagrams/quickStyle6.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 /><Relationship Id="rId2" Type="http://schemas.openxmlformats.org/officeDocument/2006/relationships/diagramData" Target="../diagrams/data7.xml" /><Relationship Id="rId1" Type="http://schemas.openxmlformats.org/officeDocument/2006/relationships/slideLayout" Target="../slideLayouts/slideLayout1.xml" /><Relationship Id="rId6" Type="http://schemas.microsoft.com/office/2007/relationships/diagramDrawing" Target="../diagrams/drawing7.xml" /><Relationship Id="rId5" Type="http://schemas.openxmlformats.org/officeDocument/2006/relationships/diagramColors" Target="../diagrams/colors7.xml" /><Relationship Id="rId4" Type="http://schemas.openxmlformats.org/officeDocument/2006/relationships/diagramQuickStyle" Target="../diagrams/quickStyle7.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8.xml" /><Relationship Id="rId7" Type="http://schemas.microsoft.com/office/2007/relationships/diagramDrawing" Target="../diagrams/drawing8.xml" /><Relationship Id="rId2" Type="http://schemas.openxmlformats.org/officeDocument/2006/relationships/notesSlide" Target="../notesSlides/notesSlide14.xml" /><Relationship Id="rId1" Type="http://schemas.openxmlformats.org/officeDocument/2006/relationships/slideLayout" Target="../slideLayouts/slideLayout1.xml" /><Relationship Id="rId6" Type="http://schemas.openxmlformats.org/officeDocument/2006/relationships/diagramColors" Target="../diagrams/colors8.xml" /><Relationship Id="rId5" Type="http://schemas.openxmlformats.org/officeDocument/2006/relationships/diagramQuickStyle" Target="../diagrams/quickStyle8.xml" /><Relationship Id="rId4" Type="http://schemas.openxmlformats.org/officeDocument/2006/relationships/diagramLayout" Target="../diagrams/layout8.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9.xml" /><Relationship Id="rId7" Type="http://schemas.microsoft.com/office/2007/relationships/diagramDrawing" Target="../diagrams/drawing9.xml" /><Relationship Id="rId2" Type="http://schemas.openxmlformats.org/officeDocument/2006/relationships/notesSlide" Target="../notesSlides/notesSlide15.xml" /><Relationship Id="rId1" Type="http://schemas.openxmlformats.org/officeDocument/2006/relationships/slideLayout" Target="../slideLayouts/slideLayout1.xml" /><Relationship Id="rId6" Type="http://schemas.openxmlformats.org/officeDocument/2006/relationships/diagramColors" Target="../diagrams/colors9.xml" /><Relationship Id="rId5" Type="http://schemas.openxmlformats.org/officeDocument/2006/relationships/diagramQuickStyle" Target="../diagrams/quickStyle9.xml" /><Relationship Id="rId4" Type="http://schemas.openxmlformats.org/officeDocument/2006/relationships/diagramLayout" Target="../diagrams/layout9.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3"/>
          <p:cNvSpPr txBox="1">
            <a:spLocks noChangeArrowheads="1"/>
          </p:cNvSpPr>
          <p:nvPr/>
        </p:nvSpPr>
        <p:spPr>
          <a:xfrm>
            <a:off x="-3175" y="5949950"/>
            <a:ext cx="9144000" cy="357188"/>
          </a:xfrm>
          <a:prstGeom prst="rect">
            <a:avLst/>
          </a:prstGeom>
          <a:noFill/>
        </p:spPr>
        <p:txBody>
          <a:bodyPr anchor="ctr"/>
          <a:lstStyle/>
          <a:p>
            <a:pPr algn="ctr" defTabSz="895350" eaLnBrk="1" fontAlgn="auto" hangingPunct="1">
              <a:spcBef>
                <a:spcPct val="20000"/>
              </a:spcBef>
              <a:spcAft>
                <a:spcPts val="0"/>
              </a:spcAft>
              <a:buFont typeface="Webdings" pitchFamily="18" charset="2"/>
              <a:buNone/>
              <a:defRPr/>
            </a:pPr>
            <a:r>
              <a:rPr lang="pt-BR" sz="2000" b="1" dirty="0">
                <a:solidFill>
                  <a:srgbClr val="003366"/>
                </a:solidFill>
                <a:effectLst>
                  <a:outerShdw blurRad="38100" dist="38100" dir="2700000" algn="tl">
                    <a:srgbClr val="000000">
                      <a:alpha val="43137"/>
                    </a:srgbClr>
                  </a:outerShdw>
                </a:effectLst>
                <a:latin typeface="+mn-lt"/>
              </a:rPr>
              <a:t>Maio de 2023</a:t>
            </a:r>
          </a:p>
        </p:txBody>
      </p:sp>
      <p:sp>
        <p:nvSpPr>
          <p:cNvPr id="2" name="Retângulo 1"/>
          <p:cNvSpPr/>
          <p:nvPr/>
        </p:nvSpPr>
        <p:spPr>
          <a:xfrm>
            <a:off x="466725" y="503238"/>
            <a:ext cx="9140825" cy="584200"/>
          </a:xfrm>
          <a:prstGeom prst="rect">
            <a:avLst/>
          </a:prstGeom>
        </p:spPr>
        <p:txBody>
          <a:bodyPr>
            <a:spAutoFit/>
          </a:bodyPr>
          <a:lstStyle/>
          <a:p>
            <a:pPr algn="ctr" eaLnBrk="1" fontAlgn="auto" hangingPunct="1">
              <a:spcBef>
                <a:spcPts val="0"/>
              </a:spcBef>
              <a:spcAft>
                <a:spcPts val="0"/>
              </a:spcAft>
              <a:defRPr/>
            </a:pPr>
            <a:r>
              <a:rPr lang="pt-BR" sz="3200" b="1" dirty="0">
                <a:solidFill>
                  <a:schemeClr val="bg1"/>
                </a:solidFill>
                <a:effectLst>
                  <a:outerShdw blurRad="38100" dist="38100" dir="2700000" algn="tl">
                    <a:srgbClr val="000000">
                      <a:alpha val="43137"/>
                    </a:srgbClr>
                  </a:outerShdw>
                </a:effectLst>
                <a:latin typeface="+mn-lt"/>
              </a:rPr>
              <a:t>Audiência Pública CMRJ</a:t>
            </a:r>
          </a:p>
        </p:txBody>
      </p:sp>
      <p:sp>
        <p:nvSpPr>
          <p:cNvPr id="3" name="Título 2"/>
          <p:cNvSpPr>
            <a:spLocks noGrp="1"/>
          </p:cNvSpPr>
          <p:nvPr>
            <p:ph type="title" idx="4294967295"/>
          </p:nvPr>
        </p:nvSpPr>
        <p:spPr>
          <a:xfrm>
            <a:off x="1184275" y="0"/>
            <a:ext cx="7948613" cy="606425"/>
          </a:xfrm>
          <a:prstGeom prst="rect">
            <a:avLst/>
          </a:prstGeom>
        </p:spPr>
        <p:txBody>
          <a:bodyPr anchor="ctr"/>
          <a:lstStyle/>
          <a:p>
            <a:pPr eaLnBrk="1" fontAlgn="auto" hangingPunct="1">
              <a:spcAft>
                <a:spcPts val="0"/>
              </a:spcAft>
              <a:defRPr/>
            </a:pPr>
            <a:r>
              <a:rPr lang="pt-BR" sz="3600" b="1" dirty="0">
                <a:solidFill>
                  <a:srgbClr val="FFFFFF"/>
                </a:solidFill>
                <a:effectLst>
                  <a:outerShdw blurRad="38100" dist="38100" dir="2700000" algn="tl" rotWithShape="0">
                    <a:srgbClr val="C0C0C0"/>
                  </a:outerShdw>
                </a:effectLst>
              </a:rPr>
              <a:t>DIRETRIZES ORÇAMENTÁRIAS 2024</a:t>
            </a:r>
            <a:endParaRPr lang="pt-BR" sz="3600" b="1" dirty="0"/>
          </a:p>
        </p:txBody>
      </p:sp>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450" y="2420860"/>
            <a:ext cx="8015206" cy="1768321"/>
          </a:xfrm>
          <a:prstGeom prst="rect">
            <a:avLst/>
          </a:prstGeom>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ctrTitle" idx="4294967295"/>
          </p:nvPr>
        </p:nvSpPr>
        <p:spPr bwMode="auto">
          <a:xfrm>
            <a:off x="900113" y="144463"/>
            <a:ext cx="8675687" cy="836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pt-BR" altLang="pt-BR" sz="3600" b="1" dirty="0">
                <a:solidFill>
                  <a:schemeClr val="bg1"/>
                </a:solidFill>
              </a:rPr>
              <a:t>FAZENDA E PLANEJAMENTO - SMFP</a:t>
            </a:r>
            <a:br>
              <a:rPr lang="pt-BR" altLang="pt-BR" sz="2800" b="1" dirty="0">
                <a:solidFill>
                  <a:schemeClr val="bg1"/>
                </a:solidFill>
              </a:rPr>
            </a:br>
            <a:r>
              <a:rPr lang="pt-BR" altLang="pt-BR" sz="2800" b="1" dirty="0">
                <a:solidFill>
                  <a:schemeClr val="bg1"/>
                </a:solidFill>
              </a:rPr>
              <a:t>Programa</a:t>
            </a:r>
            <a:r>
              <a:rPr lang="pt-BR" altLang="pt-BR" sz="2800" b="1" dirty="0">
                <a:solidFill>
                  <a:schemeClr val="bg1"/>
                </a:solidFill>
                <a:latin typeface="Arial" panose="020B0604020202020204" pitchFamily="34" charset="0"/>
                <a:cs typeface="Arial" panose="020B0604020202020204" pitchFamily="34" charset="0"/>
              </a:rPr>
              <a:t> 0610 – Equilíbrio Fiscal</a:t>
            </a:r>
            <a:endParaRPr lang="pt-BR" altLang="pt-BR" sz="2800" b="1" dirty="0">
              <a:solidFill>
                <a:schemeClr val="bg1"/>
              </a:solidFill>
            </a:endParaRPr>
          </a:p>
        </p:txBody>
      </p:sp>
      <p:graphicFrame>
        <p:nvGraphicFramePr>
          <p:cNvPr id="11313" name="Group 49"/>
          <p:cNvGraphicFramePr>
            <a:graphicFrameLocks noGrp="1"/>
          </p:cNvGraphicFramePr>
          <p:nvPr>
            <p:extLst>
              <p:ext uri="{D42A27DB-BD31-4B8C-83A1-F6EECF244321}">
                <p14:modId xmlns:p14="http://schemas.microsoft.com/office/powerpoint/2010/main" val="351136198"/>
              </p:ext>
            </p:extLst>
          </p:nvPr>
        </p:nvGraphicFramePr>
        <p:xfrm>
          <a:off x="224352" y="2780910"/>
          <a:ext cx="8641200" cy="1653150"/>
        </p:xfrm>
        <a:graphic>
          <a:graphicData uri="http://schemas.openxmlformats.org/drawingml/2006/table">
            <a:tbl>
              <a:tblPr/>
              <a:tblGrid>
                <a:gridCol w="3312460">
                  <a:extLst>
                    <a:ext uri="{9D8B030D-6E8A-4147-A177-3AD203B41FA5}">
                      <a16:colId xmlns:a16="http://schemas.microsoft.com/office/drawing/2014/main" val="20000"/>
                    </a:ext>
                  </a:extLst>
                </a:gridCol>
                <a:gridCol w="1008140">
                  <a:extLst>
                    <a:ext uri="{9D8B030D-6E8A-4147-A177-3AD203B41FA5}">
                      <a16:colId xmlns:a16="http://schemas.microsoft.com/office/drawing/2014/main" val="20001"/>
                    </a:ext>
                  </a:extLst>
                </a:gridCol>
                <a:gridCol w="1224170">
                  <a:extLst>
                    <a:ext uri="{9D8B030D-6E8A-4147-A177-3AD203B41FA5}">
                      <a16:colId xmlns:a16="http://schemas.microsoft.com/office/drawing/2014/main" val="20002"/>
                    </a:ext>
                  </a:extLst>
                </a:gridCol>
                <a:gridCol w="1080150">
                  <a:extLst>
                    <a:ext uri="{9D8B030D-6E8A-4147-A177-3AD203B41FA5}">
                      <a16:colId xmlns:a16="http://schemas.microsoft.com/office/drawing/2014/main" val="20003"/>
                    </a:ext>
                  </a:extLst>
                </a:gridCol>
                <a:gridCol w="1008140">
                  <a:extLst>
                    <a:ext uri="{9D8B030D-6E8A-4147-A177-3AD203B41FA5}">
                      <a16:colId xmlns:a16="http://schemas.microsoft.com/office/drawing/2014/main" val="20004"/>
                    </a:ext>
                  </a:extLst>
                </a:gridCol>
                <a:gridCol w="1008140">
                  <a:extLst>
                    <a:ext uri="{9D8B030D-6E8A-4147-A177-3AD203B41FA5}">
                      <a16:colId xmlns:a16="http://schemas.microsoft.com/office/drawing/2014/main" val="2807686572"/>
                    </a:ext>
                  </a:extLst>
                </a:gridCol>
              </a:tblGrid>
              <a:tr h="373142">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a:ln>
                            <a:noFill/>
                          </a:ln>
                          <a:solidFill>
                            <a:srgbClr val="FFFFFF"/>
                          </a:solidFill>
                          <a:effectLst/>
                          <a:latin typeface="Calibri" pitchFamily="34" charset="0"/>
                        </a:rPr>
                        <a:t>INDICADORES DE ACOMPANHAMENTO</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7350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CÓDIGO / DESCRIÇÃO</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FONTE</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UNIDADE DE MEDIDA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ÍNDICE DE REFERÊNCIA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bg1"/>
                          </a:solidFill>
                          <a:effectLst/>
                          <a:latin typeface="Calibri" pitchFamily="34" charset="0"/>
                          <a:ea typeface="+mn-ea"/>
                          <a:cs typeface="+mn-cs"/>
                        </a:rPr>
                        <a:t>MEDIÇÃO FINAL 2022</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ÍNDICE ESPERADO AO FINAL DO PPA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45712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0663 – Taxa de Evolução da Receita Total do Município do Rio de Janeiro.</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SUBPAR</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PERCENTAGEM</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100,00%</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128,24%</a:t>
                      </a:r>
                    </a:p>
                  </a:txBody>
                  <a:tcPr marL="9526" marR="9526" marT="9518" marB="0" anchor="ctr" horzOverflow="overflow">
                    <a:lnL w="12700" cap="flat" cmpd="sng" algn="ctr">
                      <a:solidFill>
                        <a:schemeClr val="tx2">
                          <a:lumMod val="7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131,00%</a:t>
                      </a:r>
                    </a:p>
                  </a:txBody>
                  <a:tcPr marL="9526" marR="9526" marT="9518"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bl>
          </a:graphicData>
        </a:graphic>
      </p:graphicFrame>
      <p:sp>
        <p:nvSpPr>
          <p:cNvPr id="6" name="Retângulo de cantos arredondados 5"/>
          <p:cNvSpPr/>
          <p:nvPr/>
        </p:nvSpPr>
        <p:spPr>
          <a:xfrm>
            <a:off x="125296" y="1268700"/>
            <a:ext cx="8839313" cy="1280004"/>
          </a:xfrm>
          <a:prstGeom prst="roundRect">
            <a:avLst/>
          </a:prstGeom>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endParaRPr lang="pt-BR" sz="1600" b="1" dirty="0">
              <a:solidFill>
                <a:schemeClr val="tx2">
                  <a:lumMod val="75000"/>
                </a:schemeClr>
              </a:solidFill>
              <a:effectLst>
                <a:innerShdw blurRad="114300">
                  <a:prstClr val="black"/>
                </a:innerShdw>
              </a:effectLst>
            </a:endParaRPr>
          </a:p>
          <a:p>
            <a:pPr algn="just" eaLnBrk="1" fontAlgn="auto" hangingPunct="1">
              <a:spcBef>
                <a:spcPts val="0"/>
              </a:spcBef>
              <a:spcAft>
                <a:spcPts val="0"/>
              </a:spcAft>
              <a:defRPr/>
            </a:pPr>
            <a:r>
              <a:rPr lang="pt-BR" sz="1600" b="1" dirty="0">
                <a:solidFill>
                  <a:schemeClr val="tx2">
                    <a:lumMod val="75000"/>
                  </a:schemeClr>
                </a:solidFill>
                <a:effectLst>
                  <a:innerShdw blurRad="114300">
                    <a:prstClr val="black"/>
                  </a:innerShdw>
                </a:effectLst>
              </a:rPr>
              <a:t>OBJETIVO: </a:t>
            </a:r>
            <a:r>
              <a:rPr lang="pt-BR" altLang="pt-BR" sz="1600" dirty="0">
                <a:solidFill>
                  <a:srgbClr val="003366"/>
                </a:solidFill>
              </a:rPr>
              <a:t>Estabelecer um novo regime fiscal no Município do Rio de Janeiro com a implementação de uma cultura de planejamento e gestão eficiente dos recursos públicos, garantindo uma política permanente de captação de recursos externos para evitar quaisquer frustrações de receita própria, além de promover uma maior independência do FUNPREVI em relação aos recursos próprios da Prefeitura.</a:t>
            </a:r>
          </a:p>
          <a:p>
            <a:pPr algn="just" eaLnBrk="1" fontAlgn="auto" hangingPunct="1">
              <a:spcBef>
                <a:spcPts val="0"/>
              </a:spcBef>
              <a:spcAft>
                <a:spcPts val="0"/>
              </a:spcAft>
              <a:defRPr/>
            </a:pPr>
            <a:endParaRPr lang="pt-BR" sz="1600" dirty="0">
              <a:solidFill>
                <a:schemeClr val="tx2">
                  <a:lumMod val="75000"/>
                </a:schemeClr>
              </a:solidFill>
              <a:effectLst>
                <a:innerShdw blurRad="114300">
                  <a:prstClr val="black"/>
                </a:innerShdw>
              </a:effectLst>
            </a:endParaRPr>
          </a:p>
        </p:txBody>
      </p:sp>
      <p:graphicFrame>
        <p:nvGraphicFramePr>
          <p:cNvPr id="12" name="Diagrama 11"/>
          <p:cNvGraphicFramePr/>
          <p:nvPr>
            <p:extLst>
              <p:ext uri="{D42A27DB-BD31-4B8C-83A1-F6EECF244321}">
                <p14:modId xmlns:p14="http://schemas.microsoft.com/office/powerpoint/2010/main" val="2530329730"/>
              </p:ext>
            </p:extLst>
          </p:nvPr>
        </p:nvGraphicFramePr>
        <p:xfrm>
          <a:off x="1907704" y="5661587"/>
          <a:ext cx="6277582" cy="468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8268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ctrTitle" idx="4294967295"/>
          </p:nvPr>
        </p:nvSpPr>
        <p:spPr bwMode="auto">
          <a:xfrm>
            <a:off x="971550" y="115888"/>
            <a:ext cx="8351838" cy="836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pt-BR" altLang="pt-BR" sz="3600" b="1" dirty="0">
                <a:solidFill>
                  <a:schemeClr val="bg1"/>
                </a:solidFill>
              </a:rPr>
              <a:t>FAZENDA E PLANEJAMENTO - SMFP</a:t>
            </a:r>
            <a:br>
              <a:rPr lang="pt-BR" altLang="pt-BR" sz="2800" b="1" dirty="0">
                <a:solidFill>
                  <a:schemeClr val="bg1"/>
                </a:solidFill>
              </a:rPr>
            </a:br>
            <a:r>
              <a:rPr lang="pt-BR" altLang="pt-BR" sz="2800" b="1" dirty="0">
                <a:solidFill>
                  <a:schemeClr val="bg1"/>
                </a:solidFill>
              </a:rPr>
              <a:t>Programa</a:t>
            </a:r>
            <a:r>
              <a:rPr lang="pt-BR" altLang="pt-BR" sz="2800" b="1" dirty="0">
                <a:solidFill>
                  <a:schemeClr val="bg1"/>
                </a:solidFill>
                <a:latin typeface="Arial" panose="020B0604020202020204" pitchFamily="34" charset="0"/>
                <a:cs typeface="Arial" panose="020B0604020202020204" pitchFamily="34" charset="0"/>
              </a:rPr>
              <a:t> 0610 – Equilíbrio Fiscal</a:t>
            </a:r>
            <a:endParaRPr lang="pt-BR" altLang="pt-BR" sz="2800" b="1" dirty="0">
              <a:solidFill>
                <a:schemeClr val="bg1"/>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2387950853"/>
              </p:ext>
            </p:extLst>
          </p:nvPr>
        </p:nvGraphicFramePr>
        <p:xfrm>
          <a:off x="107379" y="1341438"/>
          <a:ext cx="8929241" cy="3887812"/>
        </p:xfrm>
        <a:graphic>
          <a:graphicData uri="http://schemas.openxmlformats.org/drawingml/2006/table">
            <a:tbl>
              <a:tblPr firstRow="1" bandRow="1">
                <a:tableStyleId>{5C22544A-7EE6-4342-B048-85BDC9FD1C3A}</a:tableStyleId>
              </a:tblPr>
              <a:tblGrid>
                <a:gridCol w="1728240">
                  <a:extLst>
                    <a:ext uri="{9D8B030D-6E8A-4147-A177-3AD203B41FA5}">
                      <a16:colId xmlns:a16="http://schemas.microsoft.com/office/drawing/2014/main" val="20000"/>
                    </a:ext>
                  </a:extLst>
                </a:gridCol>
                <a:gridCol w="1512210">
                  <a:extLst>
                    <a:ext uri="{9D8B030D-6E8A-4147-A177-3AD203B41FA5}">
                      <a16:colId xmlns:a16="http://schemas.microsoft.com/office/drawing/2014/main" val="20001"/>
                    </a:ext>
                  </a:extLst>
                </a:gridCol>
                <a:gridCol w="792110">
                  <a:extLst>
                    <a:ext uri="{9D8B030D-6E8A-4147-A177-3AD203B41FA5}">
                      <a16:colId xmlns:a16="http://schemas.microsoft.com/office/drawing/2014/main" val="20002"/>
                    </a:ext>
                  </a:extLst>
                </a:gridCol>
                <a:gridCol w="1152160">
                  <a:extLst>
                    <a:ext uri="{9D8B030D-6E8A-4147-A177-3AD203B41FA5}">
                      <a16:colId xmlns:a16="http://schemas.microsoft.com/office/drawing/2014/main" val="20003"/>
                    </a:ext>
                  </a:extLst>
                </a:gridCol>
                <a:gridCol w="936130">
                  <a:extLst>
                    <a:ext uri="{9D8B030D-6E8A-4147-A177-3AD203B41FA5}">
                      <a16:colId xmlns:a16="http://schemas.microsoft.com/office/drawing/2014/main" val="2273436475"/>
                    </a:ext>
                  </a:extLst>
                </a:gridCol>
                <a:gridCol w="864120">
                  <a:extLst>
                    <a:ext uri="{9D8B030D-6E8A-4147-A177-3AD203B41FA5}">
                      <a16:colId xmlns:a16="http://schemas.microsoft.com/office/drawing/2014/main" val="3065118421"/>
                    </a:ext>
                  </a:extLst>
                </a:gridCol>
                <a:gridCol w="1008140">
                  <a:extLst>
                    <a:ext uri="{9D8B030D-6E8A-4147-A177-3AD203B41FA5}">
                      <a16:colId xmlns:a16="http://schemas.microsoft.com/office/drawing/2014/main" val="20004"/>
                    </a:ext>
                  </a:extLst>
                </a:gridCol>
                <a:gridCol w="936131">
                  <a:extLst>
                    <a:ext uri="{9D8B030D-6E8A-4147-A177-3AD203B41FA5}">
                      <a16:colId xmlns:a16="http://schemas.microsoft.com/office/drawing/2014/main" val="1677342140"/>
                    </a:ext>
                  </a:extLst>
                </a:gridCol>
              </a:tblGrid>
              <a:tr h="573278">
                <a:tc rowSpan="2">
                  <a:txBody>
                    <a:bodyPr/>
                    <a:lstStyle/>
                    <a:p>
                      <a:pPr algn="ctr"/>
                      <a:r>
                        <a:rPr lang="pt-BR" sz="1050" dirty="0">
                          <a:latin typeface="Calibri" pitchFamily="34" charset="0"/>
                        </a:rPr>
                        <a:t>CÓDIGO E DESCRIÇÃO DA</a:t>
                      </a:r>
                      <a:r>
                        <a:rPr lang="pt-BR" sz="1050" baseline="0" dirty="0">
                          <a:latin typeface="Calibri" pitchFamily="34" charset="0"/>
                        </a:rPr>
                        <a:t> </a:t>
                      </a:r>
                      <a:r>
                        <a:rPr lang="pt-BR" sz="1050" dirty="0">
                          <a:latin typeface="Calibri" pitchFamily="34" charset="0"/>
                        </a:rPr>
                        <a:t>AÇÃO</a:t>
                      </a:r>
                      <a:endParaRPr lang="pt-BR" sz="1050" b="1" dirty="0">
                        <a:solidFill>
                          <a:schemeClr val="bg1"/>
                        </a:solidFill>
                        <a:latin typeface="Calibri" pitchFamily="34" charset="0"/>
                      </a:endParaRP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50" dirty="0">
                          <a:latin typeface="Calibri" pitchFamily="34" charset="0"/>
                        </a:rPr>
                        <a:t>CÓDIGO E DESCRIÇÃO DO PRODUTO</a:t>
                      </a:r>
                      <a:endParaRPr lang="pt-BR" sz="105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50" dirty="0">
                          <a:latin typeface="Calibri" pitchFamily="34" charset="0"/>
                        </a:rPr>
                        <a:t>UNIDADE DE MEDIDA</a:t>
                      </a:r>
                      <a:endParaRPr lang="pt-BR" sz="105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kern="1200" dirty="0">
                          <a:solidFill>
                            <a:schemeClr val="bg1"/>
                          </a:solidFill>
                          <a:latin typeface="Calibri" pitchFamily="34" charset="0"/>
                          <a:ea typeface="+mn-ea"/>
                          <a:cs typeface="+mn-cs"/>
                        </a:rPr>
                        <a:t>EXECUÇÃO ORÇAMENTÁRIA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kern="1200" dirty="0">
                          <a:solidFill>
                            <a:schemeClr val="bg1"/>
                          </a:solidFill>
                          <a:latin typeface="Calibri" pitchFamily="34" charset="0"/>
                          <a:ea typeface="+mn-ea"/>
                          <a:cs typeface="+mn-cs"/>
                        </a:rPr>
                        <a:t>META FÍSICA</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pt-BR" sz="1400" b="1" dirty="0">
                        <a:solidFill>
                          <a:schemeClr val="bg1"/>
                        </a:solidFill>
                      </a:endParaRPr>
                    </a:p>
                  </a:txBody>
                  <a:tcPr marL="91436" marR="91436" marT="45721" marB="45721" anchor="ctr"/>
                </a:tc>
                <a:tc hMerge="1">
                  <a:txBody>
                    <a:bodyPr/>
                    <a:lstStyle/>
                    <a:p>
                      <a:endParaRPr lang="pt-BR"/>
                    </a:p>
                  </a:txBody>
                  <a:tcPr/>
                </a:tc>
                <a:extLst>
                  <a:ext uri="{0D108BD9-81ED-4DB2-BD59-A6C34878D82A}">
                    <a16:rowId xmlns:a16="http://schemas.microsoft.com/office/drawing/2014/main" val="10000"/>
                  </a:ext>
                </a:extLst>
              </a:tr>
              <a:tr h="827607">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DOTAÇÃO ATUAL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EMPENHADO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EXECUTADO</a:t>
                      </a:r>
                      <a:r>
                        <a:rPr lang="pt-BR" sz="1050" b="1" baseline="0" dirty="0">
                          <a:solidFill>
                            <a:schemeClr val="bg1"/>
                          </a:solidFill>
                          <a:latin typeface="Calibri" pitchFamily="34" charset="0"/>
                        </a:rPr>
                        <a:t> ATÉ MAIO/23</a:t>
                      </a:r>
                      <a:endParaRPr lang="pt-BR" sz="105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BR" sz="1050" b="1" dirty="0">
                        <a:solidFill>
                          <a:schemeClr val="bg1"/>
                        </a:solidFill>
                        <a:latin typeface="Calibri"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PLDO 2024</a:t>
                      </a:r>
                    </a:p>
                    <a:p>
                      <a:pPr marL="0" marR="0" indent="0" algn="ctr" defTabSz="914400" rtl="0" eaLnBrk="1" fontAlgn="auto" latinLnBrk="0" hangingPunct="1">
                        <a:lnSpc>
                          <a:spcPct val="100000"/>
                        </a:lnSpc>
                        <a:spcBef>
                          <a:spcPts val="0"/>
                        </a:spcBef>
                        <a:spcAft>
                          <a:spcPts val="0"/>
                        </a:spcAft>
                        <a:buClrTx/>
                        <a:buSzTx/>
                        <a:buFontTx/>
                        <a:buNone/>
                        <a:tabLst/>
                        <a:defRPr/>
                      </a:pPr>
                      <a:endParaRPr lang="pt-BR" sz="105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796556">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2981 – Modernização da Gestão Integrada dos Recursos Baseada em TI e Inteligência Artificial - PNAFM</a:t>
                      </a: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*4119  – Unidade de Execução Municipal do PNAFM Mantida </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kumimoji="0" lang="pt-BR" sz="1200" b="1" i="0" u="none" strike="noStrike" kern="1200" cap="none" normalizeH="0" baseline="0" dirty="0">
                          <a:ln>
                            <a:noFill/>
                          </a:ln>
                          <a:solidFill>
                            <a:schemeClr val="tx2"/>
                          </a:solidFill>
                          <a:effectLst/>
                          <a:latin typeface="Calibri" pitchFamily="34" charset="0"/>
                          <a:ea typeface="+mn-ea"/>
                          <a:cs typeface="+mn-cs"/>
                        </a:rPr>
                        <a:t>11.601.787,36</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kumimoji="0" lang="pt-BR" sz="1200" b="1" i="0" u="none" strike="noStrike" kern="1200" cap="none" normalizeH="0" baseline="0" dirty="0">
                          <a:ln>
                            <a:noFill/>
                          </a:ln>
                          <a:solidFill>
                            <a:schemeClr val="tx2"/>
                          </a:solidFill>
                          <a:effectLst/>
                          <a:latin typeface="Calibri" pitchFamily="34" charset="0"/>
                          <a:ea typeface="+mn-ea"/>
                          <a:cs typeface="+mn-cs"/>
                        </a:rPr>
                        <a:t>442.344,36</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kumimoji="0" lang="pt-BR" sz="1200" b="1" i="0" u="none" strike="noStrike" kern="1200" cap="none" normalizeH="0" baseline="0" dirty="0">
                          <a:ln>
                            <a:noFill/>
                          </a:ln>
                          <a:solidFill>
                            <a:schemeClr val="tx2"/>
                          </a:solidFill>
                          <a:effectLst/>
                          <a:latin typeface="Calibri" pitchFamily="34" charset="0"/>
                          <a:ea typeface="+mn-ea"/>
                          <a:cs typeface="+mn-cs"/>
                        </a:rPr>
                        <a:t>1</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kumimoji="0" lang="pt-BR" sz="1200" b="1" i="0" u="none" strike="noStrike" kern="1200" cap="none" normalizeH="0" baseline="0" dirty="0">
                          <a:ln>
                            <a:noFill/>
                          </a:ln>
                          <a:solidFill>
                            <a:schemeClr val="tx2"/>
                          </a:solidFill>
                          <a:effectLst/>
                          <a:latin typeface="Calibri" pitchFamily="34" charset="0"/>
                          <a:ea typeface="+mn-ea"/>
                          <a:cs typeface="+mn-cs"/>
                        </a:rPr>
                        <a:t>1</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kumimoji="0" lang="pt-BR" sz="1200" b="1" i="0" u="none" strike="noStrike" kern="1200" cap="none" normalizeH="0" baseline="0" dirty="0">
                          <a:ln>
                            <a:noFill/>
                          </a:ln>
                          <a:solidFill>
                            <a:schemeClr val="tx2"/>
                          </a:solidFill>
                          <a:effectLst/>
                          <a:latin typeface="Calibri" pitchFamily="34" charset="0"/>
                          <a:ea typeface="+mn-ea"/>
                          <a:cs typeface="+mn-cs"/>
                        </a:rPr>
                        <a:t>1</a:t>
                      </a: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796556">
                <a:tc vMerge="1">
                  <a:txBody>
                    <a:bodyPr/>
                    <a:lstStyle/>
                    <a:p>
                      <a:pPr algn="just" fontAlgn="auto">
                        <a:lnSpc>
                          <a:spcPct val="150000"/>
                        </a:lnSpc>
                        <a:spcBef>
                          <a:spcPct val="50000"/>
                        </a:spcBef>
                        <a:spcAft>
                          <a:spcPts val="0"/>
                        </a:spcAft>
                        <a:defRPr/>
                      </a:pPr>
                      <a:endParaRPr lang="pt-BR" sz="1200" dirty="0">
                        <a:solidFill>
                          <a:schemeClr val="tx2">
                            <a:lumMod val="75000"/>
                          </a:schemeClr>
                        </a:solidFill>
                        <a:latin typeface="Calibri" pitchFamily="34" charset="0"/>
                      </a:endParaRP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4947 – Equipamento Adquirido</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kumimoji="0" lang="pt-BR" sz="1200" b="1" i="0" u="none" strike="noStrike" kern="1200" cap="none" normalizeH="0" baseline="0" dirty="0">
                          <a:ln>
                            <a:noFill/>
                          </a:ln>
                          <a:solidFill>
                            <a:schemeClr val="tx2"/>
                          </a:solidFill>
                          <a:effectLst/>
                          <a:latin typeface="Calibri" pitchFamily="34" charset="0"/>
                          <a:ea typeface="+mn-ea"/>
                          <a:cs typeface="+mn-cs"/>
                        </a:rPr>
                        <a:t>5.755.419,00</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kumimoji="0" lang="pt-BR" sz="1200" b="1" i="0" u="none" strike="noStrike" kern="1200" cap="none" normalizeH="0" baseline="0" dirty="0">
                          <a:ln>
                            <a:noFill/>
                          </a:ln>
                          <a:solidFill>
                            <a:schemeClr val="tx2"/>
                          </a:solidFill>
                          <a:effectLst/>
                          <a:latin typeface="Calibri" pitchFamily="34" charset="0"/>
                          <a:ea typeface="+mn-ea"/>
                          <a:cs typeface="+mn-cs"/>
                        </a:rPr>
                        <a:t>2</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86254759"/>
                  </a:ext>
                </a:extLst>
              </a:tr>
              <a:tr h="89381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2982 – Centro Integrado de Informações Fazendárias</a:t>
                      </a: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*5170 – Centro de Informações Mantido</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1.138,00</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1</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6" marB="45726"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1</a:t>
                      </a: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4"/>
                  </a:ext>
                </a:extLst>
              </a:tr>
            </a:tbl>
          </a:graphicData>
        </a:graphic>
      </p:graphicFrame>
      <p:sp>
        <p:nvSpPr>
          <p:cNvPr id="2" name="CaixaDeTexto 1"/>
          <p:cNvSpPr txBox="1"/>
          <p:nvPr/>
        </p:nvSpPr>
        <p:spPr>
          <a:xfrm>
            <a:off x="86800" y="5433522"/>
            <a:ext cx="4320600" cy="369332"/>
          </a:xfrm>
          <a:prstGeom prst="rect">
            <a:avLst/>
          </a:prstGeom>
          <a:noFill/>
        </p:spPr>
        <p:txBody>
          <a:bodyPr wrap="square" rtlCol="0">
            <a:spAutoFit/>
          </a:bodyPr>
          <a:lstStyle/>
          <a:p>
            <a:r>
              <a:rPr lang="pt-BR" b="1" dirty="0">
                <a:solidFill>
                  <a:schemeClr val="accent1">
                    <a:lumMod val="75000"/>
                  </a:schemeClr>
                </a:solidFill>
              </a:rPr>
              <a:t>*</a:t>
            </a:r>
            <a:r>
              <a:rPr lang="pt-BR" sz="1200" b="1" dirty="0">
                <a:solidFill>
                  <a:schemeClr val="accent1">
                    <a:lumMod val="75000"/>
                  </a:schemeClr>
                </a:solidFill>
              </a:rPr>
              <a:t> </a:t>
            </a:r>
            <a:r>
              <a:rPr lang="pt-BR" sz="1000" b="1" dirty="0">
                <a:solidFill>
                  <a:schemeClr val="accent1">
                    <a:lumMod val="75000"/>
                  </a:schemeClr>
                </a:solidFill>
              </a:rPr>
              <a:t>Produto Não Cumulativo por Exercício</a:t>
            </a:r>
            <a:endParaRPr lang="pt-BR" sz="1200" b="1" dirty="0">
              <a:solidFill>
                <a:schemeClr val="accent1">
                  <a:lumMod val="75000"/>
                </a:schemeClr>
              </a:solidFill>
            </a:endParaRPr>
          </a:p>
        </p:txBody>
      </p:sp>
    </p:spTree>
    <p:extLst>
      <p:ext uri="{BB962C8B-B14F-4D97-AF65-F5344CB8AC3E}">
        <p14:creationId xmlns:p14="http://schemas.microsoft.com/office/powerpoint/2010/main" val="1378390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ctrTitle" idx="4294967295"/>
          </p:nvPr>
        </p:nvSpPr>
        <p:spPr bwMode="auto">
          <a:xfrm>
            <a:off x="1187530" y="144463"/>
            <a:ext cx="8388270" cy="836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pt-BR" altLang="pt-BR" sz="3500" b="1" dirty="0">
                <a:solidFill>
                  <a:schemeClr val="bg1"/>
                </a:solidFill>
              </a:rPr>
              <a:t>FAZENDA E PLANEJAMENTO - SUBGGC</a:t>
            </a:r>
            <a:br>
              <a:rPr lang="pt-BR" altLang="pt-BR" sz="2800" b="1" dirty="0">
                <a:solidFill>
                  <a:schemeClr val="bg1"/>
                </a:solidFill>
              </a:rPr>
            </a:br>
            <a:r>
              <a:rPr lang="pt-BR" altLang="pt-BR" sz="2800" b="1" dirty="0">
                <a:solidFill>
                  <a:schemeClr val="bg1"/>
                </a:solidFill>
              </a:rPr>
              <a:t>Programa</a:t>
            </a:r>
            <a:r>
              <a:rPr lang="pt-BR" altLang="pt-BR" sz="2800" b="1" dirty="0">
                <a:solidFill>
                  <a:schemeClr val="bg1"/>
                </a:solidFill>
                <a:latin typeface="Arial" panose="020B0604020202020204" pitchFamily="34" charset="0"/>
                <a:cs typeface="Arial" panose="020B0604020202020204" pitchFamily="34" charset="0"/>
              </a:rPr>
              <a:t> 0632 – Liderança pelo Exemplo</a:t>
            </a:r>
            <a:endParaRPr lang="pt-BR" altLang="pt-BR" sz="2800" b="1" dirty="0">
              <a:solidFill>
                <a:schemeClr val="bg1"/>
              </a:solidFill>
            </a:endParaRPr>
          </a:p>
        </p:txBody>
      </p:sp>
      <p:sp>
        <p:nvSpPr>
          <p:cNvPr id="6" name="Retângulo de cantos arredondados 5"/>
          <p:cNvSpPr/>
          <p:nvPr/>
        </p:nvSpPr>
        <p:spPr>
          <a:xfrm>
            <a:off x="179389" y="1268700"/>
            <a:ext cx="8785221" cy="1280004"/>
          </a:xfrm>
          <a:prstGeom prst="roundRect">
            <a:avLst/>
          </a:prstGeom>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endParaRPr lang="pt-BR" sz="1600" b="1" dirty="0">
              <a:solidFill>
                <a:schemeClr val="tx2">
                  <a:lumMod val="75000"/>
                </a:schemeClr>
              </a:solidFill>
              <a:effectLst>
                <a:innerShdw blurRad="114300">
                  <a:prstClr val="black"/>
                </a:innerShdw>
              </a:effectLst>
            </a:endParaRPr>
          </a:p>
          <a:p>
            <a:pPr algn="just" eaLnBrk="1" fontAlgn="auto" hangingPunct="1">
              <a:spcBef>
                <a:spcPts val="0"/>
              </a:spcBef>
              <a:spcAft>
                <a:spcPts val="0"/>
              </a:spcAft>
              <a:defRPr/>
            </a:pPr>
            <a:r>
              <a:rPr lang="pt-BR" sz="1600" b="1" dirty="0">
                <a:solidFill>
                  <a:schemeClr val="tx2">
                    <a:lumMod val="75000"/>
                  </a:schemeClr>
                </a:solidFill>
                <a:effectLst>
                  <a:innerShdw blurRad="114300">
                    <a:prstClr val="black"/>
                  </a:innerShdw>
                </a:effectLst>
              </a:rPr>
              <a:t>OBJETIVO: </a:t>
            </a:r>
            <a:r>
              <a:rPr lang="pt-BR" altLang="pt-BR" sz="1600" dirty="0">
                <a:solidFill>
                  <a:srgbClr val="003366"/>
                </a:solidFill>
              </a:rPr>
              <a:t>Reduzir custos e aumentar a integração entre os órgãos e entre os próprios servidores, melhorando a eficiência energética, otimizando espaços físicos e aprimorando o uso de recursos materiais e humanos. </a:t>
            </a:r>
          </a:p>
          <a:p>
            <a:pPr algn="just" eaLnBrk="1" fontAlgn="auto" hangingPunct="1">
              <a:spcBef>
                <a:spcPts val="0"/>
              </a:spcBef>
              <a:spcAft>
                <a:spcPts val="0"/>
              </a:spcAft>
              <a:defRPr/>
            </a:pPr>
            <a:endParaRPr lang="pt-BR" sz="1600" dirty="0">
              <a:solidFill>
                <a:schemeClr val="tx2">
                  <a:lumMod val="75000"/>
                </a:schemeClr>
              </a:solidFill>
              <a:effectLst>
                <a:innerShdw blurRad="114300">
                  <a:prstClr val="black"/>
                </a:innerShdw>
              </a:effectLst>
            </a:endParaRPr>
          </a:p>
        </p:txBody>
      </p:sp>
      <p:graphicFrame>
        <p:nvGraphicFramePr>
          <p:cNvPr id="12" name="Diagrama 11"/>
          <p:cNvGraphicFramePr/>
          <p:nvPr>
            <p:extLst>
              <p:ext uri="{D42A27DB-BD31-4B8C-83A1-F6EECF244321}">
                <p14:modId xmlns:p14="http://schemas.microsoft.com/office/powerpoint/2010/main" val="206432520"/>
              </p:ext>
            </p:extLst>
          </p:nvPr>
        </p:nvGraphicFramePr>
        <p:xfrm>
          <a:off x="1475570" y="5589300"/>
          <a:ext cx="6277582" cy="468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Group 49"/>
          <p:cNvGraphicFramePr>
            <a:graphicFrameLocks noGrp="1"/>
          </p:cNvGraphicFramePr>
          <p:nvPr>
            <p:extLst>
              <p:ext uri="{D42A27DB-BD31-4B8C-83A1-F6EECF244321}">
                <p14:modId xmlns:p14="http://schemas.microsoft.com/office/powerpoint/2010/main" val="909213312"/>
              </p:ext>
            </p:extLst>
          </p:nvPr>
        </p:nvGraphicFramePr>
        <p:xfrm>
          <a:off x="179389" y="2780910"/>
          <a:ext cx="8713209" cy="1779666"/>
        </p:xfrm>
        <a:graphic>
          <a:graphicData uri="http://schemas.openxmlformats.org/drawingml/2006/table">
            <a:tbl>
              <a:tblPr/>
              <a:tblGrid>
                <a:gridCol w="3267454">
                  <a:extLst>
                    <a:ext uri="{9D8B030D-6E8A-4147-A177-3AD203B41FA5}">
                      <a16:colId xmlns:a16="http://schemas.microsoft.com/office/drawing/2014/main" val="20000"/>
                    </a:ext>
                  </a:extLst>
                </a:gridCol>
                <a:gridCol w="871321">
                  <a:extLst>
                    <a:ext uri="{9D8B030D-6E8A-4147-A177-3AD203B41FA5}">
                      <a16:colId xmlns:a16="http://schemas.microsoft.com/office/drawing/2014/main" val="20001"/>
                    </a:ext>
                  </a:extLst>
                </a:gridCol>
                <a:gridCol w="1161761">
                  <a:extLst>
                    <a:ext uri="{9D8B030D-6E8A-4147-A177-3AD203B41FA5}">
                      <a16:colId xmlns:a16="http://schemas.microsoft.com/office/drawing/2014/main" val="20002"/>
                    </a:ext>
                  </a:extLst>
                </a:gridCol>
                <a:gridCol w="1161761">
                  <a:extLst>
                    <a:ext uri="{9D8B030D-6E8A-4147-A177-3AD203B41FA5}">
                      <a16:colId xmlns:a16="http://schemas.microsoft.com/office/drawing/2014/main" val="20003"/>
                    </a:ext>
                  </a:extLst>
                </a:gridCol>
                <a:gridCol w="1089151">
                  <a:extLst>
                    <a:ext uri="{9D8B030D-6E8A-4147-A177-3AD203B41FA5}">
                      <a16:colId xmlns:a16="http://schemas.microsoft.com/office/drawing/2014/main" val="20004"/>
                    </a:ext>
                  </a:extLst>
                </a:gridCol>
                <a:gridCol w="1161761">
                  <a:extLst>
                    <a:ext uri="{9D8B030D-6E8A-4147-A177-3AD203B41FA5}">
                      <a16:colId xmlns:a16="http://schemas.microsoft.com/office/drawing/2014/main" val="2807686572"/>
                    </a:ext>
                  </a:extLst>
                </a:gridCol>
              </a:tblGrid>
              <a:tr h="379868">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a:ln>
                            <a:noFill/>
                          </a:ln>
                          <a:solidFill>
                            <a:srgbClr val="FFFFFF"/>
                          </a:solidFill>
                          <a:effectLst/>
                          <a:latin typeface="Calibri" pitchFamily="34" charset="0"/>
                        </a:rPr>
                        <a:t>INDICADORES DE ACOMPANHAMENTO</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7482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CÓDIGO / DESCRIÇÃO</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FONTE</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UNIDADE DE MEDIDA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ÍNDICE DE REFERÊNCIA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bg1"/>
                          </a:solidFill>
                          <a:effectLst/>
                          <a:latin typeface="Calibri" pitchFamily="34" charset="0"/>
                          <a:ea typeface="+mn-ea"/>
                          <a:cs typeface="+mn-cs"/>
                        </a:rPr>
                        <a:t>MEDIÇÃO FINAL 2022</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ÍNDICE ESPERADO AO FINAL DO PPA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65154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0724 – Taxa de Redução de Gastos com Serviços Contratados</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CGM</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PERCENTAGEM</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39,00%</a:t>
                      </a:r>
                    </a:p>
                  </a:txBody>
                  <a:tcPr marL="9526" marR="9526" marT="9518" marB="0" anchor="ctr" horzOverflow="overflow">
                    <a:lnL w="12700" cap="flat" cmpd="sng" algn="ctr">
                      <a:solidFill>
                        <a:schemeClr val="tx2">
                          <a:lumMod val="7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20,00%</a:t>
                      </a:r>
                    </a:p>
                  </a:txBody>
                  <a:tcPr marL="9526" marR="9526" marT="9518"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03476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p:cNvSpPr>
            <a:spLocks noGrp="1"/>
          </p:cNvSpPr>
          <p:nvPr>
            <p:ph type="ctrTitle" idx="4294967295"/>
          </p:nvPr>
        </p:nvSpPr>
        <p:spPr bwMode="auto">
          <a:xfrm>
            <a:off x="1692275" y="115888"/>
            <a:ext cx="7272335" cy="836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pt-BR" altLang="pt-BR" sz="3500" b="1" dirty="0">
                <a:solidFill>
                  <a:schemeClr val="bg1"/>
                </a:solidFill>
              </a:rPr>
              <a:t>FAZENDA E PLANEJAMENTO - SUBGGC</a:t>
            </a:r>
            <a:br>
              <a:rPr lang="pt-BR" altLang="pt-BR" sz="2800" b="1" dirty="0">
                <a:solidFill>
                  <a:schemeClr val="bg1"/>
                </a:solidFill>
              </a:rPr>
            </a:br>
            <a:r>
              <a:rPr lang="pt-BR" altLang="pt-BR" sz="2800" b="1" dirty="0">
                <a:solidFill>
                  <a:schemeClr val="bg1"/>
                </a:solidFill>
              </a:rPr>
              <a:t>Programa 0632 – Liderança pelo Exemplo</a:t>
            </a:r>
          </a:p>
        </p:txBody>
      </p:sp>
      <p:sp>
        <p:nvSpPr>
          <p:cNvPr id="26670" name="Text Box 1056"/>
          <p:cNvSpPr txBox="1">
            <a:spLocks noChangeArrowheads="1"/>
          </p:cNvSpPr>
          <p:nvPr/>
        </p:nvSpPr>
        <p:spPr bwMode="auto">
          <a:xfrm>
            <a:off x="7949027" y="1196820"/>
            <a:ext cx="122450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80000"/>
              </a:lnSpc>
              <a:spcBef>
                <a:spcPct val="50000"/>
              </a:spcBef>
            </a:pPr>
            <a:r>
              <a:rPr lang="pt-BR" altLang="pt-BR" sz="1200" b="1" dirty="0">
                <a:solidFill>
                  <a:schemeClr val="tx2"/>
                </a:solidFill>
                <a:latin typeface="Calibri" panose="020F0502020204030204" pitchFamily="34" charset="0"/>
                <a:cs typeface="Arial" panose="020B0604020202020204" pitchFamily="34" charset="0"/>
              </a:rPr>
              <a:t>Valores em R$</a:t>
            </a:r>
          </a:p>
        </p:txBody>
      </p:sp>
      <p:graphicFrame>
        <p:nvGraphicFramePr>
          <p:cNvPr id="7" name="Tabela 6"/>
          <p:cNvGraphicFramePr>
            <a:graphicFrameLocks noGrp="1"/>
          </p:cNvGraphicFramePr>
          <p:nvPr>
            <p:extLst>
              <p:ext uri="{D42A27DB-BD31-4B8C-83A1-F6EECF244321}">
                <p14:modId xmlns:p14="http://schemas.microsoft.com/office/powerpoint/2010/main" val="2407095631"/>
              </p:ext>
            </p:extLst>
          </p:nvPr>
        </p:nvGraphicFramePr>
        <p:xfrm>
          <a:off x="179391" y="1412720"/>
          <a:ext cx="8791394" cy="3735409"/>
        </p:xfrm>
        <a:graphic>
          <a:graphicData uri="http://schemas.openxmlformats.org/drawingml/2006/table">
            <a:tbl>
              <a:tblPr firstRow="1" bandRow="1">
                <a:tableStyleId>{5C22544A-7EE6-4342-B048-85BDC9FD1C3A}</a:tableStyleId>
              </a:tblPr>
              <a:tblGrid>
                <a:gridCol w="1428499">
                  <a:extLst>
                    <a:ext uri="{9D8B030D-6E8A-4147-A177-3AD203B41FA5}">
                      <a16:colId xmlns:a16="http://schemas.microsoft.com/office/drawing/2014/main" val="20000"/>
                    </a:ext>
                  </a:extLst>
                </a:gridCol>
                <a:gridCol w="1499924">
                  <a:extLst>
                    <a:ext uri="{9D8B030D-6E8A-4147-A177-3AD203B41FA5}">
                      <a16:colId xmlns:a16="http://schemas.microsoft.com/office/drawing/2014/main" val="20001"/>
                    </a:ext>
                  </a:extLst>
                </a:gridCol>
                <a:gridCol w="785675">
                  <a:extLst>
                    <a:ext uri="{9D8B030D-6E8A-4147-A177-3AD203B41FA5}">
                      <a16:colId xmlns:a16="http://schemas.microsoft.com/office/drawing/2014/main" val="20002"/>
                    </a:ext>
                  </a:extLst>
                </a:gridCol>
                <a:gridCol w="966551">
                  <a:extLst>
                    <a:ext uri="{9D8B030D-6E8A-4147-A177-3AD203B41FA5}">
                      <a16:colId xmlns:a16="http://schemas.microsoft.com/office/drawing/2014/main" val="20003"/>
                    </a:ext>
                  </a:extLst>
                </a:gridCol>
                <a:gridCol w="936130">
                  <a:extLst>
                    <a:ext uri="{9D8B030D-6E8A-4147-A177-3AD203B41FA5}">
                      <a16:colId xmlns:a16="http://schemas.microsoft.com/office/drawing/2014/main" val="20004"/>
                    </a:ext>
                  </a:extLst>
                </a:gridCol>
                <a:gridCol w="954317">
                  <a:extLst>
                    <a:ext uri="{9D8B030D-6E8A-4147-A177-3AD203B41FA5}">
                      <a16:colId xmlns:a16="http://schemas.microsoft.com/office/drawing/2014/main" val="3868130091"/>
                    </a:ext>
                  </a:extLst>
                </a:gridCol>
                <a:gridCol w="1071374">
                  <a:extLst>
                    <a:ext uri="{9D8B030D-6E8A-4147-A177-3AD203B41FA5}">
                      <a16:colId xmlns:a16="http://schemas.microsoft.com/office/drawing/2014/main" val="2089117796"/>
                    </a:ext>
                  </a:extLst>
                </a:gridCol>
                <a:gridCol w="1148924">
                  <a:extLst>
                    <a:ext uri="{9D8B030D-6E8A-4147-A177-3AD203B41FA5}">
                      <a16:colId xmlns:a16="http://schemas.microsoft.com/office/drawing/2014/main" val="3332599972"/>
                    </a:ext>
                  </a:extLst>
                </a:gridCol>
              </a:tblGrid>
              <a:tr h="502688">
                <a:tc rowSpan="2">
                  <a:txBody>
                    <a:bodyPr/>
                    <a:lstStyle/>
                    <a:p>
                      <a:pPr algn="ctr"/>
                      <a:r>
                        <a:rPr lang="pt-BR" sz="1000" dirty="0">
                          <a:latin typeface="Calibri" pitchFamily="34" charset="0"/>
                        </a:rPr>
                        <a:t>CÓDIGO E DESCRIÇÃO DA</a:t>
                      </a:r>
                      <a:r>
                        <a:rPr lang="pt-BR" sz="1000" baseline="0" dirty="0">
                          <a:latin typeface="Calibri" pitchFamily="34" charset="0"/>
                        </a:rPr>
                        <a:t> </a:t>
                      </a:r>
                      <a:r>
                        <a:rPr lang="pt-BR" sz="1000" dirty="0">
                          <a:latin typeface="Calibri" pitchFamily="34" charset="0"/>
                        </a:rPr>
                        <a:t>AÇÃO</a:t>
                      </a:r>
                      <a:endParaRPr lang="pt-BR" sz="1000" b="1" dirty="0">
                        <a:solidFill>
                          <a:schemeClr val="bg1"/>
                        </a:solidFill>
                        <a:latin typeface="Calibri" pitchFamily="34" charset="0"/>
                      </a:endParaRP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CÓDIGO E DESCRIÇÃO DO PRODUTO</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UNIDADE DE MEDIDA</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EXECUÇÃO ORÇAMENTÁRIA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META FÍSICA</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99459">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DOTAÇÃO ATUAL    </a:t>
                      </a:r>
                      <a:r>
                        <a:rPr lang="pt-BR" sz="1000" b="1" baseline="0" dirty="0">
                          <a:solidFill>
                            <a:schemeClr val="bg1"/>
                          </a:solidFill>
                          <a:latin typeface="Calibri" pitchFamily="34" charset="0"/>
                        </a:rPr>
                        <a:t>    </a:t>
                      </a:r>
                      <a:r>
                        <a:rPr lang="pt-BR" sz="1000" b="1" dirty="0">
                          <a:solidFill>
                            <a:schemeClr val="bg1"/>
                          </a:solidFill>
                          <a:latin typeface="Calibri" pitchFamily="34" charset="0"/>
                        </a:rPr>
                        <a:t>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EMPENHADO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EXECUTADO</a:t>
                      </a:r>
                      <a:r>
                        <a:rPr lang="pt-BR" sz="1050" b="1" baseline="0" dirty="0">
                          <a:solidFill>
                            <a:schemeClr val="bg1"/>
                          </a:solidFill>
                          <a:latin typeface="Calibri" pitchFamily="34" charset="0"/>
                        </a:rPr>
                        <a:t> ATÉ MAIO/23</a:t>
                      </a:r>
                      <a:endParaRPr lang="pt-BR" sz="105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PLDO 2024</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611623">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2924 – Gestão Eficiente, Sustentável e Compartilhada</a:t>
                      </a:r>
                      <a:endParaRPr kumimoji="0" lang="pt-BR" sz="1100" b="1" i="0" u="none" strike="noStrike" kern="1200" cap="none" normalizeH="0" baseline="0" dirty="0">
                        <a:ln>
                          <a:noFill/>
                        </a:ln>
                        <a:solidFill>
                          <a:schemeClr val="tx2"/>
                        </a:solidFill>
                        <a:effectLst/>
                        <a:latin typeface="Calibri" pitchFamily="34" charset="0"/>
                        <a:ea typeface="+mn-ea"/>
                        <a:cs typeface="+mn-cs"/>
                      </a:endParaRP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5267 – Aplicativo Desenvolvido</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t-BR" sz="1200" b="1" i="0" u="none" strike="noStrike" kern="1200" cap="none" normalizeH="0" baseline="0" dirty="0">
                        <a:ln>
                          <a:noFill/>
                        </a:ln>
                        <a:solidFill>
                          <a:schemeClr val="tx2"/>
                        </a:solidFill>
                        <a:effectLst/>
                        <a:latin typeface="Calibri"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200" b="1" i="0" u="none" strike="noStrike" kern="1200" cap="none" normalizeH="0" baseline="0" dirty="0">
                        <a:ln>
                          <a:noFill/>
                        </a:ln>
                        <a:solidFill>
                          <a:schemeClr val="tx2"/>
                        </a:solidFill>
                        <a:effectLst/>
                        <a:latin typeface="Calibri" pitchFamily="34" charset="0"/>
                        <a:ea typeface="+mn-ea"/>
                        <a:cs typeface="+mn-cs"/>
                      </a:endParaRP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609987">
                <a:tc vMerge="1">
                  <a:txBody>
                    <a:bodyPr/>
                    <a:lstStyle/>
                    <a:p>
                      <a:endParaRPr lang="pt-B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5268 – Central de Atendimento ao Servidor Implementada</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3.000,00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27375066"/>
                  </a:ext>
                </a:extLst>
              </a:tr>
              <a:tr h="530356">
                <a:tc vMerge="1">
                  <a:txBody>
                    <a:bodyPr/>
                    <a:lstStyle/>
                    <a:p>
                      <a:endParaRPr lang="pt-B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5269 – Equipamento Adquirido</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112.304,00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226</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54918328"/>
                  </a:ext>
                </a:extLst>
              </a:tr>
              <a:tr h="530356">
                <a:tc vMerge="1">
                  <a:txBody>
                    <a:bodyPr/>
                    <a:lstStyle/>
                    <a:p>
                      <a:pPr algn="just" fontAlgn="auto">
                        <a:lnSpc>
                          <a:spcPct val="150000"/>
                        </a:lnSpc>
                        <a:spcBef>
                          <a:spcPct val="50000"/>
                        </a:spcBef>
                        <a:spcAft>
                          <a:spcPts val="0"/>
                        </a:spcAft>
                        <a:defRPr/>
                      </a:pPr>
                      <a:endParaRPr lang="pt-BR" sz="1200" dirty="0">
                        <a:solidFill>
                          <a:schemeClr val="tx2">
                            <a:lumMod val="75000"/>
                          </a:schemeClr>
                        </a:solidFill>
                        <a:latin typeface="Calibri" pitchFamily="34" charset="0"/>
                      </a:endParaRP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5270 – Sala de Trabalho Compartilhada</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86254759"/>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p:cNvSpPr>
            <a:spLocks noGrp="1"/>
          </p:cNvSpPr>
          <p:nvPr>
            <p:ph type="ctrTitle" idx="4294967295"/>
          </p:nvPr>
        </p:nvSpPr>
        <p:spPr bwMode="auto">
          <a:xfrm>
            <a:off x="1692276" y="115888"/>
            <a:ext cx="7278510" cy="836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pt-BR" altLang="pt-BR" sz="3500" b="1" dirty="0">
                <a:solidFill>
                  <a:schemeClr val="bg1"/>
                </a:solidFill>
              </a:rPr>
              <a:t>FAZENDA E PLANEJAMENTO - SUBGGC</a:t>
            </a:r>
            <a:br>
              <a:rPr lang="pt-BR" altLang="pt-BR" sz="2800" b="1" dirty="0">
                <a:solidFill>
                  <a:schemeClr val="bg1"/>
                </a:solidFill>
              </a:rPr>
            </a:br>
            <a:r>
              <a:rPr lang="pt-BR" altLang="pt-BR" sz="2800" b="1" dirty="0">
                <a:solidFill>
                  <a:schemeClr val="bg1"/>
                </a:solidFill>
              </a:rPr>
              <a:t>Programa 0634 – Governo Digital</a:t>
            </a:r>
          </a:p>
        </p:txBody>
      </p:sp>
      <p:graphicFrame>
        <p:nvGraphicFramePr>
          <p:cNvPr id="4" name="Tabela 3"/>
          <p:cNvGraphicFramePr>
            <a:graphicFrameLocks noGrp="1"/>
          </p:cNvGraphicFramePr>
          <p:nvPr>
            <p:extLst>
              <p:ext uri="{D42A27DB-BD31-4B8C-83A1-F6EECF244321}">
                <p14:modId xmlns:p14="http://schemas.microsoft.com/office/powerpoint/2010/main" val="1752653078"/>
              </p:ext>
            </p:extLst>
          </p:nvPr>
        </p:nvGraphicFramePr>
        <p:xfrm>
          <a:off x="107380" y="3304984"/>
          <a:ext cx="8970788" cy="2664370"/>
        </p:xfrm>
        <a:graphic>
          <a:graphicData uri="http://schemas.openxmlformats.org/drawingml/2006/table">
            <a:tbl>
              <a:tblPr firstRow="1" bandRow="1">
                <a:tableStyleId>{5C22544A-7EE6-4342-B048-85BDC9FD1C3A}</a:tableStyleId>
              </a:tblPr>
              <a:tblGrid>
                <a:gridCol w="1368190">
                  <a:extLst>
                    <a:ext uri="{9D8B030D-6E8A-4147-A177-3AD203B41FA5}">
                      <a16:colId xmlns:a16="http://schemas.microsoft.com/office/drawing/2014/main" val="20000"/>
                    </a:ext>
                  </a:extLst>
                </a:gridCol>
                <a:gridCol w="1800250">
                  <a:extLst>
                    <a:ext uri="{9D8B030D-6E8A-4147-A177-3AD203B41FA5}">
                      <a16:colId xmlns:a16="http://schemas.microsoft.com/office/drawing/2014/main" val="20001"/>
                    </a:ext>
                  </a:extLst>
                </a:gridCol>
                <a:gridCol w="1080150">
                  <a:extLst>
                    <a:ext uri="{9D8B030D-6E8A-4147-A177-3AD203B41FA5}">
                      <a16:colId xmlns:a16="http://schemas.microsoft.com/office/drawing/2014/main" val="20002"/>
                    </a:ext>
                  </a:extLst>
                </a:gridCol>
                <a:gridCol w="1084555">
                  <a:extLst>
                    <a:ext uri="{9D8B030D-6E8A-4147-A177-3AD203B41FA5}">
                      <a16:colId xmlns:a16="http://schemas.microsoft.com/office/drawing/2014/main" val="20003"/>
                    </a:ext>
                  </a:extLst>
                </a:gridCol>
                <a:gridCol w="1147755">
                  <a:extLst>
                    <a:ext uri="{9D8B030D-6E8A-4147-A177-3AD203B41FA5}">
                      <a16:colId xmlns:a16="http://schemas.microsoft.com/office/drawing/2014/main" val="20004"/>
                    </a:ext>
                  </a:extLst>
                </a:gridCol>
                <a:gridCol w="792110">
                  <a:extLst>
                    <a:ext uri="{9D8B030D-6E8A-4147-A177-3AD203B41FA5}">
                      <a16:colId xmlns:a16="http://schemas.microsoft.com/office/drawing/2014/main" val="3868130091"/>
                    </a:ext>
                  </a:extLst>
                </a:gridCol>
                <a:gridCol w="936130">
                  <a:extLst>
                    <a:ext uri="{9D8B030D-6E8A-4147-A177-3AD203B41FA5}">
                      <a16:colId xmlns:a16="http://schemas.microsoft.com/office/drawing/2014/main" val="2089117796"/>
                    </a:ext>
                  </a:extLst>
                </a:gridCol>
                <a:gridCol w="761648">
                  <a:extLst>
                    <a:ext uri="{9D8B030D-6E8A-4147-A177-3AD203B41FA5}">
                      <a16:colId xmlns:a16="http://schemas.microsoft.com/office/drawing/2014/main" val="3332599972"/>
                    </a:ext>
                  </a:extLst>
                </a:gridCol>
              </a:tblGrid>
              <a:tr h="489459">
                <a:tc rowSpan="2">
                  <a:txBody>
                    <a:bodyPr/>
                    <a:lstStyle/>
                    <a:p>
                      <a:pPr algn="ctr"/>
                      <a:r>
                        <a:rPr lang="pt-BR" sz="1000" dirty="0">
                          <a:latin typeface="Calibri" pitchFamily="34" charset="0"/>
                        </a:rPr>
                        <a:t>CÓDIGO E DESCRIÇÃO DA</a:t>
                      </a:r>
                      <a:r>
                        <a:rPr lang="pt-BR" sz="1000" baseline="0" dirty="0">
                          <a:latin typeface="Calibri" pitchFamily="34" charset="0"/>
                        </a:rPr>
                        <a:t> </a:t>
                      </a:r>
                      <a:r>
                        <a:rPr lang="pt-BR" sz="1000" dirty="0">
                          <a:latin typeface="Calibri" pitchFamily="34" charset="0"/>
                        </a:rPr>
                        <a:t>AÇÃO</a:t>
                      </a:r>
                      <a:endParaRPr lang="pt-BR" sz="1000" b="1" dirty="0">
                        <a:solidFill>
                          <a:schemeClr val="bg1"/>
                        </a:solidFill>
                        <a:latin typeface="Calibri" pitchFamily="34" charset="0"/>
                      </a:endParaRP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CÓDIGO E DESCRIÇÃO DO PRODUTO</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UNIDADE DE MEDIDA</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EXECUÇÃO ORÇAMENTÁRIA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META FÍSICA</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83684">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DOTAÇÃO ATUAL</a:t>
                      </a:r>
                      <a:r>
                        <a:rPr lang="pt-BR" sz="1000" b="1" baseline="0" dirty="0">
                          <a:solidFill>
                            <a:schemeClr val="bg1"/>
                          </a:solidFill>
                          <a:latin typeface="Calibri" pitchFamily="34" charset="0"/>
                        </a:rPr>
                        <a:t>            </a:t>
                      </a:r>
                      <a:r>
                        <a:rPr lang="pt-BR" sz="1000" b="1" dirty="0">
                          <a:solidFill>
                            <a:schemeClr val="bg1"/>
                          </a:solidFill>
                          <a:latin typeface="Calibri" pitchFamily="34" charset="0"/>
                        </a:rPr>
                        <a:t>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EMPENHADO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EXECUTADO</a:t>
                      </a:r>
                      <a:r>
                        <a:rPr lang="pt-BR" sz="1050" b="1" baseline="0" dirty="0">
                          <a:solidFill>
                            <a:schemeClr val="bg1"/>
                          </a:solidFill>
                          <a:latin typeface="Calibri" pitchFamily="34" charset="0"/>
                        </a:rPr>
                        <a:t> ATÉ MAIO/23</a:t>
                      </a:r>
                      <a:endParaRPr lang="pt-BR" sz="105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PLDO 2024</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15912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1342 – Modernização de Processos e Sistemas Orçamentários, Contábeis, Administrativos e Financeiros</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 4329 – Sistema de Gestão Integrada Modernizado – Contabilidade, Controle, Gestão de Contratos Externos, Gestão Administrativa, Orçamento e Financeiro</a:t>
                      </a:r>
                      <a:endParaRPr kumimoji="0" lang="pt-BR" sz="1100" b="1" i="0" u="none" strike="noStrike" kern="1200" cap="none" normalizeH="0" baseline="0" dirty="0">
                        <a:ln>
                          <a:noFill/>
                        </a:ln>
                        <a:solidFill>
                          <a:schemeClr val="tx2"/>
                        </a:solidFill>
                        <a:effectLst/>
                        <a:latin typeface="Calibri" pitchFamily="34" charset="0"/>
                        <a:ea typeface="+mn-ea"/>
                        <a:cs typeface="+mn-cs"/>
                      </a:endParaRP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Percentagem</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22.517.489,33</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16.407.931,80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100%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100%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27375066"/>
                  </a:ext>
                </a:extLst>
              </a:tr>
            </a:tbl>
          </a:graphicData>
        </a:graphic>
      </p:graphicFrame>
      <p:sp>
        <p:nvSpPr>
          <p:cNvPr id="5" name="CaixaDeTexto 4"/>
          <p:cNvSpPr txBox="1"/>
          <p:nvPr/>
        </p:nvSpPr>
        <p:spPr>
          <a:xfrm>
            <a:off x="0" y="5949350"/>
            <a:ext cx="4320600" cy="369332"/>
          </a:xfrm>
          <a:prstGeom prst="rect">
            <a:avLst/>
          </a:prstGeom>
          <a:noFill/>
        </p:spPr>
        <p:txBody>
          <a:bodyPr wrap="square" rtlCol="0">
            <a:spAutoFit/>
          </a:bodyPr>
          <a:lstStyle/>
          <a:p>
            <a:r>
              <a:rPr lang="pt-BR" b="1" dirty="0">
                <a:solidFill>
                  <a:schemeClr val="accent1">
                    <a:lumMod val="75000"/>
                  </a:schemeClr>
                </a:solidFill>
              </a:rPr>
              <a:t>*</a:t>
            </a:r>
            <a:r>
              <a:rPr lang="pt-BR" sz="1200" b="1" dirty="0">
                <a:solidFill>
                  <a:schemeClr val="accent1">
                    <a:lumMod val="75000"/>
                  </a:schemeClr>
                </a:solidFill>
              </a:rPr>
              <a:t> </a:t>
            </a:r>
            <a:r>
              <a:rPr lang="pt-BR" sz="1000" b="1" dirty="0">
                <a:solidFill>
                  <a:schemeClr val="accent1">
                    <a:lumMod val="75000"/>
                  </a:schemeClr>
                </a:solidFill>
              </a:rPr>
              <a:t>Produto Não Cumulativo por Exercício</a:t>
            </a:r>
            <a:endParaRPr lang="pt-BR" sz="1200" b="1" dirty="0">
              <a:solidFill>
                <a:schemeClr val="accent1">
                  <a:lumMod val="75000"/>
                </a:schemeClr>
              </a:solidFill>
            </a:endParaRPr>
          </a:p>
        </p:txBody>
      </p:sp>
      <p:sp>
        <p:nvSpPr>
          <p:cNvPr id="6" name="Retângulo de cantos arredondados 5"/>
          <p:cNvSpPr/>
          <p:nvPr/>
        </p:nvSpPr>
        <p:spPr>
          <a:xfrm>
            <a:off x="179390" y="1257946"/>
            <a:ext cx="8695294" cy="1280004"/>
          </a:xfrm>
          <a:prstGeom prst="roundRect">
            <a:avLst/>
          </a:prstGeom>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endParaRPr lang="pt-BR" sz="1600" b="1" dirty="0">
              <a:solidFill>
                <a:schemeClr val="tx2">
                  <a:lumMod val="75000"/>
                </a:schemeClr>
              </a:solidFill>
              <a:effectLst>
                <a:innerShdw blurRad="114300">
                  <a:prstClr val="black"/>
                </a:innerShdw>
              </a:effectLst>
            </a:endParaRPr>
          </a:p>
          <a:p>
            <a:pPr algn="just" eaLnBrk="1" fontAlgn="auto" hangingPunct="1">
              <a:spcBef>
                <a:spcPts val="0"/>
              </a:spcBef>
              <a:spcAft>
                <a:spcPts val="0"/>
              </a:spcAft>
              <a:defRPr/>
            </a:pPr>
            <a:r>
              <a:rPr lang="pt-BR" sz="1600" b="1" dirty="0">
                <a:solidFill>
                  <a:schemeClr val="tx2">
                    <a:lumMod val="75000"/>
                  </a:schemeClr>
                </a:solidFill>
                <a:effectLst>
                  <a:innerShdw blurRad="114300">
                    <a:prstClr val="black"/>
                  </a:innerShdw>
                </a:effectLst>
              </a:rPr>
              <a:t>OBJETIVO: </a:t>
            </a:r>
            <a:r>
              <a:rPr lang="pt-BR" altLang="pt-BR" sz="1600" dirty="0">
                <a:solidFill>
                  <a:srgbClr val="003366"/>
                </a:solidFill>
              </a:rPr>
              <a:t>Implantar a transformação digital na Prefeitura, com foco na experiência do cidadão e na eficiência e transparência da gestão dos gastos públicos, desburocratizando os serviços oferecidos a partir da integração de portais e sistemas de informações existentes, facilitando o acesso e o controle pelo cidadão, além de converter os processos em meio físico para o digital, reduzindo os custos e o impacto ambiental.</a:t>
            </a:r>
          </a:p>
          <a:p>
            <a:pPr algn="just" eaLnBrk="1" fontAlgn="auto" hangingPunct="1">
              <a:spcBef>
                <a:spcPts val="0"/>
              </a:spcBef>
              <a:spcAft>
                <a:spcPts val="0"/>
              </a:spcAft>
              <a:defRPr/>
            </a:pPr>
            <a:endParaRPr lang="pt-BR" sz="1600" dirty="0">
              <a:solidFill>
                <a:schemeClr val="tx2">
                  <a:lumMod val="75000"/>
                </a:schemeClr>
              </a:solidFill>
              <a:effectLst>
                <a:innerShdw blurRad="114300">
                  <a:prstClr val="black"/>
                </a:innerShdw>
              </a:effectLst>
            </a:endParaRPr>
          </a:p>
        </p:txBody>
      </p:sp>
      <p:graphicFrame>
        <p:nvGraphicFramePr>
          <p:cNvPr id="7" name="Diagrama 6"/>
          <p:cNvGraphicFramePr/>
          <p:nvPr>
            <p:extLst>
              <p:ext uri="{D42A27DB-BD31-4B8C-83A1-F6EECF244321}">
                <p14:modId xmlns:p14="http://schemas.microsoft.com/office/powerpoint/2010/main" val="208327261"/>
              </p:ext>
            </p:extLst>
          </p:nvPr>
        </p:nvGraphicFramePr>
        <p:xfrm>
          <a:off x="1181809" y="2687310"/>
          <a:ext cx="6277582" cy="468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ítulo 1"/>
          <p:cNvSpPr>
            <a:spLocks noGrp="1"/>
          </p:cNvSpPr>
          <p:nvPr>
            <p:ph type="ctrTitle" idx="4294967295"/>
          </p:nvPr>
        </p:nvSpPr>
        <p:spPr bwMode="auto">
          <a:xfrm>
            <a:off x="1619590" y="188550"/>
            <a:ext cx="7416354" cy="836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pt-BR" altLang="pt-BR" sz="3500" b="1" dirty="0">
                <a:solidFill>
                  <a:schemeClr val="bg1"/>
                </a:solidFill>
              </a:rPr>
              <a:t>FAZENDA E PLANEJAMENTO - SUBPAR</a:t>
            </a:r>
            <a:br>
              <a:rPr lang="pt-BR" altLang="pt-BR" sz="2800" b="1" dirty="0">
                <a:solidFill>
                  <a:schemeClr val="bg1"/>
                </a:solidFill>
              </a:rPr>
            </a:br>
            <a:r>
              <a:rPr lang="pt-BR" altLang="pt-BR" sz="2800" b="1" dirty="0">
                <a:solidFill>
                  <a:schemeClr val="bg1"/>
                </a:solidFill>
              </a:rPr>
              <a:t>Programa 0644 – Cidadania e Participação Social</a:t>
            </a:r>
          </a:p>
        </p:txBody>
      </p:sp>
      <p:graphicFrame>
        <p:nvGraphicFramePr>
          <p:cNvPr id="4" name="Tabela 3"/>
          <p:cNvGraphicFramePr>
            <a:graphicFrameLocks noGrp="1"/>
          </p:cNvGraphicFramePr>
          <p:nvPr>
            <p:extLst>
              <p:ext uri="{D42A27DB-BD31-4B8C-83A1-F6EECF244321}">
                <p14:modId xmlns:p14="http://schemas.microsoft.com/office/powerpoint/2010/main" val="653317690"/>
              </p:ext>
            </p:extLst>
          </p:nvPr>
        </p:nvGraphicFramePr>
        <p:xfrm>
          <a:off x="147883" y="4221110"/>
          <a:ext cx="8791394" cy="1742241"/>
        </p:xfrm>
        <a:graphic>
          <a:graphicData uri="http://schemas.openxmlformats.org/drawingml/2006/table">
            <a:tbl>
              <a:tblPr firstRow="1" bandRow="1">
                <a:tableStyleId>{5C22544A-7EE6-4342-B048-85BDC9FD1C3A}</a:tableStyleId>
              </a:tblPr>
              <a:tblGrid>
                <a:gridCol w="1800249">
                  <a:extLst>
                    <a:ext uri="{9D8B030D-6E8A-4147-A177-3AD203B41FA5}">
                      <a16:colId xmlns:a16="http://schemas.microsoft.com/office/drawing/2014/main" val="20000"/>
                    </a:ext>
                  </a:extLst>
                </a:gridCol>
                <a:gridCol w="1728240">
                  <a:extLst>
                    <a:ext uri="{9D8B030D-6E8A-4147-A177-3AD203B41FA5}">
                      <a16:colId xmlns:a16="http://schemas.microsoft.com/office/drawing/2014/main" val="20001"/>
                    </a:ext>
                  </a:extLst>
                </a:gridCol>
                <a:gridCol w="720100">
                  <a:extLst>
                    <a:ext uri="{9D8B030D-6E8A-4147-A177-3AD203B41FA5}">
                      <a16:colId xmlns:a16="http://schemas.microsoft.com/office/drawing/2014/main" val="20002"/>
                    </a:ext>
                  </a:extLst>
                </a:gridCol>
                <a:gridCol w="864120">
                  <a:extLst>
                    <a:ext uri="{9D8B030D-6E8A-4147-A177-3AD203B41FA5}">
                      <a16:colId xmlns:a16="http://schemas.microsoft.com/office/drawing/2014/main" val="20003"/>
                    </a:ext>
                  </a:extLst>
                </a:gridCol>
                <a:gridCol w="936130">
                  <a:extLst>
                    <a:ext uri="{9D8B030D-6E8A-4147-A177-3AD203B41FA5}">
                      <a16:colId xmlns:a16="http://schemas.microsoft.com/office/drawing/2014/main" val="20004"/>
                    </a:ext>
                  </a:extLst>
                </a:gridCol>
                <a:gridCol w="792110">
                  <a:extLst>
                    <a:ext uri="{9D8B030D-6E8A-4147-A177-3AD203B41FA5}">
                      <a16:colId xmlns:a16="http://schemas.microsoft.com/office/drawing/2014/main" val="3868130091"/>
                    </a:ext>
                  </a:extLst>
                </a:gridCol>
                <a:gridCol w="1008140">
                  <a:extLst>
                    <a:ext uri="{9D8B030D-6E8A-4147-A177-3AD203B41FA5}">
                      <a16:colId xmlns:a16="http://schemas.microsoft.com/office/drawing/2014/main" val="2089117796"/>
                    </a:ext>
                  </a:extLst>
                </a:gridCol>
                <a:gridCol w="942305">
                  <a:extLst>
                    <a:ext uri="{9D8B030D-6E8A-4147-A177-3AD203B41FA5}">
                      <a16:colId xmlns:a16="http://schemas.microsoft.com/office/drawing/2014/main" val="3332599972"/>
                    </a:ext>
                  </a:extLst>
                </a:gridCol>
              </a:tblGrid>
              <a:tr h="502688">
                <a:tc rowSpan="2">
                  <a:txBody>
                    <a:bodyPr/>
                    <a:lstStyle/>
                    <a:p>
                      <a:pPr algn="ctr"/>
                      <a:r>
                        <a:rPr lang="pt-BR" sz="1000" dirty="0">
                          <a:latin typeface="Calibri" pitchFamily="34" charset="0"/>
                        </a:rPr>
                        <a:t>CÓDIGO E DESCRIÇÃO DA</a:t>
                      </a:r>
                      <a:r>
                        <a:rPr lang="pt-BR" sz="1000" baseline="0" dirty="0">
                          <a:latin typeface="Calibri" pitchFamily="34" charset="0"/>
                        </a:rPr>
                        <a:t> </a:t>
                      </a:r>
                      <a:r>
                        <a:rPr lang="pt-BR" sz="1000" dirty="0">
                          <a:latin typeface="Calibri" pitchFamily="34" charset="0"/>
                        </a:rPr>
                        <a:t>AÇÃO</a:t>
                      </a:r>
                      <a:endParaRPr lang="pt-BR" sz="1000" b="1" dirty="0">
                        <a:solidFill>
                          <a:schemeClr val="bg1"/>
                        </a:solidFill>
                        <a:latin typeface="Calibri" pitchFamily="34" charset="0"/>
                      </a:endParaRP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CÓDIGO E DESCRIÇÃO DO PRODUTO</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UNIDADE DE MEDIDA</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EXECUÇÃO ORÇAMENTÁRIA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META FÍSICA</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99459">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DOTAÇÃO ATUAL</a:t>
                      </a:r>
                      <a:r>
                        <a:rPr lang="pt-BR" sz="1000" b="1" baseline="0" dirty="0">
                          <a:solidFill>
                            <a:schemeClr val="bg1"/>
                          </a:solidFill>
                          <a:latin typeface="Calibri" pitchFamily="34" charset="0"/>
                        </a:rPr>
                        <a:t>    </a:t>
                      </a:r>
                      <a:r>
                        <a:rPr lang="pt-BR" sz="1000" b="1" dirty="0">
                          <a:solidFill>
                            <a:schemeClr val="bg1"/>
                          </a:solidFill>
                          <a:latin typeface="Calibri" pitchFamily="34" charset="0"/>
                        </a:rPr>
                        <a:t>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EMPENHADO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EXECUTADO</a:t>
                      </a:r>
                      <a:r>
                        <a:rPr lang="pt-BR" sz="1050" b="1" baseline="0" dirty="0">
                          <a:solidFill>
                            <a:schemeClr val="bg1"/>
                          </a:solidFill>
                          <a:latin typeface="Calibri" pitchFamily="34" charset="0"/>
                        </a:rPr>
                        <a:t> ATÉ MAIO/23</a:t>
                      </a:r>
                      <a:endParaRPr lang="pt-BR" sz="105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BR" sz="1050" b="1" dirty="0">
                        <a:solidFill>
                          <a:schemeClr val="bg1"/>
                        </a:solidFill>
                        <a:latin typeface="Calibri"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PLDO 2024</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60998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2977 – Fomento à Participação Cidadã e ao Engajamento Popular</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5087 – Evento de Participação / Engajamento Realizado</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42.419,00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3</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27375066"/>
                  </a:ext>
                </a:extLst>
              </a:tr>
            </a:tbl>
          </a:graphicData>
        </a:graphic>
      </p:graphicFrame>
      <p:sp>
        <p:nvSpPr>
          <p:cNvPr id="5" name="Retângulo de cantos arredondados 5"/>
          <p:cNvSpPr/>
          <p:nvPr/>
        </p:nvSpPr>
        <p:spPr>
          <a:xfrm>
            <a:off x="179390" y="1537159"/>
            <a:ext cx="8839314" cy="1280004"/>
          </a:xfrm>
          <a:prstGeom prst="roundRect">
            <a:avLst/>
          </a:prstGeom>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endParaRPr lang="pt-BR" sz="1600" b="1" dirty="0">
              <a:solidFill>
                <a:schemeClr val="tx2">
                  <a:lumMod val="75000"/>
                </a:schemeClr>
              </a:solidFill>
              <a:effectLst>
                <a:innerShdw blurRad="114300">
                  <a:prstClr val="black"/>
                </a:innerShdw>
              </a:effectLst>
            </a:endParaRPr>
          </a:p>
          <a:p>
            <a:pPr algn="just" eaLnBrk="1" fontAlgn="auto" hangingPunct="1">
              <a:spcBef>
                <a:spcPts val="0"/>
              </a:spcBef>
              <a:spcAft>
                <a:spcPts val="0"/>
              </a:spcAft>
              <a:defRPr/>
            </a:pPr>
            <a:r>
              <a:rPr lang="pt-BR" sz="1600" b="1" dirty="0">
                <a:solidFill>
                  <a:schemeClr val="tx2">
                    <a:lumMod val="75000"/>
                  </a:schemeClr>
                </a:solidFill>
                <a:effectLst>
                  <a:innerShdw blurRad="114300">
                    <a:prstClr val="black"/>
                  </a:innerShdw>
                </a:effectLst>
              </a:rPr>
              <a:t>OBJETIVO: </a:t>
            </a:r>
            <a:r>
              <a:rPr lang="pt-BR" altLang="pt-BR" sz="1600" dirty="0">
                <a:solidFill>
                  <a:srgbClr val="003366"/>
                </a:solidFill>
              </a:rPr>
              <a:t>Desenvolver e fomentar as ações de defesa civil, com foco no estímulo à cidadania e na valorização do patrimônio ambiental e cultural, proporcionando vivências e pertencimento aos diversos grupos sociais na relação com a Cidade.</a:t>
            </a:r>
          </a:p>
          <a:p>
            <a:pPr algn="just" eaLnBrk="1" fontAlgn="auto" hangingPunct="1">
              <a:spcBef>
                <a:spcPts val="0"/>
              </a:spcBef>
              <a:spcAft>
                <a:spcPts val="0"/>
              </a:spcAft>
              <a:defRPr/>
            </a:pPr>
            <a:endParaRPr lang="pt-BR" sz="1600" dirty="0">
              <a:solidFill>
                <a:schemeClr val="tx2">
                  <a:lumMod val="75000"/>
                </a:schemeClr>
              </a:solidFill>
              <a:effectLst>
                <a:innerShdw blurRad="114300">
                  <a:prstClr val="black"/>
                </a:innerShdw>
              </a:effectLst>
            </a:endParaRPr>
          </a:p>
        </p:txBody>
      </p:sp>
      <p:graphicFrame>
        <p:nvGraphicFramePr>
          <p:cNvPr id="6" name="Diagrama 5"/>
          <p:cNvGraphicFramePr/>
          <p:nvPr>
            <p:extLst>
              <p:ext uri="{D42A27DB-BD31-4B8C-83A1-F6EECF244321}">
                <p14:modId xmlns:p14="http://schemas.microsoft.com/office/powerpoint/2010/main" val="4261870706"/>
              </p:ext>
            </p:extLst>
          </p:nvPr>
        </p:nvGraphicFramePr>
        <p:xfrm>
          <a:off x="1460256" y="3319897"/>
          <a:ext cx="6277582" cy="468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p:cNvSpPr>
            <a:spLocks noGrp="1"/>
          </p:cNvSpPr>
          <p:nvPr>
            <p:ph type="ctrTitle" idx="4294967295"/>
          </p:nvPr>
        </p:nvSpPr>
        <p:spPr bwMode="auto">
          <a:xfrm>
            <a:off x="1259540" y="213031"/>
            <a:ext cx="8280000" cy="836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pt-BR" altLang="pt-BR" sz="3500" b="1" dirty="0">
                <a:solidFill>
                  <a:schemeClr val="bg1"/>
                </a:solidFill>
              </a:rPr>
              <a:t>FAZENDA E PLANEJAMENTO - SUBPAR</a:t>
            </a:r>
            <a:br>
              <a:rPr lang="pt-BR" altLang="pt-BR" sz="2800" b="1" dirty="0">
                <a:solidFill>
                  <a:schemeClr val="bg1"/>
                </a:solidFill>
              </a:rPr>
            </a:br>
            <a:r>
              <a:rPr lang="pt-BR" altLang="pt-BR" sz="2000" b="1" dirty="0">
                <a:solidFill>
                  <a:schemeClr val="bg1"/>
                </a:solidFill>
              </a:rPr>
              <a:t>Programa</a:t>
            </a:r>
            <a:r>
              <a:rPr lang="pt-BR" altLang="pt-BR" sz="2000" b="1" dirty="0">
                <a:solidFill>
                  <a:schemeClr val="bg1"/>
                </a:solidFill>
                <a:latin typeface="Arial" panose="020B0604020202020204" pitchFamily="34" charset="0"/>
                <a:cs typeface="Arial" panose="020B0604020202020204" pitchFamily="34" charset="0"/>
              </a:rPr>
              <a:t> 0651 – Planejamento Integrado de Alto Desempenho</a:t>
            </a:r>
            <a:endParaRPr lang="pt-BR" altLang="pt-BR" sz="2400" b="1" dirty="0">
              <a:solidFill>
                <a:schemeClr val="bg1"/>
              </a:solidFill>
            </a:endParaRPr>
          </a:p>
        </p:txBody>
      </p:sp>
      <p:sp>
        <p:nvSpPr>
          <p:cNvPr id="6" name="Retângulo de cantos arredondados 5"/>
          <p:cNvSpPr/>
          <p:nvPr/>
        </p:nvSpPr>
        <p:spPr>
          <a:xfrm>
            <a:off x="115079" y="1248953"/>
            <a:ext cx="8777522" cy="1280004"/>
          </a:xfrm>
          <a:prstGeom prst="roundRect">
            <a:avLst/>
          </a:prstGeom>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endParaRPr lang="pt-BR" sz="1600" b="1" dirty="0">
              <a:solidFill>
                <a:schemeClr val="tx2">
                  <a:lumMod val="75000"/>
                </a:schemeClr>
              </a:solidFill>
              <a:effectLst>
                <a:innerShdw blurRad="114300">
                  <a:prstClr val="black"/>
                </a:innerShdw>
              </a:effectLst>
            </a:endParaRPr>
          </a:p>
          <a:p>
            <a:pPr algn="just" eaLnBrk="1" fontAlgn="auto" hangingPunct="1">
              <a:spcBef>
                <a:spcPts val="0"/>
              </a:spcBef>
              <a:spcAft>
                <a:spcPts val="0"/>
              </a:spcAft>
              <a:defRPr/>
            </a:pPr>
            <a:r>
              <a:rPr lang="pt-BR" sz="1600" b="1" dirty="0">
                <a:solidFill>
                  <a:schemeClr val="tx2">
                    <a:lumMod val="75000"/>
                  </a:schemeClr>
                </a:solidFill>
                <a:effectLst>
                  <a:innerShdw blurRad="114300">
                    <a:prstClr val="black"/>
                  </a:innerShdw>
                </a:effectLst>
              </a:rPr>
              <a:t>OBJETIVO: </a:t>
            </a:r>
            <a:r>
              <a:rPr lang="pt-BR" altLang="pt-BR" sz="1600" dirty="0">
                <a:solidFill>
                  <a:srgbClr val="003366"/>
                </a:solidFill>
              </a:rPr>
              <a:t>Fortalecer e disseminar a cultura de Gestão de Alto Desempenho (projetos, processos e resultados), inclusive promovendo a implantação de organizações funcionais setoriais que desempenhem funções relevantes ao gerenciamento de projetos nos órgãos subordinados técnica e normativamente ao escritório central, e fortalecer a estrutura de planejamento e gestão através da elaboração e do acompanhamento dos Planos Setoriais na condução das políticas públicas.</a:t>
            </a:r>
          </a:p>
          <a:p>
            <a:pPr algn="just" eaLnBrk="1" fontAlgn="auto" hangingPunct="1">
              <a:spcBef>
                <a:spcPts val="0"/>
              </a:spcBef>
              <a:spcAft>
                <a:spcPts val="0"/>
              </a:spcAft>
              <a:defRPr/>
            </a:pPr>
            <a:endParaRPr lang="pt-BR" sz="1600" dirty="0">
              <a:solidFill>
                <a:schemeClr val="tx2">
                  <a:lumMod val="75000"/>
                </a:schemeClr>
              </a:solidFill>
              <a:effectLst>
                <a:innerShdw blurRad="114300">
                  <a:prstClr val="black"/>
                </a:innerShdw>
              </a:effectLst>
            </a:endParaRPr>
          </a:p>
        </p:txBody>
      </p:sp>
      <p:graphicFrame>
        <p:nvGraphicFramePr>
          <p:cNvPr id="12" name="Diagrama 11"/>
          <p:cNvGraphicFramePr/>
          <p:nvPr>
            <p:extLst>
              <p:ext uri="{D42A27DB-BD31-4B8C-83A1-F6EECF244321}">
                <p14:modId xmlns:p14="http://schemas.microsoft.com/office/powerpoint/2010/main" val="4059812452"/>
              </p:ext>
            </p:extLst>
          </p:nvPr>
        </p:nvGraphicFramePr>
        <p:xfrm>
          <a:off x="1619590" y="5733320"/>
          <a:ext cx="6277582" cy="468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Group 49"/>
          <p:cNvGraphicFramePr>
            <a:graphicFrameLocks noGrp="1"/>
          </p:cNvGraphicFramePr>
          <p:nvPr>
            <p:extLst>
              <p:ext uri="{D42A27DB-BD31-4B8C-83A1-F6EECF244321}">
                <p14:modId xmlns:p14="http://schemas.microsoft.com/office/powerpoint/2010/main" val="2632819008"/>
              </p:ext>
            </p:extLst>
          </p:nvPr>
        </p:nvGraphicFramePr>
        <p:xfrm>
          <a:off x="179390" y="2636893"/>
          <a:ext cx="8713210" cy="2897117"/>
        </p:xfrm>
        <a:graphic>
          <a:graphicData uri="http://schemas.openxmlformats.org/drawingml/2006/table">
            <a:tbl>
              <a:tblPr/>
              <a:tblGrid>
                <a:gridCol w="3240450">
                  <a:extLst>
                    <a:ext uri="{9D8B030D-6E8A-4147-A177-3AD203B41FA5}">
                      <a16:colId xmlns:a16="http://schemas.microsoft.com/office/drawing/2014/main" val="20000"/>
                    </a:ext>
                  </a:extLst>
                </a:gridCol>
                <a:gridCol w="1152160">
                  <a:extLst>
                    <a:ext uri="{9D8B030D-6E8A-4147-A177-3AD203B41FA5}">
                      <a16:colId xmlns:a16="http://schemas.microsoft.com/office/drawing/2014/main" val="20001"/>
                    </a:ext>
                  </a:extLst>
                </a:gridCol>
                <a:gridCol w="1080150">
                  <a:extLst>
                    <a:ext uri="{9D8B030D-6E8A-4147-A177-3AD203B41FA5}">
                      <a16:colId xmlns:a16="http://schemas.microsoft.com/office/drawing/2014/main" val="20002"/>
                    </a:ext>
                  </a:extLst>
                </a:gridCol>
                <a:gridCol w="1080150">
                  <a:extLst>
                    <a:ext uri="{9D8B030D-6E8A-4147-A177-3AD203B41FA5}">
                      <a16:colId xmlns:a16="http://schemas.microsoft.com/office/drawing/2014/main" val="20003"/>
                    </a:ext>
                  </a:extLst>
                </a:gridCol>
                <a:gridCol w="936130">
                  <a:extLst>
                    <a:ext uri="{9D8B030D-6E8A-4147-A177-3AD203B41FA5}">
                      <a16:colId xmlns:a16="http://schemas.microsoft.com/office/drawing/2014/main" val="20004"/>
                    </a:ext>
                  </a:extLst>
                </a:gridCol>
                <a:gridCol w="1224170">
                  <a:extLst>
                    <a:ext uri="{9D8B030D-6E8A-4147-A177-3AD203B41FA5}">
                      <a16:colId xmlns:a16="http://schemas.microsoft.com/office/drawing/2014/main" val="2807686572"/>
                    </a:ext>
                  </a:extLst>
                </a:gridCol>
              </a:tblGrid>
              <a:tr h="288004">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a:ln>
                            <a:noFill/>
                          </a:ln>
                          <a:solidFill>
                            <a:srgbClr val="FFFFFF"/>
                          </a:solidFill>
                          <a:effectLst/>
                          <a:latin typeface="Calibri" pitchFamily="34" charset="0"/>
                        </a:rPr>
                        <a:t>INDICADORES DE ACOMPANHAMENTO</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7777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CÓDIGO / DESCRIÇÃO</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FONTE</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UNIDADE DE MEDIDA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ÍNDICE DE REFERÊNCIA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bg1"/>
                          </a:solidFill>
                          <a:effectLst/>
                          <a:latin typeface="Calibri" pitchFamily="34" charset="0"/>
                          <a:ea typeface="+mn-ea"/>
                          <a:cs typeface="+mn-cs"/>
                        </a:rPr>
                        <a:t>MEDIÇÃO FINAL 2022</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ÍNDICE ESPERADO AO FINAL DO PPA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4320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cap="none" normalizeH="0" baseline="0" dirty="0">
                          <a:ln>
                            <a:noFill/>
                          </a:ln>
                          <a:solidFill>
                            <a:schemeClr val="tx2"/>
                          </a:solidFill>
                          <a:effectLst/>
                          <a:latin typeface="Calibri" pitchFamily="34" charset="0"/>
                        </a:rPr>
                        <a:t>0697 – Taxa de Participação de Servidores no Acordo de Resultados</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100" b="1" i="0" u="none" strike="noStrike" cap="none" normalizeH="0" baseline="0" dirty="0">
                          <a:ln>
                            <a:noFill/>
                          </a:ln>
                          <a:solidFill>
                            <a:schemeClr val="tx2"/>
                          </a:solidFill>
                          <a:effectLst/>
                          <a:latin typeface="Calibri" pitchFamily="34" charset="0"/>
                        </a:rPr>
                        <a:t>SMFP/SUBPAR</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chemeClr val="tx2"/>
                          </a:solidFill>
                          <a:effectLst/>
                          <a:latin typeface="Calibri" pitchFamily="34" charset="0"/>
                          <a:ea typeface="+mn-ea"/>
                          <a:cs typeface="+mn-cs"/>
                        </a:rPr>
                        <a:t>Percentagem</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99,00%</a:t>
                      </a:r>
                    </a:p>
                  </a:txBody>
                  <a:tcPr marL="9526" marR="9526" marT="9518" marB="0" anchor="ctr" horzOverflow="overflow">
                    <a:lnL w="12700" cap="flat" cmpd="sng" algn="ctr">
                      <a:solidFill>
                        <a:schemeClr val="tx2">
                          <a:lumMod val="7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100,00%</a:t>
                      </a:r>
                    </a:p>
                  </a:txBody>
                  <a:tcPr marL="9526" marR="9526" marT="9518"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r h="7777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chemeClr val="tx2"/>
                          </a:solidFill>
                          <a:effectLst/>
                          <a:latin typeface="Calibri" pitchFamily="34" charset="0"/>
                          <a:ea typeface="+mn-ea"/>
                          <a:cs typeface="+mn-cs"/>
                        </a:rPr>
                        <a:t>0749 – Taxa de Órgãos Municipais com Escritórios Setoriais de Gerenciamento de Projetos Implementados</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100" b="1" i="0" u="none" strike="noStrike" cap="none" normalizeH="0" baseline="0" dirty="0">
                          <a:ln>
                            <a:noFill/>
                          </a:ln>
                          <a:solidFill>
                            <a:schemeClr val="tx2"/>
                          </a:solidFill>
                          <a:effectLst/>
                          <a:latin typeface="Calibri" pitchFamily="34" charset="0"/>
                        </a:rPr>
                        <a:t>SMFP/SUBPAR</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chemeClr val="tx2"/>
                          </a:solidFill>
                          <a:effectLst/>
                          <a:latin typeface="Calibri" pitchFamily="34" charset="0"/>
                          <a:ea typeface="+mn-ea"/>
                          <a:cs typeface="+mn-cs"/>
                        </a:rPr>
                        <a:t>Percentagem</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22,00%</a:t>
                      </a:r>
                    </a:p>
                  </a:txBody>
                  <a:tcPr marL="9526" marR="9526" marT="9518" marB="0" anchor="ctr" horzOverflow="overflow">
                    <a:lnL w="12700" cap="flat" cmpd="sng" algn="ctr">
                      <a:solidFill>
                        <a:schemeClr val="tx2">
                          <a:lumMod val="7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70,00%</a:t>
                      </a:r>
                    </a:p>
                  </a:txBody>
                  <a:tcPr marL="9526" marR="9526" marT="9518"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2252281587"/>
                  </a:ext>
                </a:extLst>
              </a:tr>
              <a:tr h="60488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chemeClr val="tx2"/>
                          </a:solidFill>
                          <a:effectLst/>
                          <a:latin typeface="Calibri" pitchFamily="34" charset="0"/>
                          <a:ea typeface="+mn-ea"/>
                          <a:cs typeface="+mn-cs"/>
                        </a:rPr>
                        <a:t>0750 – Taxa de Órgãos Municipais com Planos Estratégicos Setoriais Publicados</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100" b="1" i="0" u="none" strike="noStrike" cap="none" normalizeH="0" baseline="0" dirty="0">
                          <a:ln>
                            <a:noFill/>
                          </a:ln>
                          <a:solidFill>
                            <a:schemeClr val="tx2"/>
                          </a:solidFill>
                          <a:effectLst/>
                          <a:latin typeface="Calibri" pitchFamily="34" charset="0"/>
                        </a:rPr>
                        <a:t>SMFP/SUBPAR</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chemeClr val="tx2"/>
                          </a:solidFill>
                          <a:effectLst/>
                          <a:latin typeface="Calibri" pitchFamily="34" charset="0"/>
                          <a:ea typeface="+mn-ea"/>
                          <a:cs typeface="+mn-cs"/>
                        </a:rPr>
                        <a:t>Percentagem</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22,00%</a:t>
                      </a:r>
                    </a:p>
                  </a:txBody>
                  <a:tcPr marL="9526" marR="9526" marT="9518" marB="0" anchor="ctr" horzOverflow="overflow">
                    <a:lnL w="12700" cap="flat" cmpd="sng" algn="ctr">
                      <a:solidFill>
                        <a:schemeClr val="tx2">
                          <a:lumMod val="7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70,00%</a:t>
                      </a:r>
                    </a:p>
                  </a:txBody>
                  <a:tcPr marL="9526" marR="9526" marT="9518"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3338834309"/>
                  </a:ext>
                </a:extLst>
              </a:tr>
            </a:tbl>
          </a:graphicData>
        </a:graphic>
      </p:graphicFrame>
    </p:spTree>
    <p:extLst>
      <p:ext uri="{BB962C8B-B14F-4D97-AF65-F5344CB8AC3E}">
        <p14:creationId xmlns:p14="http://schemas.microsoft.com/office/powerpoint/2010/main" val="2860342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bwMode="auto">
          <a:xfrm>
            <a:off x="1259540" y="144463"/>
            <a:ext cx="8316260" cy="836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pt-BR" altLang="pt-BR" sz="3500" b="1" dirty="0">
                <a:solidFill>
                  <a:schemeClr val="bg1"/>
                </a:solidFill>
              </a:rPr>
              <a:t>FAZENDA E PLANEJAMENTO - SUBPAR</a:t>
            </a:r>
            <a:br>
              <a:rPr lang="pt-BR" altLang="pt-BR" sz="2800" b="1" dirty="0">
                <a:solidFill>
                  <a:schemeClr val="bg1"/>
                </a:solidFill>
              </a:rPr>
            </a:br>
            <a:r>
              <a:rPr lang="pt-BR" altLang="pt-BR" sz="2000" b="1" dirty="0">
                <a:solidFill>
                  <a:schemeClr val="bg1"/>
                </a:solidFill>
              </a:rPr>
              <a:t>Programa</a:t>
            </a:r>
            <a:r>
              <a:rPr lang="pt-BR" altLang="pt-BR" sz="2000" b="1" dirty="0">
                <a:solidFill>
                  <a:schemeClr val="bg1"/>
                </a:solidFill>
                <a:latin typeface="Arial" panose="020B0604020202020204" pitchFamily="34" charset="0"/>
                <a:cs typeface="Arial" panose="020B0604020202020204" pitchFamily="34" charset="0"/>
              </a:rPr>
              <a:t> 0651 – Planejamento Integrado de Alto Desempenho</a:t>
            </a:r>
            <a:endParaRPr lang="pt-BR" altLang="pt-BR" sz="2400" b="1" dirty="0">
              <a:solidFill>
                <a:schemeClr val="bg1"/>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26262217"/>
              </p:ext>
            </p:extLst>
          </p:nvPr>
        </p:nvGraphicFramePr>
        <p:xfrm>
          <a:off x="107379" y="1412720"/>
          <a:ext cx="8929239" cy="2717860"/>
        </p:xfrm>
        <a:graphic>
          <a:graphicData uri="http://schemas.openxmlformats.org/drawingml/2006/table">
            <a:tbl>
              <a:tblPr firstRow="1" bandRow="1">
                <a:tableStyleId>{5C22544A-7EE6-4342-B048-85BDC9FD1C3A}</a:tableStyleId>
              </a:tblPr>
              <a:tblGrid>
                <a:gridCol w="1682198">
                  <a:extLst>
                    <a:ext uri="{9D8B030D-6E8A-4147-A177-3AD203B41FA5}">
                      <a16:colId xmlns:a16="http://schemas.microsoft.com/office/drawing/2014/main" val="20000"/>
                    </a:ext>
                  </a:extLst>
                </a:gridCol>
                <a:gridCol w="1558253">
                  <a:extLst>
                    <a:ext uri="{9D8B030D-6E8A-4147-A177-3AD203B41FA5}">
                      <a16:colId xmlns:a16="http://schemas.microsoft.com/office/drawing/2014/main" val="20001"/>
                    </a:ext>
                  </a:extLst>
                </a:gridCol>
                <a:gridCol w="1152160">
                  <a:extLst>
                    <a:ext uri="{9D8B030D-6E8A-4147-A177-3AD203B41FA5}">
                      <a16:colId xmlns:a16="http://schemas.microsoft.com/office/drawing/2014/main" val="20002"/>
                    </a:ext>
                  </a:extLst>
                </a:gridCol>
                <a:gridCol w="936130">
                  <a:extLst>
                    <a:ext uri="{9D8B030D-6E8A-4147-A177-3AD203B41FA5}">
                      <a16:colId xmlns:a16="http://schemas.microsoft.com/office/drawing/2014/main" val="20003"/>
                    </a:ext>
                  </a:extLst>
                </a:gridCol>
                <a:gridCol w="936130">
                  <a:extLst>
                    <a:ext uri="{9D8B030D-6E8A-4147-A177-3AD203B41FA5}">
                      <a16:colId xmlns:a16="http://schemas.microsoft.com/office/drawing/2014/main" val="20004"/>
                    </a:ext>
                  </a:extLst>
                </a:gridCol>
                <a:gridCol w="829619">
                  <a:extLst>
                    <a:ext uri="{9D8B030D-6E8A-4147-A177-3AD203B41FA5}">
                      <a16:colId xmlns:a16="http://schemas.microsoft.com/office/drawing/2014/main" val="3868130091"/>
                    </a:ext>
                  </a:extLst>
                </a:gridCol>
                <a:gridCol w="950808">
                  <a:extLst>
                    <a:ext uri="{9D8B030D-6E8A-4147-A177-3AD203B41FA5}">
                      <a16:colId xmlns:a16="http://schemas.microsoft.com/office/drawing/2014/main" val="2089117796"/>
                    </a:ext>
                  </a:extLst>
                </a:gridCol>
                <a:gridCol w="883941">
                  <a:extLst>
                    <a:ext uri="{9D8B030D-6E8A-4147-A177-3AD203B41FA5}">
                      <a16:colId xmlns:a16="http://schemas.microsoft.com/office/drawing/2014/main" val="3332599972"/>
                    </a:ext>
                  </a:extLst>
                </a:gridCol>
              </a:tblGrid>
              <a:tr h="502688">
                <a:tc rowSpan="2">
                  <a:txBody>
                    <a:bodyPr/>
                    <a:lstStyle/>
                    <a:p>
                      <a:pPr algn="ctr"/>
                      <a:r>
                        <a:rPr lang="pt-BR" sz="1000" dirty="0">
                          <a:latin typeface="Calibri" pitchFamily="34" charset="0"/>
                        </a:rPr>
                        <a:t>CÓDIGO E DESCRIÇÃO DA</a:t>
                      </a:r>
                      <a:r>
                        <a:rPr lang="pt-BR" sz="1000" baseline="0" dirty="0">
                          <a:latin typeface="Calibri" pitchFamily="34" charset="0"/>
                        </a:rPr>
                        <a:t> </a:t>
                      </a:r>
                      <a:r>
                        <a:rPr lang="pt-BR" sz="1000" dirty="0">
                          <a:latin typeface="Calibri" pitchFamily="34" charset="0"/>
                        </a:rPr>
                        <a:t>AÇÃO</a:t>
                      </a:r>
                      <a:endParaRPr lang="pt-BR" sz="1000" b="1" dirty="0">
                        <a:solidFill>
                          <a:schemeClr val="bg1"/>
                        </a:solidFill>
                        <a:latin typeface="Calibri" pitchFamily="34" charset="0"/>
                      </a:endParaRP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CÓDIGO E DESCRIÇÃO DO PRODUTO</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UNIDADE DE MEDIDA</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EXECUÇÃO ORÇAMENTÁRIA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META FÍSICA</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99459">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DOTAÇÃO ATUAL</a:t>
                      </a:r>
                      <a:r>
                        <a:rPr lang="pt-BR" sz="1000" b="1" baseline="0" dirty="0">
                          <a:solidFill>
                            <a:schemeClr val="bg1"/>
                          </a:solidFill>
                          <a:latin typeface="Calibri" pitchFamily="34" charset="0"/>
                        </a:rPr>
                        <a:t>        </a:t>
                      </a:r>
                      <a:r>
                        <a:rPr lang="pt-BR" sz="1000" b="1" dirty="0">
                          <a:solidFill>
                            <a:schemeClr val="bg1"/>
                          </a:solidFill>
                          <a:latin typeface="Calibri" pitchFamily="34" charset="0"/>
                        </a:rPr>
                        <a:t>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EMPENHADO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EXECUTADO</a:t>
                      </a:r>
                      <a:r>
                        <a:rPr lang="pt-BR" sz="1050" b="1" baseline="0" dirty="0">
                          <a:solidFill>
                            <a:schemeClr val="bg1"/>
                          </a:solidFill>
                          <a:latin typeface="Calibri" pitchFamily="34" charset="0"/>
                        </a:rPr>
                        <a:t> ATÉ MAIO/23</a:t>
                      </a:r>
                      <a:endParaRPr lang="pt-BR" sz="105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PLDO 2024</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986143">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a:ln>
                            <a:noFill/>
                          </a:ln>
                          <a:solidFill>
                            <a:schemeClr val="tx2"/>
                          </a:solidFill>
                          <a:effectLst/>
                          <a:latin typeface="Calibri" pitchFamily="34" charset="0"/>
                          <a:ea typeface="+mn-ea"/>
                          <a:cs typeface="+mn-cs"/>
                        </a:rPr>
                        <a:t>2978 – Estratégias de Gestão e Acordos de Resultados – Projetos, Resultados e Processos</a:t>
                      </a:r>
                      <a:endParaRPr kumimoji="0" lang="pt-BR" sz="1200" b="1" i="0" u="none" strike="noStrike" kern="1200" cap="none" normalizeH="0" baseline="0" dirty="0">
                        <a:ln>
                          <a:noFill/>
                        </a:ln>
                        <a:solidFill>
                          <a:schemeClr val="tx2"/>
                        </a:solidFill>
                        <a:effectLst/>
                        <a:latin typeface="Calibri" pitchFamily="34" charset="0"/>
                        <a:ea typeface="+mn-ea"/>
                        <a:cs typeface="+mn-cs"/>
                      </a:endParaRP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5088 – Licença para Modelagem de Processos e Repositório Adquirida</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28.353,00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t-BR" sz="1200" b="1" i="0" u="none" strike="noStrike" kern="1200" cap="none" normalizeH="0" baseline="0" dirty="0">
                        <a:ln>
                          <a:noFill/>
                        </a:ln>
                        <a:solidFill>
                          <a:schemeClr val="tx2"/>
                        </a:solidFill>
                        <a:effectLst/>
                        <a:latin typeface="Calibri"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200" b="1" i="0" u="none" strike="noStrike" kern="1200" cap="none" normalizeH="0" baseline="0" dirty="0">
                        <a:ln>
                          <a:noFill/>
                        </a:ln>
                        <a:solidFill>
                          <a:schemeClr val="tx2"/>
                        </a:solidFill>
                        <a:effectLst/>
                        <a:latin typeface="Calibri" pitchFamily="34" charset="0"/>
                        <a:ea typeface="+mn-ea"/>
                        <a:cs typeface="+mn-cs"/>
                      </a:endParaRP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609987">
                <a:tc vMerge="1">
                  <a:txBody>
                    <a:bodyPr/>
                    <a:lstStyle/>
                    <a:p>
                      <a:endParaRPr lang="pt-B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 5089 – Sistema Modernizado</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Percentagem</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3.000,00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100%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27375066"/>
                  </a:ext>
                </a:extLst>
              </a:tr>
            </a:tbl>
          </a:graphicData>
        </a:graphic>
      </p:graphicFrame>
      <p:graphicFrame>
        <p:nvGraphicFramePr>
          <p:cNvPr id="2" name="Tabela 1"/>
          <p:cNvGraphicFramePr>
            <a:graphicFrameLocks noGrp="1"/>
          </p:cNvGraphicFramePr>
          <p:nvPr>
            <p:extLst>
              <p:ext uri="{D42A27DB-BD31-4B8C-83A1-F6EECF244321}">
                <p14:modId xmlns:p14="http://schemas.microsoft.com/office/powerpoint/2010/main" val="3015570024"/>
              </p:ext>
            </p:extLst>
          </p:nvPr>
        </p:nvGraphicFramePr>
        <p:xfrm>
          <a:off x="107379" y="4110997"/>
          <a:ext cx="8929240" cy="1563233"/>
        </p:xfrm>
        <a:graphic>
          <a:graphicData uri="http://schemas.openxmlformats.org/drawingml/2006/table">
            <a:tbl>
              <a:tblPr firstRow="1" bandRow="1">
                <a:tableStyleId>{5C22544A-7EE6-4342-B048-85BDC9FD1C3A}</a:tableStyleId>
              </a:tblPr>
              <a:tblGrid>
                <a:gridCol w="1682198">
                  <a:extLst>
                    <a:ext uri="{9D8B030D-6E8A-4147-A177-3AD203B41FA5}">
                      <a16:colId xmlns:a16="http://schemas.microsoft.com/office/drawing/2014/main" val="3479354037"/>
                    </a:ext>
                  </a:extLst>
                </a:gridCol>
                <a:gridCol w="1558253">
                  <a:extLst>
                    <a:ext uri="{9D8B030D-6E8A-4147-A177-3AD203B41FA5}">
                      <a16:colId xmlns:a16="http://schemas.microsoft.com/office/drawing/2014/main" val="1379603291"/>
                    </a:ext>
                  </a:extLst>
                </a:gridCol>
                <a:gridCol w="1152160">
                  <a:extLst>
                    <a:ext uri="{9D8B030D-6E8A-4147-A177-3AD203B41FA5}">
                      <a16:colId xmlns:a16="http://schemas.microsoft.com/office/drawing/2014/main" val="298443004"/>
                    </a:ext>
                  </a:extLst>
                </a:gridCol>
                <a:gridCol w="936130">
                  <a:extLst>
                    <a:ext uri="{9D8B030D-6E8A-4147-A177-3AD203B41FA5}">
                      <a16:colId xmlns:a16="http://schemas.microsoft.com/office/drawing/2014/main" val="1059650833"/>
                    </a:ext>
                  </a:extLst>
                </a:gridCol>
                <a:gridCol w="936130">
                  <a:extLst>
                    <a:ext uri="{9D8B030D-6E8A-4147-A177-3AD203B41FA5}">
                      <a16:colId xmlns:a16="http://schemas.microsoft.com/office/drawing/2014/main" val="3441055562"/>
                    </a:ext>
                  </a:extLst>
                </a:gridCol>
                <a:gridCol w="829620">
                  <a:extLst>
                    <a:ext uri="{9D8B030D-6E8A-4147-A177-3AD203B41FA5}">
                      <a16:colId xmlns:a16="http://schemas.microsoft.com/office/drawing/2014/main" val="2571809929"/>
                    </a:ext>
                  </a:extLst>
                </a:gridCol>
                <a:gridCol w="950808">
                  <a:extLst>
                    <a:ext uri="{9D8B030D-6E8A-4147-A177-3AD203B41FA5}">
                      <a16:colId xmlns:a16="http://schemas.microsoft.com/office/drawing/2014/main" val="2591579649"/>
                    </a:ext>
                  </a:extLst>
                </a:gridCol>
                <a:gridCol w="883941">
                  <a:extLst>
                    <a:ext uri="{9D8B030D-6E8A-4147-A177-3AD203B41FA5}">
                      <a16:colId xmlns:a16="http://schemas.microsoft.com/office/drawing/2014/main" val="2113520902"/>
                    </a:ext>
                  </a:extLst>
                </a:gridCol>
              </a:tblGrid>
              <a:tr h="902223">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2979 – Estratégias de Planejamento, Sustentabilidade e Resiliência</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 5092 – Plataforma de Integração de Planos Municipais Implantada</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Percentagem</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34.400,00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t-BR" sz="1200" b="1" i="0" u="none" strike="noStrike" kern="1200" cap="none" normalizeH="0" baseline="0" dirty="0">
                        <a:ln>
                          <a:noFill/>
                        </a:ln>
                        <a:solidFill>
                          <a:schemeClr val="tx2"/>
                        </a:solidFill>
                        <a:effectLst/>
                        <a:latin typeface="Calibri"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100%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200" b="1" i="0" u="none" strike="noStrike" kern="1200" cap="none" normalizeH="0" baseline="0" dirty="0">
                        <a:ln>
                          <a:noFill/>
                        </a:ln>
                        <a:solidFill>
                          <a:schemeClr val="tx2"/>
                        </a:solidFill>
                        <a:effectLst/>
                        <a:latin typeface="Calibri" pitchFamily="34" charset="0"/>
                        <a:ea typeface="+mn-ea"/>
                        <a:cs typeface="+mn-cs"/>
                      </a:endParaRP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56475209"/>
                  </a:ext>
                </a:extLst>
              </a:tr>
              <a:tr h="661010">
                <a:tc vMerge="1">
                  <a:txBody>
                    <a:bodyPr/>
                    <a:lstStyle/>
                    <a:p>
                      <a:endParaRPr lang="pt-B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 5093 – Sistema Municipal Implantado</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Percentagem</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10.000,00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50%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377084655"/>
                  </a:ext>
                </a:extLst>
              </a:tr>
            </a:tbl>
          </a:graphicData>
        </a:graphic>
      </p:graphicFrame>
      <p:sp>
        <p:nvSpPr>
          <p:cNvPr id="5" name="CaixaDeTexto 4"/>
          <p:cNvSpPr txBox="1"/>
          <p:nvPr/>
        </p:nvSpPr>
        <p:spPr>
          <a:xfrm>
            <a:off x="107379" y="5805330"/>
            <a:ext cx="4320600" cy="369332"/>
          </a:xfrm>
          <a:prstGeom prst="rect">
            <a:avLst/>
          </a:prstGeom>
          <a:noFill/>
        </p:spPr>
        <p:txBody>
          <a:bodyPr wrap="square" rtlCol="0">
            <a:spAutoFit/>
          </a:bodyPr>
          <a:lstStyle/>
          <a:p>
            <a:r>
              <a:rPr lang="pt-BR" b="1" dirty="0">
                <a:solidFill>
                  <a:schemeClr val="accent1">
                    <a:lumMod val="75000"/>
                  </a:schemeClr>
                </a:solidFill>
              </a:rPr>
              <a:t>*</a:t>
            </a:r>
            <a:r>
              <a:rPr lang="pt-BR" sz="1200" b="1" dirty="0">
                <a:solidFill>
                  <a:schemeClr val="accent1">
                    <a:lumMod val="75000"/>
                  </a:schemeClr>
                </a:solidFill>
              </a:rPr>
              <a:t> </a:t>
            </a:r>
            <a:r>
              <a:rPr lang="pt-BR" sz="1000" b="1" dirty="0">
                <a:solidFill>
                  <a:schemeClr val="accent1">
                    <a:lumMod val="75000"/>
                  </a:schemeClr>
                </a:solidFill>
              </a:rPr>
              <a:t>Produto Não Cumulativo por Exercício</a:t>
            </a:r>
            <a:endParaRPr lang="pt-BR" sz="1200" b="1" dirty="0">
              <a:solidFill>
                <a:schemeClr val="accent1">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bwMode="auto">
          <a:xfrm>
            <a:off x="1403560" y="260560"/>
            <a:ext cx="7849090" cy="5760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pt-BR" altLang="pt-BR" sz="3400" b="1" dirty="0">
                <a:solidFill>
                  <a:schemeClr val="bg1"/>
                </a:solidFill>
              </a:rPr>
              <a:t>FAZENDA E PLANEJAMENTO – SUBPAR</a:t>
            </a:r>
          </a:p>
          <a:p>
            <a:pPr eaLnBrk="1" hangingPunct="1"/>
            <a:r>
              <a:rPr lang="pt-BR" altLang="pt-BR" sz="2000" b="1" dirty="0">
                <a:solidFill>
                  <a:schemeClr val="bg1"/>
                </a:solidFill>
              </a:rPr>
              <a:t>Programa</a:t>
            </a:r>
            <a:r>
              <a:rPr lang="pt-BR" altLang="pt-BR" sz="2000" b="1" dirty="0">
                <a:solidFill>
                  <a:schemeClr val="bg1"/>
                </a:solidFill>
                <a:latin typeface="Arial" panose="020B0604020202020204" pitchFamily="34" charset="0"/>
                <a:cs typeface="Arial" panose="020B0604020202020204" pitchFamily="34" charset="0"/>
              </a:rPr>
              <a:t> 0652 – Distrito de Baixa Emissão e Gestão para o Clima</a:t>
            </a:r>
            <a:endParaRPr lang="pt-BR" altLang="pt-BR" sz="2000" b="1" dirty="0">
              <a:solidFill>
                <a:schemeClr val="bg1"/>
              </a:solidFill>
            </a:endParaRPr>
          </a:p>
        </p:txBody>
      </p:sp>
      <p:sp>
        <p:nvSpPr>
          <p:cNvPr id="3" name="Retângulo de cantos arredondados 5"/>
          <p:cNvSpPr/>
          <p:nvPr/>
        </p:nvSpPr>
        <p:spPr>
          <a:xfrm>
            <a:off x="118559" y="1330320"/>
            <a:ext cx="8846051" cy="1280004"/>
          </a:xfrm>
          <a:prstGeom prst="roundRect">
            <a:avLst/>
          </a:prstGeom>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endParaRPr lang="pt-BR" sz="1600" b="1" dirty="0">
              <a:solidFill>
                <a:schemeClr val="tx2">
                  <a:lumMod val="75000"/>
                </a:schemeClr>
              </a:solidFill>
              <a:effectLst>
                <a:innerShdw blurRad="114300">
                  <a:prstClr val="black"/>
                </a:innerShdw>
              </a:effectLst>
            </a:endParaRPr>
          </a:p>
          <a:p>
            <a:pPr algn="just" eaLnBrk="1" fontAlgn="auto" hangingPunct="1">
              <a:spcBef>
                <a:spcPts val="0"/>
              </a:spcBef>
              <a:spcAft>
                <a:spcPts val="0"/>
              </a:spcAft>
              <a:defRPr/>
            </a:pPr>
            <a:r>
              <a:rPr lang="pt-BR" sz="1600" b="1" dirty="0">
                <a:solidFill>
                  <a:schemeClr val="tx2">
                    <a:lumMod val="75000"/>
                  </a:schemeClr>
                </a:solidFill>
                <a:effectLst>
                  <a:innerShdw blurRad="114300">
                    <a:prstClr val="black"/>
                  </a:innerShdw>
                </a:effectLst>
              </a:rPr>
              <a:t>OBJETIVO: </a:t>
            </a:r>
            <a:r>
              <a:rPr lang="pt-BR" altLang="pt-BR" sz="1600" dirty="0">
                <a:solidFill>
                  <a:srgbClr val="003366"/>
                </a:solidFill>
              </a:rPr>
              <a:t>Reduzir os impactos dos desastres através de estímulo à preparação e resposta, promovendo a resiliência da cidade, implementar a governança climática, em alinhamento com o Acordo de Paris, através do programa Cidade pelo Clima e da atualização e regulamentação da Lei de Mudanças Climáticas, e reduzir as emissões de efeito estufa visando a neutralidade das emissões em 2050.</a:t>
            </a:r>
          </a:p>
          <a:p>
            <a:pPr algn="just" eaLnBrk="1" fontAlgn="auto" hangingPunct="1">
              <a:spcBef>
                <a:spcPts val="0"/>
              </a:spcBef>
              <a:spcAft>
                <a:spcPts val="0"/>
              </a:spcAft>
              <a:defRPr/>
            </a:pPr>
            <a:endParaRPr lang="pt-BR" sz="1600" dirty="0">
              <a:solidFill>
                <a:schemeClr val="tx2">
                  <a:lumMod val="75000"/>
                </a:schemeClr>
              </a:solidFill>
              <a:effectLst>
                <a:innerShdw blurRad="114300">
                  <a:prstClr val="black"/>
                </a:innerShdw>
              </a:effectLst>
            </a:endParaRPr>
          </a:p>
        </p:txBody>
      </p:sp>
      <p:graphicFrame>
        <p:nvGraphicFramePr>
          <p:cNvPr id="5" name="Group 49"/>
          <p:cNvGraphicFramePr>
            <a:graphicFrameLocks noGrp="1"/>
          </p:cNvGraphicFramePr>
          <p:nvPr>
            <p:extLst>
              <p:ext uri="{D42A27DB-BD31-4B8C-83A1-F6EECF244321}">
                <p14:modId xmlns:p14="http://schemas.microsoft.com/office/powerpoint/2010/main" val="3424121466"/>
              </p:ext>
            </p:extLst>
          </p:nvPr>
        </p:nvGraphicFramePr>
        <p:xfrm>
          <a:off x="150805" y="2852920"/>
          <a:ext cx="8767304" cy="1635645"/>
        </p:xfrm>
        <a:graphic>
          <a:graphicData uri="http://schemas.openxmlformats.org/drawingml/2006/table">
            <a:tbl>
              <a:tblPr/>
              <a:tblGrid>
                <a:gridCol w="3006504">
                  <a:extLst>
                    <a:ext uri="{9D8B030D-6E8A-4147-A177-3AD203B41FA5}">
                      <a16:colId xmlns:a16="http://schemas.microsoft.com/office/drawing/2014/main" val="20000"/>
                    </a:ext>
                  </a:extLst>
                </a:gridCol>
                <a:gridCol w="1512210">
                  <a:extLst>
                    <a:ext uri="{9D8B030D-6E8A-4147-A177-3AD203B41FA5}">
                      <a16:colId xmlns:a16="http://schemas.microsoft.com/office/drawing/2014/main" val="20001"/>
                    </a:ext>
                  </a:extLst>
                </a:gridCol>
                <a:gridCol w="864120">
                  <a:extLst>
                    <a:ext uri="{9D8B030D-6E8A-4147-A177-3AD203B41FA5}">
                      <a16:colId xmlns:a16="http://schemas.microsoft.com/office/drawing/2014/main" val="20002"/>
                    </a:ext>
                  </a:extLst>
                </a:gridCol>
                <a:gridCol w="1080150">
                  <a:extLst>
                    <a:ext uri="{9D8B030D-6E8A-4147-A177-3AD203B41FA5}">
                      <a16:colId xmlns:a16="http://schemas.microsoft.com/office/drawing/2014/main" val="20003"/>
                    </a:ext>
                  </a:extLst>
                </a:gridCol>
                <a:gridCol w="1080150">
                  <a:extLst>
                    <a:ext uri="{9D8B030D-6E8A-4147-A177-3AD203B41FA5}">
                      <a16:colId xmlns:a16="http://schemas.microsoft.com/office/drawing/2014/main" val="20004"/>
                    </a:ext>
                  </a:extLst>
                </a:gridCol>
                <a:gridCol w="1224170">
                  <a:extLst>
                    <a:ext uri="{9D8B030D-6E8A-4147-A177-3AD203B41FA5}">
                      <a16:colId xmlns:a16="http://schemas.microsoft.com/office/drawing/2014/main" val="2807686572"/>
                    </a:ext>
                  </a:extLst>
                </a:gridCol>
              </a:tblGrid>
              <a:tr h="372751">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a:ln>
                            <a:noFill/>
                          </a:ln>
                          <a:solidFill>
                            <a:srgbClr val="FFFFFF"/>
                          </a:solidFill>
                          <a:effectLst/>
                          <a:latin typeface="Calibri" pitchFamily="34" charset="0"/>
                        </a:rPr>
                        <a:t>INDICADORES DE ACOMPANHAMENTO</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7342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CÓDIGO / DESCRIÇÃO</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FONTE</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UNIDADE DE MEDIDA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ÍNDICE DE REFERÊNCIA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bg1"/>
                          </a:solidFill>
                          <a:effectLst/>
                          <a:latin typeface="Calibri" pitchFamily="34" charset="0"/>
                          <a:ea typeface="+mn-ea"/>
                          <a:cs typeface="+mn-cs"/>
                        </a:rPr>
                        <a:t>MEDIÇÃO FINAL 2022</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ÍNDICE ESPERADO AO FINAL DO PPA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52865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cap="none" normalizeH="0" baseline="0" dirty="0">
                          <a:ln>
                            <a:noFill/>
                          </a:ln>
                          <a:solidFill>
                            <a:schemeClr val="tx2"/>
                          </a:solidFill>
                          <a:effectLst/>
                          <a:latin typeface="Calibri" pitchFamily="34" charset="0"/>
                        </a:rPr>
                        <a:t>0699 – Distrito de Baixa Emissão Implantado na Região Central</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cap="none" normalizeH="0" baseline="0" dirty="0">
                          <a:ln>
                            <a:noFill/>
                          </a:ln>
                          <a:solidFill>
                            <a:schemeClr val="tx2"/>
                          </a:solidFill>
                          <a:effectLst/>
                          <a:latin typeface="Calibri" pitchFamily="34" charset="0"/>
                        </a:rPr>
                        <a:t>SMFP/SUBPAR/SMI</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m2</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526" marR="9526" marT="9518" marB="0" anchor="ctr" horzOverflow="overflow">
                    <a:lnL w="12700" cap="flat" cmpd="sng" algn="ctr">
                      <a:solidFill>
                        <a:schemeClr val="tx2">
                          <a:lumMod val="7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35.000</a:t>
                      </a:r>
                    </a:p>
                  </a:txBody>
                  <a:tcPr marL="9526" marR="9526" marT="9518"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10" name="Diagrama 9"/>
          <p:cNvGraphicFramePr/>
          <p:nvPr/>
        </p:nvGraphicFramePr>
        <p:xfrm>
          <a:off x="1907704" y="5661587"/>
          <a:ext cx="6277582" cy="468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4592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bwMode="auto">
          <a:xfrm>
            <a:off x="1619590" y="188550"/>
            <a:ext cx="7417030" cy="7201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pt-BR" altLang="pt-BR" sz="3400" b="1" dirty="0">
                <a:solidFill>
                  <a:schemeClr val="bg1"/>
                </a:solidFill>
              </a:rPr>
              <a:t>FAZENDA E PLANEJAMENTO – SUBPAR</a:t>
            </a:r>
          </a:p>
          <a:p>
            <a:pPr eaLnBrk="1" hangingPunct="1"/>
            <a:r>
              <a:rPr lang="pt-BR" altLang="pt-BR" sz="2000" b="1" dirty="0">
                <a:solidFill>
                  <a:schemeClr val="bg1"/>
                </a:solidFill>
              </a:rPr>
              <a:t>Programa</a:t>
            </a:r>
            <a:r>
              <a:rPr lang="pt-BR" altLang="pt-BR" sz="2000" b="1" dirty="0">
                <a:solidFill>
                  <a:schemeClr val="bg1"/>
                </a:solidFill>
                <a:latin typeface="Arial" panose="020B0604020202020204" pitchFamily="34" charset="0"/>
                <a:cs typeface="Arial" panose="020B0604020202020204" pitchFamily="34" charset="0"/>
              </a:rPr>
              <a:t> 0652 – Distrito de Baixa Emissão e Gestão para o Clima</a:t>
            </a:r>
            <a:endParaRPr lang="pt-BR" altLang="pt-BR" sz="2000" b="1" dirty="0">
              <a:solidFill>
                <a:schemeClr val="bg1"/>
              </a:solidFill>
            </a:endParaRPr>
          </a:p>
        </p:txBody>
      </p:sp>
      <p:graphicFrame>
        <p:nvGraphicFramePr>
          <p:cNvPr id="3" name="Tabela 2"/>
          <p:cNvGraphicFramePr>
            <a:graphicFrameLocks noGrp="1"/>
          </p:cNvGraphicFramePr>
          <p:nvPr>
            <p:extLst>
              <p:ext uri="{D42A27DB-BD31-4B8C-83A1-F6EECF244321}">
                <p14:modId xmlns:p14="http://schemas.microsoft.com/office/powerpoint/2010/main" val="3804384412"/>
              </p:ext>
            </p:extLst>
          </p:nvPr>
        </p:nvGraphicFramePr>
        <p:xfrm>
          <a:off x="179391" y="1412720"/>
          <a:ext cx="8791394" cy="2077521"/>
        </p:xfrm>
        <a:graphic>
          <a:graphicData uri="http://schemas.openxmlformats.org/drawingml/2006/table">
            <a:tbl>
              <a:tblPr firstRow="1" bandRow="1">
                <a:tableStyleId>{5C22544A-7EE6-4342-B048-85BDC9FD1C3A}</a:tableStyleId>
              </a:tblPr>
              <a:tblGrid>
                <a:gridCol w="1728239">
                  <a:extLst>
                    <a:ext uri="{9D8B030D-6E8A-4147-A177-3AD203B41FA5}">
                      <a16:colId xmlns:a16="http://schemas.microsoft.com/office/drawing/2014/main" val="20000"/>
                    </a:ext>
                  </a:extLst>
                </a:gridCol>
                <a:gridCol w="1200184">
                  <a:extLst>
                    <a:ext uri="{9D8B030D-6E8A-4147-A177-3AD203B41FA5}">
                      <a16:colId xmlns:a16="http://schemas.microsoft.com/office/drawing/2014/main" val="20001"/>
                    </a:ext>
                  </a:extLst>
                </a:gridCol>
                <a:gridCol w="960116">
                  <a:extLst>
                    <a:ext uri="{9D8B030D-6E8A-4147-A177-3AD203B41FA5}">
                      <a16:colId xmlns:a16="http://schemas.microsoft.com/office/drawing/2014/main" val="20002"/>
                    </a:ext>
                  </a:extLst>
                </a:gridCol>
                <a:gridCol w="1008140">
                  <a:extLst>
                    <a:ext uri="{9D8B030D-6E8A-4147-A177-3AD203B41FA5}">
                      <a16:colId xmlns:a16="http://schemas.microsoft.com/office/drawing/2014/main" val="20003"/>
                    </a:ext>
                  </a:extLst>
                </a:gridCol>
                <a:gridCol w="936130">
                  <a:extLst>
                    <a:ext uri="{9D8B030D-6E8A-4147-A177-3AD203B41FA5}">
                      <a16:colId xmlns:a16="http://schemas.microsoft.com/office/drawing/2014/main" val="20004"/>
                    </a:ext>
                  </a:extLst>
                </a:gridCol>
                <a:gridCol w="864120">
                  <a:extLst>
                    <a:ext uri="{9D8B030D-6E8A-4147-A177-3AD203B41FA5}">
                      <a16:colId xmlns:a16="http://schemas.microsoft.com/office/drawing/2014/main" val="3868130091"/>
                    </a:ext>
                  </a:extLst>
                </a:gridCol>
                <a:gridCol w="945541">
                  <a:extLst>
                    <a:ext uri="{9D8B030D-6E8A-4147-A177-3AD203B41FA5}">
                      <a16:colId xmlns:a16="http://schemas.microsoft.com/office/drawing/2014/main" val="2089117796"/>
                    </a:ext>
                  </a:extLst>
                </a:gridCol>
                <a:gridCol w="1148924">
                  <a:extLst>
                    <a:ext uri="{9D8B030D-6E8A-4147-A177-3AD203B41FA5}">
                      <a16:colId xmlns:a16="http://schemas.microsoft.com/office/drawing/2014/main" val="3332599972"/>
                    </a:ext>
                  </a:extLst>
                </a:gridCol>
              </a:tblGrid>
              <a:tr h="502688">
                <a:tc rowSpan="2">
                  <a:txBody>
                    <a:bodyPr/>
                    <a:lstStyle/>
                    <a:p>
                      <a:pPr algn="ctr"/>
                      <a:r>
                        <a:rPr lang="pt-BR" sz="1000" dirty="0">
                          <a:latin typeface="Calibri" pitchFamily="34" charset="0"/>
                        </a:rPr>
                        <a:t>CÓDIGO E DESCRIÇÃO DA</a:t>
                      </a:r>
                      <a:r>
                        <a:rPr lang="pt-BR" sz="1000" baseline="0" dirty="0">
                          <a:latin typeface="Calibri" pitchFamily="34" charset="0"/>
                        </a:rPr>
                        <a:t> </a:t>
                      </a:r>
                      <a:r>
                        <a:rPr lang="pt-BR" sz="1000" dirty="0">
                          <a:latin typeface="Calibri" pitchFamily="34" charset="0"/>
                        </a:rPr>
                        <a:t>AÇÃO</a:t>
                      </a:r>
                      <a:endParaRPr lang="pt-BR" sz="1000" b="1" dirty="0">
                        <a:solidFill>
                          <a:schemeClr val="bg1"/>
                        </a:solidFill>
                        <a:latin typeface="Calibri" pitchFamily="34" charset="0"/>
                      </a:endParaRP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CÓDIGO E DESCRIÇÃO DO PRODUTO</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UNIDADE DE MEDIDA</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EXECUÇÃO ORÇAMENTÁRIA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META FÍSICA</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99459">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DOTAÇÃO ATUAL</a:t>
                      </a:r>
                      <a:r>
                        <a:rPr lang="pt-BR" sz="1000" b="1" baseline="0" dirty="0">
                          <a:solidFill>
                            <a:schemeClr val="bg1"/>
                          </a:solidFill>
                          <a:latin typeface="Calibri" pitchFamily="34" charset="0"/>
                        </a:rPr>
                        <a:t>               </a:t>
                      </a:r>
                      <a:r>
                        <a:rPr lang="pt-BR" sz="1000" b="1" dirty="0">
                          <a:solidFill>
                            <a:schemeClr val="bg1"/>
                          </a:solidFill>
                          <a:latin typeface="Calibri" pitchFamily="34" charset="0"/>
                        </a:rPr>
                        <a:t>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EMPENHADO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EXECUTADO</a:t>
                      </a:r>
                      <a:r>
                        <a:rPr lang="pt-BR" sz="1050" b="1" baseline="0" dirty="0">
                          <a:solidFill>
                            <a:schemeClr val="bg1"/>
                          </a:solidFill>
                          <a:latin typeface="Calibri" pitchFamily="34" charset="0"/>
                        </a:rPr>
                        <a:t> ATÉ MAIO/23</a:t>
                      </a:r>
                      <a:endParaRPr lang="pt-BR" sz="105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BR" sz="1050" b="1" dirty="0">
                        <a:solidFill>
                          <a:schemeClr val="bg1"/>
                        </a:solidFill>
                        <a:latin typeface="Calibri"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PLDO 2024</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60998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1100" b="1" i="0" u="none" strike="noStrike" kern="1200" cap="none" normalizeH="0" baseline="0" dirty="0">
                        <a:ln>
                          <a:noFill/>
                        </a:ln>
                        <a:solidFill>
                          <a:schemeClr val="tx2"/>
                        </a:solidFill>
                        <a:effectLst/>
                        <a:latin typeface="Calibri"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2976 – Estratégias para Compensação de Carbono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100" b="1" i="0" u="none" strike="noStrike" kern="1200" cap="none" normalizeH="0" baseline="0" dirty="0">
                        <a:ln>
                          <a:noFill/>
                        </a:ln>
                        <a:solidFill>
                          <a:schemeClr val="tx2"/>
                        </a:solidFill>
                        <a:effectLst/>
                        <a:latin typeface="Calibri" pitchFamily="34" charset="0"/>
                        <a:ea typeface="+mn-ea"/>
                        <a:cs typeface="+mn-cs"/>
                      </a:endParaRP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chemeClr val="tx2"/>
                          </a:solidFill>
                          <a:effectLst/>
                          <a:latin typeface="Calibri" pitchFamily="34" charset="0"/>
                          <a:ea typeface="+mn-ea"/>
                          <a:cs typeface="+mn-cs"/>
                        </a:rPr>
                        <a:t>-</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100" b="1" i="0" u="none" strike="noStrike" kern="1200" cap="none" normalizeH="0" baseline="0" dirty="0">
                          <a:ln>
                            <a:noFill/>
                          </a:ln>
                          <a:solidFill>
                            <a:schemeClr val="tx2"/>
                          </a:solidFill>
                          <a:effectLst/>
                          <a:latin typeface="Calibri" pitchFamily="34" charset="0"/>
                          <a:ea typeface="+mn-ea"/>
                          <a:cs typeface="+mn-cs"/>
                        </a:rPr>
                        <a:t>-</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186.000,00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186.000,00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pt-BR" sz="1200" b="1" i="0" u="none" strike="noStrike" kern="1200" cap="none" normalizeH="0" baseline="0" dirty="0">
                        <a:ln>
                          <a:noFill/>
                        </a:ln>
                        <a:solidFill>
                          <a:schemeClr val="tx2"/>
                        </a:solidFill>
                        <a:effectLst/>
                        <a:latin typeface="Calibri"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1200" b="1" i="0" u="none" strike="noStrike" kern="1200" cap="none" normalizeH="0" baseline="0" dirty="0">
                        <a:ln>
                          <a:noFill/>
                        </a:ln>
                        <a:solidFill>
                          <a:schemeClr val="tx2"/>
                        </a:solidFill>
                        <a:effectLst/>
                        <a:latin typeface="Calibri" pitchFamily="34" charset="0"/>
                        <a:ea typeface="+mn-ea"/>
                        <a:cs typeface="+mn-cs"/>
                      </a:endParaRP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27375066"/>
                  </a:ext>
                </a:extLst>
              </a:tr>
            </a:tbl>
          </a:graphicData>
        </a:graphic>
      </p:graphicFrame>
      <p:sp>
        <p:nvSpPr>
          <p:cNvPr id="4" name="CaixaDeTexto 3"/>
          <p:cNvSpPr txBox="1"/>
          <p:nvPr/>
        </p:nvSpPr>
        <p:spPr>
          <a:xfrm>
            <a:off x="107380" y="3855811"/>
            <a:ext cx="5544770" cy="261610"/>
          </a:xfrm>
          <a:prstGeom prst="rect">
            <a:avLst/>
          </a:prstGeom>
          <a:noFill/>
        </p:spPr>
        <p:txBody>
          <a:bodyPr wrap="square" rtlCol="0">
            <a:spAutoFit/>
          </a:bodyPr>
          <a:lstStyle/>
          <a:p>
            <a:r>
              <a:rPr lang="pt-BR" sz="1100" b="1" dirty="0">
                <a:solidFill>
                  <a:schemeClr val="accent1">
                    <a:lumMod val="75000"/>
                  </a:schemeClr>
                </a:solidFill>
              </a:rPr>
              <a:t>Obs: Esta ação não possui produto</a:t>
            </a:r>
          </a:p>
        </p:txBody>
      </p:sp>
    </p:spTree>
    <p:extLst>
      <p:ext uri="{BB962C8B-B14F-4D97-AF65-F5344CB8AC3E}">
        <p14:creationId xmlns:p14="http://schemas.microsoft.com/office/powerpoint/2010/main" val="2191911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flipH="1">
            <a:off x="-50566" y="3068950"/>
            <a:ext cx="8857227" cy="2800767"/>
          </a:xfrm>
          <a:prstGeom prst="rect">
            <a:avLst/>
          </a:prstGeom>
          <a:noFill/>
        </p:spPr>
        <p:txBody>
          <a:bodyPr wrap="square" rtlCol="0">
            <a:spAutoFit/>
          </a:bodyPr>
          <a:lstStyle/>
          <a:p>
            <a:pPr algn="ctr"/>
            <a:r>
              <a:rPr lang="pt-BR" b="1" dirty="0">
                <a:solidFill>
                  <a:schemeClr val="accent1">
                    <a:lumMod val="75000"/>
                  </a:schemeClr>
                </a:solidFill>
                <a:latin typeface="+mj-lt"/>
              </a:rPr>
              <a:t>Andrea </a:t>
            </a:r>
            <a:r>
              <a:rPr lang="pt-BR" b="1" dirty="0" err="1">
                <a:solidFill>
                  <a:schemeClr val="accent1">
                    <a:lumMod val="75000"/>
                  </a:schemeClr>
                </a:solidFill>
                <a:latin typeface="+mj-lt"/>
              </a:rPr>
              <a:t>Riechert</a:t>
            </a:r>
            <a:r>
              <a:rPr lang="pt-BR" b="1" dirty="0">
                <a:solidFill>
                  <a:schemeClr val="accent1">
                    <a:lumMod val="75000"/>
                  </a:schemeClr>
                </a:solidFill>
                <a:latin typeface="+mj-lt"/>
              </a:rPr>
              <a:t> </a:t>
            </a:r>
            <a:r>
              <a:rPr lang="pt-BR" b="1" dirty="0" err="1">
                <a:solidFill>
                  <a:schemeClr val="accent1">
                    <a:lumMod val="75000"/>
                  </a:schemeClr>
                </a:solidFill>
                <a:latin typeface="+mj-lt"/>
              </a:rPr>
              <a:t>Senko</a:t>
            </a:r>
            <a:endParaRPr lang="pt-BR" b="1" dirty="0">
              <a:solidFill>
                <a:schemeClr val="accent1">
                  <a:lumMod val="75000"/>
                </a:schemeClr>
              </a:solidFill>
              <a:latin typeface="+mj-lt"/>
            </a:endParaRPr>
          </a:p>
          <a:p>
            <a:pPr algn="ctr"/>
            <a:r>
              <a:rPr lang="pt-BR" sz="1600" dirty="0">
                <a:solidFill>
                  <a:schemeClr val="accent1">
                    <a:lumMod val="75000"/>
                  </a:schemeClr>
                </a:solidFill>
                <a:latin typeface="+mj-lt"/>
              </a:rPr>
              <a:t>Secretário Municipal de Fazenda e Planejamento</a:t>
            </a:r>
          </a:p>
          <a:p>
            <a:pPr algn="ctr"/>
            <a:endParaRPr lang="pt-BR" sz="1400" dirty="0">
              <a:solidFill>
                <a:schemeClr val="accent1">
                  <a:lumMod val="75000"/>
                </a:schemeClr>
              </a:solidFill>
              <a:latin typeface="+mj-lt"/>
            </a:endParaRPr>
          </a:p>
          <a:p>
            <a:pPr algn="ctr"/>
            <a:r>
              <a:rPr lang="pt-BR" b="1" dirty="0">
                <a:solidFill>
                  <a:schemeClr val="accent1">
                    <a:lumMod val="75000"/>
                  </a:schemeClr>
                </a:solidFill>
                <a:latin typeface="+mj-lt"/>
              </a:rPr>
              <a:t>Rodrigo Carvalho Ribeiro Dantas</a:t>
            </a:r>
          </a:p>
          <a:p>
            <a:pPr algn="ctr"/>
            <a:r>
              <a:rPr lang="pt-BR" sz="1600" dirty="0">
                <a:solidFill>
                  <a:schemeClr val="accent1">
                    <a:lumMod val="75000"/>
                  </a:schemeClr>
                </a:solidFill>
                <a:latin typeface="+mj-lt"/>
              </a:rPr>
              <a:t>Subsecretário Executivo de Fazenda - FP/SUBEX</a:t>
            </a:r>
          </a:p>
          <a:p>
            <a:pPr algn="ctr"/>
            <a:endParaRPr lang="pt-BR" sz="1400" b="1" dirty="0">
              <a:solidFill>
                <a:schemeClr val="accent1">
                  <a:lumMod val="75000"/>
                </a:schemeClr>
              </a:solidFill>
              <a:latin typeface="+mj-lt"/>
            </a:endParaRPr>
          </a:p>
          <a:p>
            <a:pPr algn="ctr"/>
            <a:r>
              <a:rPr lang="pt-BR" b="1" dirty="0">
                <a:solidFill>
                  <a:schemeClr val="accent1">
                    <a:lumMod val="75000"/>
                  </a:schemeClr>
                </a:solidFill>
                <a:latin typeface="+mj-lt"/>
              </a:rPr>
              <a:t>Jean </a:t>
            </a:r>
            <a:r>
              <a:rPr lang="pt-BR" b="1" dirty="0" err="1">
                <a:solidFill>
                  <a:schemeClr val="accent1">
                    <a:lumMod val="75000"/>
                  </a:schemeClr>
                </a:solidFill>
                <a:latin typeface="+mj-lt"/>
              </a:rPr>
              <a:t>Leonardus</a:t>
            </a:r>
            <a:r>
              <a:rPr lang="pt-BR" b="1" dirty="0">
                <a:solidFill>
                  <a:schemeClr val="accent1">
                    <a:lumMod val="75000"/>
                  </a:schemeClr>
                </a:solidFill>
                <a:latin typeface="+mj-lt"/>
              </a:rPr>
              <a:t> Caris</a:t>
            </a:r>
          </a:p>
          <a:p>
            <a:pPr algn="ctr"/>
            <a:r>
              <a:rPr lang="pt-BR" sz="1600" dirty="0">
                <a:solidFill>
                  <a:schemeClr val="accent1">
                    <a:lumMod val="75000"/>
                  </a:schemeClr>
                </a:solidFill>
                <a:latin typeface="+mj-lt"/>
              </a:rPr>
              <a:t>Subsecretário de Planejamento e Acompanhamento de Resultados - FP/SUBPAR</a:t>
            </a:r>
          </a:p>
          <a:p>
            <a:pPr algn="ctr"/>
            <a:endParaRPr lang="pt-BR" sz="1400" dirty="0">
              <a:solidFill>
                <a:schemeClr val="accent1">
                  <a:lumMod val="75000"/>
                </a:schemeClr>
              </a:solidFill>
              <a:latin typeface="+mj-lt"/>
            </a:endParaRPr>
          </a:p>
          <a:p>
            <a:pPr algn="ctr"/>
            <a:r>
              <a:rPr lang="pt-BR" b="1" dirty="0">
                <a:solidFill>
                  <a:schemeClr val="accent1">
                    <a:lumMod val="75000"/>
                  </a:schemeClr>
                </a:solidFill>
                <a:latin typeface="+mj-lt"/>
              </a:rPr>
              <a:t>Roberta de Oliveira Guimarães</a:t>
            </a:r>
          </a:p>
          <a:p>
            <a:pPr algn="ctr"/>
            <a:r>
              <a:rPr lang="pt-BR" sz="1400" dirty="0">
                <a:solidFill>
                  <a:schemeClr val="accent1">
                    <a:lumMod val="75000"/>
                  </a:schemeClr>
                </a:solidFill>
                <a:latin typeface="+mj-lt"/>
              </a:rPr>
              <a:t>Subsecretário de Gente e Gestão Compartilhada - FP/SUBGGC</a:t>
            </a:r>
          </a:p>
        </p:txBody>
      </p:sp>
      <p:sp>
        <p:nvSpPr>
          <p:cNvPr id="4" name="Título 2"/>
          <p:cNvSpPr txBox="1">
            <a:spLocks/>
          </p:cNvSpPr>
          <p:nvPr/>
        </p:nvSpPr>
        <p:spPr>
          <a:xfrm>
            <a:off x="1403560" y="260560"/>
            <a:ext cx="7849090" cy="606425"/>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pt-BR" sz="3200" b="1" dirty="0">
                <a:solidFill>
                  <a:srgbClr val="FFFFFF"/>
                </a:solidFill>
                <a:effectLst>
                  <a:outerShdw blurRad="38100" dist="38100" dir="2700000" algn="tl" rotWithShape="0">
                    <a:srgbClr val="C0C0C0"/>
                  </a:outerShdw>
                </a:effectLst>
              </a:rPr>
              <a:t>Projeto de Lei de Diretrizes Orçamentárias 2024</a:t>
            </a:r>
            <a:endParaRPr lang="pt-BR" sz="3200" b="1" dirty="0"/>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7630" y="1361414"/>
            <a:ext cx="5498603" cy="1213106"/>
          </a:xfrm>
          <a:prstGeom prst="rect">
            <a:avLst/>
          </a:prstGeom>
        </p:spPr>
      </p:pic>
    </p:spTree>
    <p:extLst>
      <p:ext uri="{BB962C8B-B14F-4D97-AF65-F5344CB8AC3E}">
        <p14:creationId xmlns:p14="http://schemas.microsoft.com/office/powerpoint/2010/main" val="959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bwMode="auto">
          <a:xfrm>
            <a:off x="1692275" y="115888"/>
            <a:ext cx="7272335" cy="836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pt-BR" altLang="pt-BR" sz="3500" b="1" dirty="0">
                <a:solidFill>
                  <a:schemeClr val="bg1"/>
                </a:solidFill>
              </a:rPr>
              <a:t>FAZENDA E PLANEJAMENTO – SUBPAR</a:t>
            </a:r>
            <a:r>
              <a:rPr lang="pt-BR" altLang="pt-BR" sz="2800" b="1" dirty="0">
                <a:solidFill>
                  <a:schemeClr val="bg1"/>
                </a:solidFill>
              </a:rPr>
              <a:t> Programa 0654 - Gente</a:t>
            </a:r>
          </a:p>
        </p:txBody>
      </p:sp>
      <p:sp>
        <p:nvSpPr>
          <p:cNvPr id="3" name="Retângulo de cantos arredondados 5"/>
          <p:cNvSpPr/>
          <p:nvPr/>
        </p:nvSpPr>
        <p:spPr>
          <a:xfrm>
            <a:off x="170276" y="1268700"/>
            <a:ext cx="8767304" cy="1280004"/>
          </a:xfrm>
          <a:prstGeom prst="roundRect">
            <a:avLst/>
          </a:prstGeom>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endParaRPr lang="pt-BR" sz="1600" b="1" dirty="0">
              <a:solidFill>
                <a:schemeClr val="tx2">
                  <a:lumMod val="75000"/>
                </a:schemeClr>
              </a:solidFill>
              <a:effectLst>
                <a:innerShdw blurRad="114300">
                  <a:prstClr val="black"/>
                </a:innerShdw>
              </a:effectLst>
            </a:endParaRPr>
          </a:p>
          <a:p>
            <a:pPr algn="just" eaLnBrk="1" fontAlgn="auto" hangingPunct="1">
              <a:spcBef>
                <a:spcPts val="0"/>
              </a:spcBef>
              <a:spcAft>
                <a:spcPts val="0"/>
              </a:spcAft>
              <a:defRPr/>
            </a:pPr>
            <a:r>
              <a:rPr lang="pt-BR" sz="1600" b="1" dirty="0">
                <a:solidFill>
                  <a:schemeClr val="tx2">
                    <a:lumMod val="75000"/>
                  </a:schemeClr>
                </a:solidFill>
                <a:effectLst>
                  <a:innerShdw blurRad="114300">
                    <a:prstClr val="black"/>
                  </a:innerShdw>
                </a:effectLst>
              </a:rPr>
              <a:t>OBJETIVO: </a:t>
            </a:r>
            <a:r>
              <a:rPr lang="pt-BR" altLang="pt-BR" sz="1600" dirty="0">
                <a:solidFill>
                  <a:srgbClr val="003366"/>
                </a:solidFill>
              </a:rPr>
              <a:t>Investir em programas de formação e sucessão de gestores, tornando-os aptos a assumir cargos de liderança junto aos quadros da PCRJ.</a:t>
            </a:r>
          </a:p>
          <a:p>
            <a:pPr algn="just" eaLnBrk="1" fontAlgn="auto" hangingPunct="1">
              <a:spcBef>
                <a:spcPts val="0"/>
              </a:spcBef>
              <a:spcAft>
                <a:spcPts val="0"/>
              </a:spcAft>
              <a:defRPr/>
            </a:pPr>
            <a:endParaRPr lang="pt-BR" sz="1600" dirty="0">
              <a:solidFill>
                <a:schemeClr val="tx2">
                  <a:lumMod val="75000"/>
                </a:schemeClr>
              </a:solidFill>
              <a:effectLst>
                <a:innerShdw blurRad="114300">
                  <a:prstClr val="black"/>
                </a:innerShdw>
              </a:effectLst>
            </a:endParaRPr>
          </a:p>
        </p:txBody>
      </p:sp>
      <p:graphicFrame>
        <p:nvGraphicFramePr>
          <p:cNvPr id="4" name="Group 49"/>
          <p:cNvGraphicFramePr>
            <a:graphicFrameLocks noGrp="1"/>
          </p:cNvGraphicFramePr>
          <p:nvPr>
            <p:extLst>
              <p:ext uri="{D42A27DB-BD31-4B8C-83A1-F6EECF244321}">
                <p14:modId xmlns:p14="http://schemas.microsoft.com/office/powerpoint/2010/main" val="1942339810"/>
              </p:ext>
            </p:extLst>
          </p:nvPr>
        </p:nvGraphicFramePr>
        <p:xfrm>
          <a:off x="130400" y="2780910"/>
          <a:ext cx="8777521" cy="2141643"/>
        </p:xfrm>
        <a:graphic>
          <a:graphicData uri="http://schemas.openxmlformats.org/drawingml/2006/table">
            <a:tbl>
              <a:tblPr/>
              <a:tblGrid>
                <a:gridCol w="3232751">
                  <a:extLst>
                    <a:ext uri="{9D8B030D-6E8A-4147-A177-3AD203B41FA5}">
                      <a16:colId xmlns:a16="http://schemas.microsoft.com/office/drawing/2014/main" val="20000"/>
                    </a:ext>
                  </a:extLst>
                </a:gridCol>
                <a:gridCol w="1152160">
                  <a:extLst>
                    <a:ext uri="{9D8B030D-6E8A-4147-A177-3AD203B41FA5}">
                      <a16:colId xmlns:a16="http://schemas.microsoft.com/office/drawing/2014/main" val="20001"/>
                    </a:ext>
                  </a:extLst>
                </a:gridCol>
                <a:gridCol w="1008140">
                  <a:extLst>
                    <a:ext uri="{9D8B030D-6E8A-4147-A177-3AD203B41FA5}">
                      <a16:colId xmlns:a16="http://schemas.microsoft.com/office/drawing/2014/main" val="20002"/>
                    </a:ext>
                  </a:extLst>
                </a:gridCol>
                <a:gridCol w="1080150">
                  <a:extLst>
                    <a:ext uri="{9D8B030D-6E8A-4147-A177-3AD203B41FA5}">
                      <a16:colId xmlns:a16="http://schemas.microsoft.com/office/drawing/2014/main" val="20003"/>
                    </a:ext>
                  </a:extLst>
                </a:gridCol>
                <a:gridCol w="1008140">
                  <a:extLst>
                    <a:ext uri="{9D8B030D-6E8A-4147-A177-3AD203B41FA5}">
                      <a16:colId xmlns:a16="http://schemas.microsoft.com/office/drawing/2014/main" val="20004"/>
                    </a:ext>
                  </a:extLst>
                </a:gridCol>
                <a:gridCol w="1296180">
                  <a:extLst>
                    <a:ext uri="{9D8B030D-6E8A-4147-A177-3AD203B41FA5}">
                      <a16:colId xmlns:a16="http://schemas.microsoft.com/office/drawing/2014/main" val="2807686572"/>
                    </a:ext>
                  </a:extLst>
                </a:gridCol>
              </a:tblGrid>
              <a:tr h="288004">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a:ln>
                            <a:noFill/>
                          </a:ln>
                          <a:solidFill>
                            <a:srgbClr val="FFFFFF"/>
                          </a:solidFill>
                          <a:effectLst/>
                          <a:latin typeface="Calibri" pitchFamily="34" charset="0"/>
                        </a:rPr>
                        <a:t>INDICADORES DE ACOMPANHAMENTO</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7034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CÓDIGO / DESCRIÇÃO</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FONTE</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UNIDADE DE MEDIDA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ÍNDICE DE REFERÊNCIA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bg1"/>
                          </a:solidFill>
                          <a:effectLst/>
                          <a:latin typeface="Calibri" pitchFamily="34" charset="0"/>
                          <a:ea typeface="+mn-ea"/>
                          <a:cs typeface="+mn-cs"/>
                        </a:rPr>
                        <a:t>MEDIÇÃO FINAL 2022</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ÍNDICE ESPERADO AO FINAL DO PPA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52861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cap="none" normalizeH="0" baseline="0" dirty="0">
                          <a:ln>
                            <a:noFill/>
                          </a:ln>
                          <a:solidFill>
                            <a:schemeClr val="tx2"/>
                          </a:solidFill>
                          <a:effectLst/>
                          <a:latin typeface="Calibri" pitchFamily="34" charset="0"/>
                        </a:rPr>
                        <a:t>0694 – Número de Capacitações de Servidores Públicos nos Programas de Desenvolvimento</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cap="none" normalizeH="0" baseline="0" dirty="0">
                          <a:ln>
                            <a:noFill/>
                          </a:ln>
                          <a:solidFill>
                            <a:schemeClr val="tx2"/>
                          </a:solidFill>
                          <a:effectLst/>
                          <a:latin typeface="Calibri" pitchFamily="34" charset="0"/>
                        </a:rPr>
                        <a:t>SMFP/SUBPAR / SUBGGC/FJG</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1.133</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2.596</a:t>
                      </a:r>
                    </a:p>
                  </a:txBody>
                  <a:tcPr marL="9526" marR="9526" marT="9518" marB="0" anchor="ctr" horzOverflow="overflow">
                    <a:lnL w="12700" cap="flat" cmpd="sng" algn="ctr">
                      <a:solidFill>
                        <a:schemeClr val="tx2">
                          <a:lumMod val="7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6.000</a:t>
                      </a:r>
                    </a:p>
                  </a:txBody>
                  <a:tcPr marL="9526" marR="9526" marT="9518"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r h="60488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0695 – Número de Novos Líderes Cariocas Formados</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cap="none" normalizeH="0" baseline="0" dirty="0">
                          <a:ln>
                            <a:noFill/>
                          </a:ln>
                          <a:solidFill>
                            <a:schemeClr val="tx2"/>
                          </a:solidFill>
                          <a:effectLst/>
                          <a:latin typeface="Calibri" pitchFamily="34" charset="0"/>
                        </a:rPr>
                        <a:t>SMFP/SUBPAR/ SUBGGC/FJG</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165</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526" marR="9526" marT="9518" marB="0" anchor="ctr" horzOverflow="overflow">
                    <a:lnL w="12700" cap="flat" cmpd="sng" algn="ctr">
                      <a:solidFill>
                        <a:schemeClr val="tx2">
                          <a:lumMod val="7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200</a:t>
                      </a:r>
                    </a:p>
                  </a:txBody>
                  <a:tcPr marL="9526" marR="9526" marT="9518"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3338834309"/>
                  </a:ext>
                </a:extLst>
              </a:tr>
            </a:tbl>
          </a:graphicData>
        </a:graphic>
      </p:graphicFrame>
      <p:graphicFrame>
        <p:nvGraphicFramePr>
          <p:cNvPr id="5" name="Diagrama 4"/>
          <p:cNvGraphicFramePr/>
          <p:nvPr>
            <p:extLst>
              <p:ext uri="{D42A27DB-BD31-4B8C-83A1-F6EECF244321}">
                <p14:modId xmlns:p14="http://schemas.microsoft.com/office/powerpoint/2010/main" val="2071149635"/>
              </p:ext>
            </p:extLst>
          </p:nvPr>
        </p:nvGraphicFramePr>
        <p:xfrm>
          <a:off x="1547580" y="5661310"/>
          <a:ext cx="6277582" cy="468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6497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ítulo 1"/>
          <p:cNvSpPr>
            <a:spLocks noGrp="1"/>
          </p:cNvSpPr>
          <p:nvPr>
            <p:ph type="ctrTitle" idx="4294967295"/>
          </p:nvPr>
        </p:nvSpPr>
        <p:spPr bwMode="auto">
          <a:xfrm>
            <a:off x="1619590" y="116540"/>
            <a:ext cx="7200325" cy="836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pt-BR" altLang="pt-BR" sz="3500" b="1" dirty="0">
                <a:solidFill>
                  <a:schemeClr val="bg1"/>
                </a:solidFill>
              </a:rPr>
              <a:t>FAZENDA E PLANEJAMENTO - SUBPAR</a:t>
            </a:r>
            <a:br>
              <a:rPr lang="pt-BR" altLang="pt-BR" sz="2800" b="1" dirty="0">
                <a:solidFill>
                  <a:schemeClr val="bg1"/>
                </a:solidFill>
              </a:rPr>
            </a:br>
            <a:r>
              <a:rPr lang="pt-BR" altLang="pt-BR" sz="2800" b="1" dirty="0">
                <a:solidFill>
                  <a:schemeClr val="bg1"/>
                </a:solidFill>
              </a:rPr>
              <a:t>Programa 0654 - Gente</a:t>
            </a:r>
          </a:p>
        </p:txBody>
      </p:sp>
      <p:graphicFrame>
        <p:nvGraphicFramePr>
          <p:cNvPr id="6" name="Tabela 5"/>
          <p:cNvGraphicFramePr>
            <a:graphicFrameLocks noGrp="1"/>
          </p:cNvGraphicFramePr>
          <p:nvPr>
            <p:extLst>
              <p:ext uri="{D42A27DB-BD31-4B8C-83A1-F6EECF244321}">
                <p14:modId xmlns:p14="http://schemas.microsoft.com/office/powerpoint/2010/main" val="2904055613"/>
              </p:ext>
            </p:extLst>
          </p:nvPr>
        </p:nvGraphicFramePr>
        <p:xfrm>
          <a:off x="179391" y="1412720"/>
          <a:ext cx="8791394" cy="2774482"/>
        </p:xfrm>
        <a:graphic>
          <a:graphicData uri="http://schemas.openxmlformats.org/drawingml/2006/table">
            <a:tbl>
              <a:tblPr firstRow="1" bandRow="1">
                <a:tableStyleId>{5C22544A-7EE6-4342-B048-85BDC9FD1C3A}</a:tableStyleId>
              </a:tblPr>
              <a:tblGrid>
                <a:gridCol w="1428499">
                  <a:extLst>
                    <a:ext uri="{9D8B030D-6E8A-4147-A177-3AD203B41FA5}">
                      <a16:colId xmlns:a16="http://schemas.microsoft.com/office/drawing/2014/main" val="20000"/>
                    </a:ext>
                  </a:extLst>
                </a:gridCol>
                <a:gridCol w="1379890">
                  <a:extLst>
                    <a:ext uri="{9D8B030D-6E8A-4147-A177-3AD203B41FA5}">
                      <a16:colId xmlns:a16="http://schemas.microsoft.com/office/drawing/2014/main" val="20001"/>
                    </a:ext>
                  </a:extLst>
                </a:gridCol>
                <a:gridCol w="792110">
                  <a:extLst>
                    <a:ext uri="{9D8B030D-6E8A-4147-A177-3AD203B41FA5}">
                      <a16:colId xmlns:a16="http://schemas.microsoft.com/office/drawing/2014/main" val="20002"/>
                    </a:ext>
                  </a:extLst>
                </a:gridCol>
                <a:gridCol w="1080150">
                  <a:extLst>
                    <a:ext uri="{9D8B030D-6E8A-4147-A177-3AD203B41FA5}">
                      <a16:colId xmlns:a16="http://schemas.microsoft.com/office/drawing/2014/main" val="20003"/>
                    </a:ext>
                  </a:extLst>
                </a:gridCol>
                <a:gridCol w="1080150">
                  <a:extLst>
                    <a:ext uri="{9D8B030D-6E8A-4147-A177-3AD203B41FA5}">
                      <a16:colId xmlns:a16="http://schemas.microsoft.com/office/drawing/2014/main" val="20004"/>
                    </a:ext>
                  </a:extLst>
                </a:gridCol>
                <a:gridCol w="936130">
                  <a:extLst>
                    <a:ext uri="{9D8B030D-6E8A-4147-A177-3AD203B41FA5}">
                      <a16:colId xmlns:a16="http://schemas.microsoft.com/office/drawing/2014/main" val="3868130091"/>
                    </a:ext>
                  </a:extLst>
                </a:gridCol>
                <a:gridCol w="1080150">
                  <a:extLst>
                    <a:ext uri="{9D8B030D-6E8A-4147-A177-3AD203B41FA5}">
                      <a16:colId xmlns:a16="http://schemas.microsoft.com/office/drawing/2014/main" val="2089117796"/>
                    </a:ext>
                  </a:extLst>
                </a:gridCol>
                <a:gridCol w="1014315">
                  <a:extLst>
                    <a:ext uri="{9D8B030D-6E8A-4147-A177-3AD203B41FA5}">
                      <a16:colId xmlns:a16="http://schemas.microsoft.com/office/drawing/2014/main" val="3332599972"/>
                    </a:ext>
                  </a:extLst>
                </a:gridCol>
              </a:tblGrid>
              <a:tr h="502688">
                <a:tc rowSpan="2">
                  <a:txBody>
                    <a:bodyPr/>
                    <a:lstStyle/>
                    <a:p>
                      <a:pPr algn="ctr"/>
                      <a:r>
                        <a:rPr lang="pt-BR" sz="1000" dirty="0">
                          <a:latin typeface="Calibri" pitchFamily="34" charset="0"/>
                        </a:rPr>
                        <a:t>CÓDIGO E DESCRIÇÃO DA</a:t>
                      </a:r>
                      <a:r>
                        <a:rPr lang="pt-BR" sz="1000" baseline="0" dirty="0">
                          <a:latin typeface="Calibri" pitchFamily="34" charset="0"/>
                        </a:rPr>
                        <a:t> </a:t>
                      </a:r>
                      <a:r>
                        <a:rPr lang="pt-BR" sz="1000" dirty="0">
                          <a:latin typeface="Calibri" pitchFamily="34" charset="0"/>
                        </a:rPr>
                        <a:t>AÇÃO</a:t>
                      </a:r>
                      <a:endParaRPr lang="pt-BR" sz="1000" b="1" dirty="0">
                        <a:solidFill>
                          <a:schemeClr val="bg1"/>
                        </a:solidFill>
                        <a:latin typeface="Calibri" pitchFamily="34" charset="0"/>
                      </a:endParaRP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CÓDIGO E DESCRIÇÃO DO PRODUTO</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UNIDADE DE MEDIDA</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EXECUÇÃO ORÇAMENTÁRIA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META FÍSICA</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99459">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DOTAÇÃO ATUAL</a:t>
                      </a:r>
                      <a:r>
                        <a:rPr lang="pt-BR" sz="1000" b="1" baseline="0" dirty="0">
                          <a:solidFill>
                            <a:schemeClr val="bg1"/>
                          </a:solidFill>
                          <a:latin typeface="Calibri" pitchFamily="34" charset="0"/>
                        </a:rPr>
                        <a:t>            </a:t>
                      </a:r>
                      <a:r>
                        <a:rPr lang="pt-BR" sz="1000" b="1" dirty="0">
                          <a:solidFill>
                            <a:schemeClr val="bg1"/>
                          </a:solidFill>
                          <a:latin typeface="Calibri" pitchFamily="34" charset="0"/>
                        </a:rPr>
                        <a:t>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EMPENHADO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EXECUTADO</a:t>
                      </a:r>
                      <a:r>
                        <a:rPr lang="pt-BR" sz="1050" b="1" baseline="0" dirty="0">
                          <a:solidFill>
                            <a:schemeClr val="bg1"/>
                          </a:solidFill>
                          <a:latin typeface="Calibri" pitchFamily="34" charset="0"/>
                        </a:rPr>
                        <a:t> ATÉ MAIO/23</a:t>
                      </a:r>
                      <a:endParaRPr lang="pt-BR" sz="105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BR" sz="1050" b="1" dirty="0">
                        <a:solidFill>
                          <a:schemeClr val="bg1"/>
                        </a:solidFill>
                        <a:latin typeface="Calibri"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PLDO 2024</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611623">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2980 – Formação e Sucessão de Gestores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1100" b="1" i="0" u="none" strike="noStrike" kern="1200" cap="none" normalizeH="0" baseline="0" dirty="0">
                        <a:ln>
                          <a:noFill/>
                        </a:ln>
                        <a:solidFill>
                          <a:schemeClr val="tx2"/>
                        </a:solidFill>
                        <a:effectLst/>
                        <a:latin typeface="Calibri" pitchFamily="34" charset="0"/>
                        <a:ea typeface="+mn-ea"/>
                        <a:cs typeface="+mn-cs"/>
                      </a:endParaRP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5094 – Gestor Capacitado</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1.787.898,00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276.245,00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2.100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372</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530356">
                <a:tc vMerge="1">
                  <a:txBody>
                    <a:bodyPr/>
                    <a:lstStyle/>
                    <a:p>
                      <a:endParaRPr lang="pt-B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5095 – Líder Carioca Formado</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909.100,00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909.100,00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188</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54918328"/>
                  </a:ext>
                </a:extLst>
              </a:tr>
              <a:tr h="530356">
                <a:tc vMerge="1">
                  <a:txBody>
                    <a:bodyPr/>
                    <a:lstStyle/>
                    <a:p>
                      <a:pPr algn="just" fontAlgn="auto">
                        <a:lnSpc>
                          <a:spcPct val="150000"/>
                        </a:lnSpc>
                        <a:spcBef>
                          <a:spcPct val="50000"/>
                        </a:spcBef>
                        <a:spcAft>
                          <a:spcPts val="0"/>
                        </a:spcAft>
                        <a:defRPr/>
                      </a:pPr>
                      <a:endParaRPr lang="pt-BR" sz="1200" dirty="0">
                        <a:solidFill>
                          <a:schemeClr val="tx2">
                            <a:lumMod val="75000"/>
                          </a:schemeClr>
                        </a:solidFill>
                        <a:latin typeface="Calibri" pitchFamily="34" charset="0"/>
                      </a:endParaRP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5096 – Servidor Capacitado</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100.000,00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212</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86254759"/>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bwMode="auto">
          <a:xfrm>
            <a:off x="1619590" y="144463"/>
            <a:ext cx="7524410" cy="836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pt-BR" altLang="pt-BR" sz="3400" b="1" dirty="0">
                <a:solidFill>
                  <a:schemeClr val="bg1"/>
                </a:solidFill>
              </a:rPr>
              <a:t>FAZENDA E PLANEJAMENTO – SMFP</a:t>
            </a:r>
          </a:p>
          <a:p>
            <a:pPr eaLnBrk="1" hangingPunct="1"/>
            <a:r>
              <a:rPr lang="pt-BR" altLang="pt-BR" sz="2300" b="1" dirty="0">
                <a:solidFill>
                  <a:schemeClr val="bg1"/>
                </a:solidFill>
              </a:rPr>
              <a:t>Programa</a:t>
            </a:r>
            <a:r>
              <a:rPr lang="pt-BR" altLang="pt-BR" sz="2300" b="1" dirty="0">
                <a:solidFill>
                  <a:schemeClr val="bg1"/>
                </a:solidFill>
                <a:latin typeface="Arial" panose="020B0604020202020204" pitchFamily="34" charset="0"/>
                <a:cs typeface="Arial" panose="020B0604020202020204" pitchFamily="34" charset="0"/>
              </a:rPr>
              <a:t> 0049 – Modernização da Gestão Fazendária</a:t>
            </a:r>
            <a:endParaRPr lang="pt-BR" altLang="pt-BR" sz="2300" b="1" dirty="0">
              <a:solidFill>
                <a:schemeClr val="bg1"/>
              </a:solidFill>
            </a:endParaRPr>
          </a:p>
        </p:txBody>
      </p:sp>
      <p:sp>
        <p:nvSpPr>
          <p:cNvPr id="3" name="Retângulo de cantos arredondados 5"/>
          <p:cNvSpPr/>
          <p:nvPr/>
        </p:nvSpPr>
        <p:spPr>
          <a:xfrm>
            <a:off x="179390" y="1267486"/>
            <a:ext cx="8767304" cy="1280004"/>
          </a:xfrm>
          <a:prstGeom prst="roundRect">
            <a:avLst/>
          </a:prstGeom>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r>
              <a:rPr lang="pt-BR" sz="1600" b="1" dirty="0">
                <a:solidFill>
                  <a:schemeClr val="tx2">
                    <a:lumMod val="75000"/>
                  </a:schemeClr>
                </a:solidFill>
                <a:effectLst>
                  <a:innerShdw blurRad="114300">
                    <a:prstClr val="black"/>
                  </a:innerShdw>
                </a:effectLst>
              </a:rPr>
              <a:t>OBJETIVO: </a:t>
            </a:r>
            <a:r>
              <a:rPr lang="pt-BR" altLang="pt-BR" sz="1600" dirty="0">
                <a:solidFill>
                  <a:srgbClr val="003366"/>
                </a:solidFill>
              </a:rPr>
              <a:t>Aperfeiçoar a gestão fiscal, patrimonial, orçamentária e financeira da Prefeitura, sempre procurando um melhor resultado nas áreas de receita e despesa e, consequentemente, um aumento da eficiência no serviço prestado à população.</a:t>
            </a:r>
            <a:endParaRPr lang="pt-BR" sz="1600" dirty="0">
              <a:solidFill>
                <a:schemeClr val="tx2">
                  <a:lumMod val="75000"/>
                </a:schemeClr>
              </a:solidFill>
              <a:effectLst>
                <a:innerShdw blurRad="114300">
                  <a:prstClr val="black"/>
                </a:innerShdw>
              </a:effectLst>
            </a:endParaRPr>
          </a:p>
        </p:txBody>
      </p:sp>
      <p:graphicFrame>
        <p:nvGraphicFramePr>
          <p:cNvPr id="4" name="Group 49"/>
          <p:cNvGraphicFramePr>
            <a:graphicFrameLocks noGrp="1"/>
          </p:cNvGraphicFramePr>
          <p:nvPr>
            <p:extLst>
              <p:ext uri="{D42A27DB-BD31-4B8C-83A1-F6EECF244321}">
                <p14:modId xmlns:p14="http://schemas.microsoft.com/office/powerpoint/2010/main" val="1972589031"/>
              </p:ext>
            </p:extLst>
          </p:nvPr>
        </p:nvGraphicFramePr>
        <p:xfrm>
          <a:off x="125296" y="2780910"/>
          <a:ext cx="8767304" cy="1635645"/>
        </p:xfrm>
        <a:graphic>
          <a:graphicData uri="http://schemas.openxmlformats.org/drawingml/2006/table">
            <a:tbl>
              <a:tblPr/>
              <a:tblGrid>
                <a:gridCol w="3582584">
                  <a:extLst>
                    <a:ext uri="{9D8B030D-6E8A-4147-A177-3AD203B41FA5}">
                      <a16:colId xmlns:a16="http://schemas.microsoft.com/office/drawing/2014/main" val="20000"/>
                    </a:ext>
                  </a:extLst>
                </a:gridCol>
                <a:gridCol w="864120">
                  <a:extLst>
                    <a:ext uri="{9D8B030D-6E8A-4147-A177-3AD203B41FA5}">
                      <a16:colId xmlns:a16="http://schemas.microsoft.com/office/drawing/2014/main" val="20001"/>
                    </a:ext>
                  </a:extLst>
                </a:gridCol>
                <a:gridCol w="1152160">
                  <a:extLst>
                    <a:ext uri="{9D8B030D-6E8A-4147-A177-3AD203B41FA5}">
                      <a16:colId xmlns:a16="http://schemas.microsoft.com/office/drawing/2014/main" val="20002"/>
                    </a:ext>
                  </a:extLst>
                </a:gridCol>
                <a:gridCol w="1008140">
                  <a:extLst>
                    <a:ext uri="{9D8B030D-6E8A-4147-A177-3AD203B41FA5}">
                      <a16:colId xmlns:a16="http://schemas.microsoft.com/office/drawing/2014/main" val="20003"/>
                    </a:ext>
                  </a:extLst>
                </a:gridCol>
                <a:gridCol w="1008140">
                  <a:extLst>
                    <a:ext uri="{9D8B030D-6E8A-4147-A177-3AD203B41FA5}">
                      <a16:colId xmlns:a16="http://schemas.microsoft.com/office/drawing/2014/main" val="20004"/>
                    </a:ext>
                  </a:extLst>
                </a:gridCol>
                <a:gridCol w="1152160">
                  <a:extLst>
                    <a:ext uri="{9D8B030D-6E8A-4147-A177-3AD203B41FA5}">
                      <a16:colId xmlns:a16="http://schemas.microsoft.com/office/drawing/2014/main" val="2807686572"/>
                    </a:ext>
                  </a:extLst>
                </a:gridCol>
              </a:tblGrid>
              <a:tr h="372751">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a:ln>
                            <a:noFill/>
                          </a:ln>
                          <a:solidFill>
                            <a:srgbClr val="FFFFFF"/>
                          </a:solidFill>
                          <a:effectLst/>
                          <a:latin typeface="Calibri" pitchFamily="34" charset="0"/>
                        </a:rPr>
                        <a:t>INDICADORES DE ACOMPANHAMENTO</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7342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CÓDIGO / DESCRIÇÃO</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FONTE</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UNIDADE DE MEDIDA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ÍNDICE DE REFERÊNCIA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bg1"/>
                          </a:solidFill>
                          <a:effectLst/>
                          <a:latin typeface="Calibri" pitchFamily="34" charset="0"/>
                          <a:ea typeface="+mn-ea"/>
                          <a:cs typeface="+mn-cs"/>
                        </a:rPr>
                        <a:t>MEDIÇÃO FINAL 2022</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cap="none" normalizeH="0" baseline="0" dirty="0">
                          <a:ln>
                            <a:noFill/>
                          </a:ln>
                          <a:solidFill>
                            <a:schemeClr val="bg1"/>
                          </a:solidFill>
                          <a:effectLst/>
                          <a:latin typeface="Calibri" pitchFamily="34" charset="0"/>
                        </a:rPr>
                        <a:t>ÍNDICE ESPERADO AO FINAL DO PPA</a:t>
                      </a:r>
                    </a:p>
                  </a:txBody>
                  <a:tcPr marL="91451" marR="91451" marT="45682" marB="45682" anchor="ctr" horzOverflow="overflow">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52865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cap="none" normalizeH="0" baseline="0" dirty="0">
                          <a:ln>
                            <a:noFill/>
                          </a:ln>
                          <a:solidFill>
                            <a:schemeClr val="tx2"/>
                          </a:solidFill>
                          <a:effectLst/>
                          <a:latin typeface="Calibri" pitchFamily="34" charset="0"/>
                        </a:rPr>
                        <a:t>0310 – Taxa de Realização da Receita Total Estimada </a:t>
                      </a:r>
                    </a:p>
                  </a:txBody>
                  <a:tcPr marL="91451" marR="91451" marT="45682" marB="45682" anchor="ctr" horzOverflow="overflow">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cap="none" normalizeH="0" baseline="0" dirty="0">
                          <a:ln>
                            <a:noFill/>
                          </a:ln>
                          <a:solidFill>
                            <a:schemeClr val="tx2"/>
                          </a:solidFill>
                          <a:effectLst/>
                          <a:latin typeface="Calibri" pitchFamily="34" charset="0"/>
                        </a:rPr>
                        <a:t>CGM</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Percentagem</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89,87%</a:t>
                      </a:r>
                    </a:p>
                  </a:txBody>
                  <a:tcPr marL="91451" marR="91451" marT="45682" marB="45682" anchor="ctr" horzOverflow="overflow">
                    <a:lnL w="12700" cap="flat" cmpd="sng" algn="ctr">
                      <a:solidFill>
                        <a:schemeClr val="tx2"/>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94,91%</a:t>
                      </a:r>
                    </a:p>
                  </a:txBody>
                  <a:tcPr marL="9526" marR="9526" marT="9518" marB="0" anchor="ctr" horzOverflow="overflow">
                    <a:lnL w="12700" cap="flat" cmpd="sng" algn="ctr">
                      <a:solidFill>
                        <a:schemeClr val="tx2">
                          <a:lumMod val="7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100,00%</a:t>
                      </a:r>
                    </a:p>
                  </a:txBody>
                  <a:tcPr marL="9526" marR="9526" marT="9518" marB="0"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5" name="Diagrama 4"/>
          <p:cNvGraphicFramePr/>
          <p:nvPr>
            <p:extLst>
              <p:ext uri="{D42A27DB-BD31-4B8C-83A1-F6EECF244321}">
                <p14:modId xmlns:p14="http://schemas.microsoft.com/office/powerpoint/2010/main" val="4185527396"/>
              </p:ext>
            </p:extLst>
          </p:nvPr>
        </p:nvGraphicFramePr>
        <p:xfrm>
          <a:off x="1619590" y="5517290"/>
          <a:ext cx="6277582" cy="468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5128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bwMode="auto">
          <a:xfrm>
            <a:off x="1619590" y="144463"/>
            <a:ext cx="7524410" cy="836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pt-BR" altLang="pt-BR" sz="3400" b="1" dirty="0">
                <a:solidFill>
                  <a:schemeClr val="bg1"/>
                </a:solidFill>
              </a:rPr>
              <a:t>FAZENDA E PLANEJAMENTO – SMFP</a:t>
            </a:r>
          </a:p>
          <a:p>
            <a:pPr eaLnBrk="1" hangingPunct="1"/>
            <a:r>
              <a:rPr lang="pt-BR" altLang="pt-BR" sz="2300" b="1" dirty="0">
                <a:solidFill>
                  <a:schemeClr val="bg1"/>
                </a:solidFill>
              </a:rPr>
              <a:t>Programa</a:t>
            </a:r>
            <a:r>
              <a:rPr lang="pt-BR" altLang="pt-BR" sz="2300" b="1" dirty="0">
                <a:solidFill>
                  <a:schemeClr val="bg1"/>
                </a:solidFill>
                <a:latin typeface="Arial" panose="020B0604020202020204" pitchFamily="34" charset="0"/>
                <a:cs typeface="Arial" panose="020B0604020202020204" pitchFamily="34" charset="0"/>
              </a:rPr>
              <a:t> 0049 – Modernização da Gestão Fazendária</a:t>
            </a:r>
            <a:endParaRPr lang="pt-BR" altLang="pt-BR" sz="2300" b="1" dirty="0">
              <a:solidFill>
                <a:schemeClr val="bg1"/>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51610377"/>
              </p:ext>
            </p:extLst>
          </p:nvPr>
        </p:nvGraphicFramePr>
        <p:xfrm>
          <a:off x="107380" y="1412720"/>
          <a:ext cx="8929239" cy="3004982"/>
        </p:xfrm>
        <a:graphic>
          <a:graphicData uri="http://schemas.openxmlformats.org/drawingml/2006/table">
            <a:tbl>
              <a:tblPr firstRow="1" bandRow="1">
                <a:tableStyleId>{5C22544A-7EE6-4342-B048-85BDC9FD1C3A}</a:tableStyleId>
              </a:tblPr>
              <a:tblGrid>
                <a:gridCol w="1316503">
                  <a:extLst>
                    <a:ext uri="{9D8B030D-6E8A-4147-A177-3AD203B41FA5}">
                      <a16:colId xmlns:a16="http://schemas.microsoft.com/office/drawing/2014/main" val="20000"/>
                    </a:ext>
                  </a:extLst>
                </a:gridCol>
                <a:gridCol w="1609060">
                  <a:extLst>
                    <a:ext uri="{9D8B030D-6E8A-4147-A177-3AD203B41FA5}">
                      <a16:colId xmlns:a16="http://schemas.microsoft.com/office/drawing/2014/main" val="20001"/>
                    </a:ext>
                  </a:extLst>
                </a:gridCol>
                <a:gridCol w="1034987">
                  <a:extLst>
                    <a:ext uri="{9D8B030D-6E8A-4147-A177-3AD203B41FA5}">
                      <a16:colId xmlns:a16="http://schemas.microsoft.com/office/drawing/2014/main" val="20002"/>
                    </a:ext>
                  </a:extLst>
                </a:gridCol>
                <a:gridCol w="1152160">
                  <a:extLst>
                    <a:ext uri="{9D8B030D-6E8A-4147-A177-3AD203B41FA5}">
                      <a16:colId xmlns:a16="http://schemas.microsoft.com/office/drawing/2014/main" val="20003"/>
                    </a:ext>
                  </a:extLst>
                </a:gridCol>
                <a:gridCol w="1080150">
                  <a:extLst>
                    <a:ext uri="{9D8B030D-6E8A-4147-A177-3AD203B41FA5}">
                      <a16:colId xmlns:a16="http://schemas.microsoft.com/office/drawing/2014/main" val="20004"/>
                    </a:ext>
                  </a:extLst>
                </a:gridCol>
                <a:gridCol w="936130">
                  <a:extLst>
                    <a:ext uri="{9D8B030D-6E8A-4147-A177-3AD203B41FA5}">
                      <a16:colId xmlns:a16="http://schemas.microsoft.com/office/drawing/2014/main" val="3868130091"/>
                    </a:ext>
                  </a:extLst>
                </a:gridCol>
                <a:gridCol w="936130">
                  <a:extLst>
                    <a:ext uri="{9D8B030D-6E8A-4147-A177-3AD203B41FA5}">
                      <a16:colId xmlns:a16="http://schemas.microsoft.com/office/drawing/2014/main" val="2089117796"/>
                    </a:ext>
                  </a:extLst>
                </a:gridCol>
                <a:gridCol w="864119">
                  <a:extLst>
                    <a:ext uri="{9D8B030D-6E8A-4147-A177-3AD203B41FA5}">
                      <a16:colId xmlns:a16="http://schemas.microsoft.com/office/drawing/2014/main" val="3332599972"/>
                    </a:ext>
                  </a:extLst>
                </a:gridCol>
              </a:tblGrid>
              <a:tr h="502688">
                <a:tc rowSpan="2">
                  <a:txBody>
                    <a:bodyPr/>
                    <a:lstStyle/>
                    <a:p>
                      <a:pPr algn="ctr"/>
                      <a:r>
                        <a:rPr lang="pt-BR" sz="1000" dirty="0">
                          <a:latin typeface="Calibri" pitchFamily="34" charset="0"/>
                        </a:rPr>
                        <a:t>CÓDIGO E DESCRIÇÃO DA</a:t>
                      </a:r>
                      <a:r>
                        <a:rPr lang="pt-BR" sz="1000" baseline="0" dirty="0">
                          <a:latin typeface="Calibri" pitchFamily="34" charset="0"/>
                        </a:rPr>
                        <a:t> </a:t>
                      </a:r>
                      <a:r>
                        <a:rPr lang="pt-BR" sz="1000" dirty="0">
                          <a:latin typeface="Calibri" pitchFamily="34" charset="0"/>
                        </a:rPr>
                        <a:t>AÇÃO</a:t>
                      </a:r>
                      <a:endParaRPr lang="pt-BR" sz="1000" b="1" dirty="0">
                        <a:solidFill>
                          <a:schemeClr val="bg1"/>
                        </a:solidFill>
                        <a:latin typeface="Calibri" pitchFamily="34" charset="0"/>
                      </a:endParaRP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CÓDIGO E DESCRIÇÃO DO PRODUTO</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UNIDADE DE MEDIDA</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EXECUÇÃO ORÇAMENTÁRIA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META FÍSICA</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99459">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DOTAÇÃO ATUAL</a:t>
                      </a:r>
                      <a:r>
                        <a:rPr lang="pt-BR" sz="1000" b="1" baseline="0" dirty="0">
                          <a:solidFill>
                            <a:schemeClr val="bg1"/>
                          </a:solidFill>
                          <a:latin typeface="Calibri" pitchFamily="34" charset="0"/>
                        </a:rPr>
                        <a:t>     </a:t>
                      </a:r>
                      <a:r>
                        <a:rPr lang="pt-BR" sz="1000" b="1" dirty="0">
                          <a:solidFill>
                            <a:schemeClr val="bg1"/>
                          </a:solidFill>
                          <a:latin typeface="Calibri" pitchFamily="34" charset="0"/>
                        </a:rPr>
                        <a:t>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EMPENHADO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EXECUTADO</a:t>
                      </a:r>
                      <a:r>
                        <a:rPr lang="pt-BR" sz="1050" b="1" baseline="0" dirty="0">
                          <a:solidFill>
                            <a:schemeClr val="bg1"/>
                          </a:solidFill>
                          <a:latin typeface="Calibri" pitchFamily="34" charset="0"/>
                        </a:rPr>
                        <a:t> ATÉ MAIO/23</a:t>
                      </a:r>
                      <a:endParaRPr lang="pt-BR" sz="105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PLDO 2024</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842123">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2442 – Modernização da Infraestrutura Operacional - PMAT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1100" b="1" i="0" u="none" strike="noStrike" kern="1200" cap="none" normalizeH="0" baseline="0" dirty="0">
                        <a:ln>
                          <a:noFill/>
                        </a:ln>
                        <a:solidFill>
                          <a:schemeClr val="tx2"/>
                        </a:solidFill>
                        <a:effectLst/>
                        <a:latin typeface="Calibri" pitchFamily="34" charset="0"/>
                        <a:ea typeface="+mn-ea"/>
                        <a:cs typeface="+mn-cs"/>
                      </a:endParaRP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 4450 -  Programa de Modernização da Administração Tributária Implantado</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Percentagem</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5.407.182,25</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1.596.906,25</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100%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22%</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100%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530356">
                <a:tc vMerge="1">
                  <a:txBody>
                    <a:bodyPr/>
                    <a:lstStyle/>
                    <a:p>
                      <a:endParaRPr lang="pt-B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4889 – Equipamento Adquirido</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8.586.853,50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3.050.000,00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100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54918328"/>
                  </a:ext>
                </a:extLst>
              </a:tr>
              <a:tr h="530356">
                <a:tc vMerge="1">
                  <a:txBody>
                    <a:bodyPr/>
                    <a:lstStyle/>
                    <a:p>
                      <a:pPr algn="just" fontAlgn="auto">
                        <a:lnSpc>
                          <a:spcPct val="150000"/>
                        </a:lnSpc>
                        <a:spcBef>
                          <a:spcPct val="50000"/>
                        </a:spcBef>
                        <a:spcAft>
                          <a:spcPts val="0"/>
                        </a:spcAft>
                        <a:defRPr/>
                      </a:pPr>
                      <a:endParaRPr lang="pt-BR" sz="1200" dirty="0">
                        <a:solidFill>
                          <a:schemeClr val="tx2">
                            <a:lumMod val="75000"/>
                          </a:schemeClr>
                        </a:solidFill>
                        <a:latin typeface="Calibri" pitchFamily="34" charset="0"/>
                      </a:endParaRP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4949 – Licença Adquirida</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86254759"/>
                  </a:ext>
                </a:extLst>
              </a:tr>
            </a:tbl>
          </a:graphicData>
        </a:graphic>
      </p:graphicFrame>
      <p:sp>
        <p:nvSpPr>
          <p:cNvPr id="4" name="CaixaDeTexto 3"/>
          <p:cNvSpPr txBox="1"/>
          <p:nvPr/>
        </p:nvSpPr>
        <p:spPr>
          <a:xfrm>
            <a:off x="0" y="4480015"/>
            <a:ext cx="4106376" cy="369332"/>
          </a:xfrm>
          <a:prstGeom prst="rect">
            <a:avLst/>
          </a:prstGeom>
          <a:noFill/>
        </p:spPr>
        <p:txBody>
          <a:bodyPr wrap="square" rtlCol="0">
            <a:spAutoFit/>
          </a:bodyPr>
          <a:lstStyle/>
          <a:p>
            <a:r>
              <a:rPr lang="pt-BR" b="1" dirty="0">
                <a:solidFill>
                  <a:schemeClr val="accent1">
                    <a:lumMod val="75000"/>
                  </a:schemeClr>
                </a:solidFill>
              </a:rPr>
              <a:t>*</a:t>
            </a:r>
            <a:r>
              <a:rPr lang="pt-BR" sz="1200" b="1" dirty="0">
                <a:solidFill>
                  <a:schemeClr val="accent1">
                    <a:lumMod val="75000"/>
                  </a:schemeClr>
                </a:solidFill>
              </a:rPr>
              <a:t> </a:t>
            </a:r>
            <a:r>
              <a:rPr lang="pt-BR" sz="1000" b="1" dirty="0">
                <a:solidFill>
                  <a:schemeClr val="accent1">
                    <a:lumMod val="75000"/>
                  </a:schemeClr>
                </a:solidFill>
              </a:rPr>
              <a:t>Produto Não Cumulativo por Exercício</a:t>
            </a:r>
            <a:endParaRPr lang="pt-BR" sz="1200" b="1" dirty="0">
              <a:solidFill>
                <a:schemeClr val="accent1">
                  <a:lumMod val="75000"/>
                </a:schemeClr>
              </a:solidFill>
            </a:endParaRPr>
          </a:p>
        </p:txBody>
      </p:sp>
    </p:spTree>
    <p:extLst>
      <p:ext uri="{BB962C8B-B14F-4D97-AF65-F5344CB8AC3E}">
        <p14:creationId xmlns:p14="http://schemas.microsoft.com/office/powerpoint/2010/main" val="562556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bwMode="auto">
          <a:xfrm>
            <a:off x="1619590" y="116540"/>
            <a:ext cx="7524410" cy="836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pt-BR" altLang="pt-BR" sz="3000" b="1" dirty="0">
                <a:solidFill>
                  <a:schemeClr val="bg1"/>
                </a:solidFill>
              </a:rPr>
              <a:t>FAZENDA E PLANEJAMENTO – SMFP - SUBGGC</a:t>
            </a:r>
            <a:r>
              <a:rPr lang="pt-BR" altLang="pt-BR" sz="2800" b="1" dirty="0">
                <a:solidFill>
                  <a:schemeClr val="bg1"/>
                </a:solidFill>
              </a:rPr>
              <a:t> </a:t>
            </a:r>
            <a:r>
              <a:rPr lang="pt-BR" altLang="pt-BR" sz="2300" b="1" dirty="0">
                <a:solidFill>
                  <a:schemeClr val="bg1"/>
                </a:solidFill>
              </a:rPr>
              <a:t>Programa</a:t>
            </a:r>
            <a:r>
              <a:rPr lang="pt-BR" altLang="pt-BR" sz="2300" b="1" dirty="0">
                <a:solidFill>
                  <a:schemeClr val="bg1"/>
                </a:solidFill>
                <a:latin typeface="Arial" panose="020B0604020202020204" pitchFamily="34" charset="0"/>
                <a:cs typeface="Arial" panose="020B0604020202020204" pitchFamily="34" charset="0"/>
              </a:rPr>
              <a:t> 0311 – Gestão de Pessoas</a:t>
            </a:r>
            <a:endParaRPr lang="pt-BR" altLang="pt-BR" sz="2300" b="1" dirty="0">
              <a:solidFill>
                <a:schemeClr val="bg1"/>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599052940"/>
              </p:ext>
            </p:extLst>
          </p:nvPr>
        </p:nvGraphicFramePr>
        <p:xfrm>
          <a:off x="107379" y="4077090"/>
          <a:ext cx="8935413" cy="1656230"/>
        </p:xfrm>
        <a:graphic>
          <a:graphicData uri="http://schemas.openxmlformats.org/drawingml/2006/table">
            <a:tbl>
              <a:tblPr firstRow="1" bandRow="1">
                <a:tableStyleId>{5C22544A-7EE6-4342-B048-85BDC9FD1C3A}</a:tableStyleId>
              </a:tblPr>
              <a:tblGrid>
                <a:gridCol w="2268880">
                  <a:extLst>
                    <a:ext uri="{9D8B030D-6E8A-4147-A177-3AD203B41FA5}">
                      <a16:colId xmlns:a16="http://schemas.microsoft.com/office/drawing/2014/main" val="20000"/>
                    </a:ext>
                  </a:extLst>
                </a:gridCol>
                <a:gridCol w="1244224">
                  <a:extLst>
                    <a:ext uri="{9D8B030D-6E8A-4147-A177-3AD203B41FA5}">
                      <a16:colId xmlns:a16="http://schemas.microsoft.com/office/drawing/2014/main" val="20001"/>
                    </a:ext>
                  </a:extLst>
                </a:gridCol>
                <a:gridCol w="805086">
                  <a:extLst>
                    <a:ext uri="{9D8B030D-6E8A-4147-A177-3AD203B41FA5}">
                      <a16:colId xmlns:a16="http://schemas.microsoft.com/office/drawing/2014/main" val="20002"/>
                    </a:ext>
                  </a:extLst>
                </a:gridCol>
                <a:gridCol w="1024655">
                  <a:extLst>
                    <a:ext uri="{9D8B030D-6E8A-4147-A177-3AD203B41FA5}">
                      <a16:colId xmlns:a16="http://schemas.microsoft.com/office/drawing/2014/main" val="20003"/>
                    </a:ext>
                  </a:extLst>
                </a:gridCol>
                <a:gridCol w="1024655">
                  <a:extLst>
                    <a:ext uri="{9D8B030D-6E8A-4147-A177-3AD203B41FA5}">
                      <a16:colId xmlns:a16="http://schemas.microsoft.com/office/drawing/2014/main" val="20004"/>
                    </a:ext>
                  </a:extLst>
                </a:gridCol>
                <a:gridCol w="805086">
                  <a:extLst>
                    <a:ext uri="{9D8B030D-6E8A-4147-A177-3AD203B41FA5}">
                      <a16:colId xmlns:a16="http://schemas.microsoft.com/office/drawing/2014/main" val="3868130091"/>
                    </a:ext>
                  </a:extLst>
                </a:gridCol>
                <a:gridCol w="951466">
                  <a:extLst>
                    <a:ext uri="{9D8B030D-6E8A-4147-A177-3AD203B41FA5}">
                      <a16:colId xmlns:a16="http://schemas.microsoft.com/office/drawing/2014/main" val="2089117796"/>
                    </a:ext>
                  </a:extLst>
                </a:gridCol>
                <a:gridCol w="811361">
                  <a:extLst>
                    <a:ext uri="{9D8B030D-6E8A-4147-A177-3AD203B41FA5}">
                      <a16:colId xmlns:a16="http://schemas.microsoft.com/office/drawing/2014/main" val="3332599972"/>
                    </a:ext>
                  </a:extLst>
                </a:gridCol>
              </a:tblGrid>
              <a:tr h="502688">
                <a:tc rowSpan="2">
                  <a:txBody>
                    <a:bodyPr/>
                    <a:lstStyle/>
                    <a:p>
                      <a:pPr algn="ctr"/>
                      <a:r>
                        <a:rPr lang="pt-BR" sz="1000" dirty="0">
                          <a:latin typeface="Calibri" pitchFamily="34" charset="0"/>
                        </a:rPr>
                        <a:t>CÓDIGO E DESCRIÇÃO DA</a:t>
                      </a:r>
                      <a:r>
                        <a:rPr lang="pt-BR" sz="1000" baseline="0" dirty="0">
                          <a:latin typeface="Calibri" pitchFamily="34" charset="0"/>
                        </a:rPr>
                        <a:t> </a:t>
                      </a:r>
                      <a:r>
                        <a:rPr lang="pt-BR" sz="1000" dirty="0">
                          <a:latin typeface="Calibri" pitchFamily="34" charset="0"/>
                        </a:rPr>
                        <a:t>AÇÃO</a:t>
                      </a:r>
                      <a:endParaRPr lang="pt-BR" sz="1000" b="1" dirty="0">
                        <a:solidFill>
                          <a:schemeClr val="bg1"/>
                        </a:solidFill>
                        <a:latin typeface="Calibri" pitchFamily="34" charset="0"/>
                      </a:endParaRPr>
                    </a:p>
                  </a:txBody>
                  <a:tcPr marL="91450" marR="91450" marT="45726" marB="45726"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CÓDIGO E DESCRIÇÃO DO PRODUTO</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rowSpan="2">
                  <a:txBody>
                    <a:bodyPr/>
                    <a:lstStyle/>
                    <a:p>
                      <a:pPr algn="ctr"/>
                      <a:r>
                        <a:rPr lang="pt-BR" sz="1000" dirty="0">
                          <a:latin typeface="Calibri" pitchFamily="34" charset="0"/>
                        </a:rPr>
                        <a:t>UNIDADE DE MEDIDA</a:t>
                      </a:r>
                      <a:endParaRPr lang="pt-BR" sz="100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EXECUÇÃO ORÇAMENTÁRIA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kern="1200" dirty="0">
                          <a:solidFill>
                            <a:schemeClr val="bg1"/>
                          </a:solidFill>
                          <a:latin typeface="Calibri" pitchFamily="34" charset="0"/>
                          <a:ea typeface="+mn-ea"/>
                          <a:cs typeface="+mn-cs"/>
                        </a:rPr>
                        <a:t>META FÍSICA</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599459">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vMerge="1">
                  <a:txBody>
                    <a:bodyPr/>
                    <a:lstStyle/>
                    <a:p>
                      <a:pPr algn="ctr"/>
                      <a:endParaRPr lang="pt-BR" sz="1400" b="1" dirty="0">
                        <a:solidFill>
                          <a:schemeClr val="bg1"/>
                        </a:solidFill>
                      </a:endParaRPr>
                    </a:p>
                  </a:txBody>
                  <a:tcPr marL="91436" marR="91436"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DOTAÇÃO ATUAL</a:t>
                      </a:r>
                      <a:r>
                        <a:rPr lang="pt-BR" sz="1000" b="1" baseline="0" dirty="0">
                          <a:solidFill>
                            <a:schemeClr val="bg1"/>
                          </a:solidFill>
                          <a:latin typeface="Calibri" pitchFamily="34" charset="0"/>
                        </a:rPr>
                        <a:t>                </a:t>
                      </a:r>
                      <a:r>
                        <a:rPr lang="pt-BR" sz="1000" b="1" dirty="0">
                          <a:solidFill>
                            <a:schemeClr val="bg1"/>
                          </a:solidFill>
                          <a:latin typeface="Calibri" pitchFamily="34" charset="0"/>
                        </a:rPr>
                        <a:t>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dirty="0">
                          <a:solidFill>
                            <a:schemeClr val="bg1"/>
                          </a:solidFill>
                          <a:latin typeface="Calibri" pitchFamily="34" charset="0"/>
                        </a:rPr>
                        <a:t>EMPENHADO  (R$)</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2023</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EXECUTADO</a:t>
                      </a:r>
                      <a:r>
                        <a:rPr lang="pt-BR" sz="1050" b="1" baseline="0" dirty="0">
                          <a:solidFill>
                            <a:schemeClr val="bg1"/>
                          </a:solidFill>
                          <a:latin typeface="Calibri" pitchFamily="34" charset="0"/>
                        </a:rPr>
                        <a:t> ATÉ MAIO/23</a:t>
                      </a:r>
                      <a:endParaRPr lang="pt-BR" sz="1050" b="1" dirty="0">
                        <a:solidFill>
                          <a:schemeClr val="bg1"/>
                        </a:solidFill>
                        <a:latin typeface="Calibri" pitchFamily="34" charset="0"/>
                      </a:endParaRP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050" b="1" dirty="0">
                          <a:solidFill>
                            <a:schemeClr val="bg1"/>
                          </a:solidFill>
                          <a:latin typeface="Calibri" pitchFamily="34" charset="0"/>
                        </a:rPr>
                        <a:t>PREVISÃO PLDO 2024</a:t>
                      </a:r>
                    </a:p>
                  </a:txBody>
                  <a:tcPr marL="91450" marR="91450" marT="45726" marB="45726"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55408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2135 – Capacitação do Servidor</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1" i="0" u="none" strike="noStrike" kern="1200" cap="none" normalizeH="0" baseline="0" dirty="0">
                          <a:ln>
                            <a:noFill/>
                          </a:ln>
                          <a:solidFill>
                            <a:schemeClr val="tx2"/>
                          </a:solidFill>
                          <a:effectLst/>
                          <a:latin typeface="Calibri" pitchFamily="34" charset="0"/>
                          <a:ea typeface="+mn-ea"/>
                          <a:cs typeface="+mn-cs"/>
                        </a:rPr>
                        <a:t>4337 – Servidor treinado</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Unidade</a:t>
                      </a:r>
                    </a:p>
                  </a:txBody>
                  <a:tcPr marL="91448" marR="91448" marT="45663" marB="45663"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400.000,00</a:t>
                      </a:r>
                    </a:p>
                  </a:txBody>
                  <a:tcPr marL="91448" marR="91448" marT="45725" marB="45725"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19.895,00</a:t>
                      </a:r>
                    </a:p>
                  </a:txBody>
                  <a:tcPr marL="91450" marR="91450" marT="45727" marB="45727"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320</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271</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200" b="1" i="0" u="none" strike="noStrike" kern="1200" cap="none" normalizeH="0" baseline="0" dirty="0">
                          <a:ln>
                            <a:noFill/>
                          </a:ln>
                          <a:solidFill>
                            <a:schemeClr val="tx2"/>
                          </a:solidFill>
                          <a:effectLst/>
                          <a:latin typeface="Calibri" pitchFamily="34" charset="0"/>
                          <a:ea typeface="+mn-ea"/>
                          <a:cs typeface="+mn-cs"/>
                        </a:rPr>
                        <a:t>46</a:t>
                      </a:r>
                    </a:p>
                  </a:txBody>
                  <a:tcPr marL="91450" marR="91450" marT="45727" marB="4572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5" name="Retângulo de cantos arredondados 5"/>
          <p:cNvSpPr/>
          <p:nvPr/>
        </p:nvSpPr>
        <p:spPr>
          <a:xfrm>
            <a:off x="189275" y="1348959"/>
            <a:ext cx="8771622" cy="1280004"/>
          </a:xfrm>
          <a:prstGeom prst="roundRect">
            <a:avLst/>
          </a:prstGeom>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r>
              <a:rPr lang="pt-BR" sz="1600" b="1" dirty="0">
                <a:solidFill>
                  <a:schemeClr val="tx2">
                    <a:lumMod val="75000"/>
                  </a:schemeClr>
                </a:solidFill>
                <a:effectLst>
                  <a:innerShdw blurRad="114300">
                    <a:prstClr val="black"/>
                  </a:innerShdw>
                </a:effectLst>
              </a:rPr>
              <a:t>OBJETIVO: </a:t>
            </a:r>
            <a:r>
              <a:rPr lang="pt-BR" sz="1600" dirty="0">
                <a:solidFill>
                  <a:schemeClr val="tx2">
                    <a:lumMod val="50000"/>
                  </a:schemeClr>
                </a:solidFill>
              </a:rPr>
              <a:t>Melhorar a eficiência e a eficácia na gestão pública, desenvolvendo processos de gestão de pessoas por intermédio de ações de recrutamento e seleção de novos servidores, avaliação de desempenho e introdução de mecanismos que estimulem a produtividade funcional. </a:t>
            </a:r>
            <a:endParaRPr lang="pt-BR" sz="1600" dirty="0">
              <a:solidFill>
                <a:schemeClr val="tx2">
                  <a:lumMod val="50000"/>
                </a:schemeClr>
              </a:solidFill>
              <a:effectLst>
                <a:innerShdw blurRad="114300">
                  <a:prstClr val="black"/>
                </a:innerShdw>
              </a:effectLst>
            </a:endParaRPr>
          </a:p>
        </p:txBody>
      </p:sp>
      <p:graphicFrame>
        <p:nvGraphicFramePr>
          <p:cNvPr id="7" name="Diagrama 6"/>
          <p:cNvGraphicFramePr/>
          <p:nvPr>
            <p:extLst>
              <p:ext uri="{D42A27DB-BD31-4B8C-83A1-F6EECF244321}">
                <p14:modId xmlns:p14="http://schemas.microsoft.com/office/powerpoint/2010/main" val="605067718"/>
              </p:ext>
            </p:extLst>
          </p:nvPr>
        </p:nvGraphicFramePr>
        <p:xfrm>
          <a:off x="1547580" y="3170444"/>
          <a:ext cx="6277582" cy="468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8313" y="3068638"/>
            <a:ext cx="8280400" cy="706437"/>
          </a:xfrm>
          <a:prstGeom prst="rect">
            <a:avLst/>
          </a:prstGeom>
          <a:noFill/>
        </p:spPr>
        <p:txBody>
          <a:bodyPr>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pt-BR" sz="4000" b="1" dirty="0">
                <a:solidFill>
                  <a:srgbClr val="254061"/>
                </a:solidFill>
                <a:effectLst>
                  <a:outerShdw blurRad="38100" dist="38100" dir="2700000" algn="tl">
                    <a:srgbClr val="C0C0C0"/>
                  </a:outerShdw>
                </a:effectLst>
              </a:rPr>
              <a:t>Obrigado.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258888" y="260350"/>
            <a:ext cx="7885112" cy="620713"/>
          </a:xfrm>
          <a:prstGeom prst="rect">
            <a:avLst/>
          </a:prstGeom>
        </p:spPr>
        <p:txBody>
          <a:bodyPr anchor="ctr"/>
          <a:lstStyle/>
          <a:p>
            <a:pPr eaLnBrk="1" fontAlgn="auto" hangingPunct="1">
              <a:spcAft>
                <a:spcPts val="0"/>
              </a:spcAft>
              <a:defRPr/>
            </a:pPr>
            <a:r>
              <a:rPr lang="pt-BR" sz="2800" b="1" dirty="0">
                <a:solidFill>
                  <a:schemeClr val="bg1"/>
                </a:solidFill>
                <a:effectLst>
                  <a:outerShdw blurRad="38100" dist="38100" dir="2700000" algn="tl">
                    <a:srgbClr val="000000">
                      <a:alpha val="43137"/>
                    </a:srgbClr>
                  </a:outerShdw>
                </a:effectLst>
              </a:rPr>
              <a:t>TEMAS TRANSVERSAIS - ORGÃOS</a:t>
            </a:r>
          </a:p>
        </p:txBody>
      </p:sp>
      <p:sp>
        <p:nvSpPr>
          <p:cNvPr id="43" name="Pentágono 22"/>
          <p:cNvSpPr>
            <a:spLocks noChangeArrowheads="1"/>
          </p:cNvSpPr>
          <p:nvPr/>
        </p:nvSpPr>
        <p:spPr bwMode="auto">
          <a:xfrm>
            <a:off x="107380" y="1340746"/>
            <a:ext cx="4766494" cy="4680000"/>
          </a:xfrm>
          <a:prstGeom prst="roundRect">
            <a:avLst>
              <a:gd name="adj" fmla="val 3144"/>
            </a:avLst>
          </a:prstGeom>
          <a:solidFill>
            <a:schemeClr val="tx2">
              <a:lumMod val="40000"/>
              <a:lumOff val="60000"/>
            </a:schemeClr>
          </a:solidFill>
          <a:ln w="28575" algn="ctr">
            <a:solidFill>
              <a:schemeClr val="accent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810" tIns="0" rIns="3810" bIns="0" anchor="ctr"/>
          <a:lstStyle/>
          <a:p>
            <a:pPr defTabSz="895350" eaLnBrk="1" fontAlgn="auto" hangingPunct="1">
              <a:spcBef>
                <a:spcPts val="0"/>
              </a:spcBef>
              <a:spcAft>
                <a:spcPts val="0"/>
              </a:spcAft>
              <a:buClr>
                <a:srgbClr val="002960"/>
              </a:buClr>
              <a:buFont typeface="Arial" pitchFamily="34" charset="0"/>
              <a:buChar char="•"/>
              <a:defRPr/>
            </a:pPr>
            <a:endParaRPr lang="pt-BR" sz="1400" kern="0" dirty="0">
              <a:solidFill>
                <a:srgbClr val="FFFFFF"/>
              </a:solidFill>
              <a:latin typeface="Calibri" pitchFamily="34" charset="0"/>
            </a:endParaRPr>
          </a:p>
        </p:txBody>
      </p:sp>
      <p:sp>
        <p:nvSpPr>
          <p:cNvPr id="39" name="Text Box 1056"/>
          <p:cNvSpPr txBox="1">
            <a:spLocks noChangeArrowheads="1"/>
          </p:cNvSpPr>
          <p:nvPr/>
        </p:nvSpPr>
        <p:spPr bwMode="auto">
          <a:xfrm>
            <a:off x="600075" y="1411288"/>
            <a:ext cx="3760788" cy="268287"/>
          </a:xfrm>
          <a:prstGeom prst="rect">
            <a:avLst/>
          </a:prstGeom>
          <a:noFill/>
          <a:ln w="9525">
            <a:noFill/>
            <a:miter lim="800000"/>
            <a:headEnd/>
            <a:tailEnd/>
          </a:ln>
        </p:spPr>
        <p:txBody>
          <a:bodyPr/>
          <a:lstStyle/>
          <a:p>
            <a:pPr algn="just" eaLnBrk="1" fontAlgn="auto" hangingPunct="1">
              <a:lnSpc>
                <a:spcPct val="80000"/>
              </a:lnSpc>
              <a:spcBef>
                <a:spcPct val="50000"/>
              </a:spcBef>
              <a:spcAft>
                <a:spcPts val="0"/>
              </a:spcAft>
              <a:defRPr/>
            </a:pPr>
            <a:r>
              <a:rPr lang="pt-BR" sz="1600" b="1" dirty="0">
                <a:solidFill>
                  <a:schemeClr val="tx2">
                    <a:lumMod val="75000"/>
                  </a:schemeClr>
                </a:solidFill>
                <a:effectLst>
                  <a:outerShdw blurRad="38100" dist="38100" dir="2700000" algn="tl">
                    <a:srgbClr val="000000">
                      <a:alpha val="43137"/>
                    </a:srgbClr>
                  </a:outerShdw>
                </a:effectLst>
                <a:latin typeface="Calibri" pitchFamily="34" charset="0"/>
                <a:cs typeface="Arial" pitchFamily="34" charset="0"/>
              </a:rPr>
              <a:t>TEMAS TRANSVERSAIS</a:t>
            </a:r>
          </a:p>
        </p:txBody>
      </p:sp>
      <p:sp>
        <p:nvSpPr>
          <p:cNvPr id="41" name="Line 1039"/>
          <p:cNvSpPr>
            <a:spLocks noChangeShapeType="1"/>
          </p:cNvSpPr>
          <p:nvPr/>
        </p:nvSpPr>
        <p:spPr bwMode="auto">
          <a:xfrm flipV="1">
            <a:off x="600075" y="1700213"/>
            <a:ext cx="3541713" cy="0"/>
          </a:xfrm>
          <a:prstGeom prst="line">
            <a:avLst/>
          </a:prstGeom>
          <a:solidFill>
            <a:schemeClr val="accent1">
              <a:lumMod val="20000"/>
              <a:lumOff val="80000"/>
            </a:schemeClr>
          </a:solidFill>
          <a:ln w="28575">
            <a:solidFill>
              <a:srgbClr val="003366"/>
            </a:solidFill>
            <a:round/>
            <a:headEnd/>
            <a:tailEnd/>
          </a:ln>
        </p:spPr>
        <p:txBody>
          <a:bodyPr/>
          <a:lstStyle/>
          <a:p>
            <a:pPr eaLnBrk="1" fontAlgn="auto" hangingPunct="1">
              <a:spcBef>
                <a:spcPts val="0"/>
              </a:spcBef>
              <a:spcAft>
                <a:spcPts val="0"/>
              </a:spcAft>
              <a:defRPr/>
            </a:pPr>
            <a:endParaRPr lang="pt-BR" sz="1400" kern="0">
              <a:solidFill>
                <a:sysClr val="windowText" lastClr="000000"/>
              </a:solidFill>
              <a:latin typeface="Calibri" pitchFamily="34" charset="0"/>
            </a:endParaRPr>
          </a:p>
        </p:txBody>
      </p:sp>
      <p:sp>
        <p:nvSpPr>
          <p:cNvPr id="49" name="Pentágono 22"/>
          <p:cNvSpPr>
            <a:spLocks noChangeArrowheads="1"/>
          </p:cNvSpPr>
          <p:nvPr/>
        </p:nvSpPr>
        <p:spPr bwMode="auto">
          <a:xfrm>
            <a:off x="5017894" y="1340746"/>
            <a:ext cx="3960550" cy="4680000"/>
          </a:xfrm>
          <a:prstGeom prst="roundRect">
            <a:avLst>
              <a:gd name="adj" fmla="val 3144"/>
            </a:avLst>
          </a:prstGeom>
          <a:solidFill>
            <a:schemeClr val="tx2">
              <a:lumMod val="40000"/>
              <a:lumOff val="60000"/>
            </a:schemeClr>
          </a:solidFill>
          <a:ln w="28575" algn="ctr">
            <a:solidFill>
              <a:schemeClr val="accent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810" tIns="0" rIns="3810" bIns="0" anchor="ctr"/>
          <a:lstStyle/>
          <a:p>
            <a:pPr defTabSz="895350" eaLnBrk="1" fontAlgn="auto" hangingPunct="1">
              <a:spcBef>
                <a:spcPts val="0"/>
              </a:spcBef>
              <a:spcAft>
                <a:spcPts val="0"/>
              </a:spcAft>
              <a:buClr>
                <a:srgbClr val="002960"/>
              </a:buClr>
              <a:buFont typeface="Arial" pitchFamily="34" charset="0"/>
              <a:buChar char="•"/>
              <a:defRPr/>
            </a:pPr>
            <a:endParaRPr lang="pt-BR" sz="1400" kern="0">
              <a:solidFill>
                <a:srgbClr val="FFFFFF"/>
              </a:solidFill>
              <a:latin typeface="Calibri" pitchFamily="34" charset="0"/>
            </a:endParaRPr>
          </a:p>
        </p:txBody>
      </p:sp>
      <p:sp>
        <p:nvSpPr>
          <p:cNvPr id="52" name="Text Box 1056"/>
          <p:cNvSpPr txBox="1">
            <a:spLocks noChangeArrowheads="1"/>
          </p:cNvSpPr>
          <p:nvPr/>
        </p:nvSpPr>
        <p:spPr bwMode="auto">
          <a:xfrm>
            <a:off x="5173663" y="1431925"/>
            <a:ext cx="3275012" cy="268288"/>
          </a:xfrm>
          <a:prstGeom prst="rect">
            <a:avLst/>
          </a:prstGeom>
          <a:noFill/>
          <a:ln w="9525">
            <a:noFill/>
            <a:miter lim="800000"/>
            <a:headEnd/>
            <a:tailEnd/>
          </a:ln>
        </p:spPr>
        <p:txBody>
          <a:bodyPr/>
          <a:lstStyle/>
          <a:p>
            <a:pPr algn="just" eaLnBrk="1" fontAlgn="auto" hangingPunct="1">
              <a:lnSpc>
                <a:spcPct val="80000"/>
              </a:lnSpc>
              <a:spcBef>
                <a:spcPct val="50000"/>
              </a:spcBef>
              <a:spcAft>
                <a:spcPts val="0"/>
              </a:spcAft>
              <a:defRPr/>
            </a:pPr>
            <a:r>
              <a:rPr lang="pt-BR" sz="1600" b="1" dirty="0">
                <a:solidFill>
                  <a:schemeClr val="tx2">
                    <a:lumMod val="75000"/>
                  </a:schemeClr>
                </a:solidFill>
                <a:effectLst>
                  <a:outerShdw blurRad="38100" dist="38100" dir="2700000" algn="tl">
                    <a:srgbClr val="000000">
                      <a:alpha val="43137"/>
                    </a:srgbClr>
                  </a:outerShdw>
                </a:effectLst>
                <a:latin typeface="Calibri" pitchFamily="34" charset="0"/>
                <a:cs typeface="Arial" pitchFamily="34" charset="0"/>
              </a:rPr>
              <a:t>ÓRGÃOS</a:t>
            </a:r>
          </a:p>
        </p:txBody>
      </p:sp>
      <p:sp>
        <p:nvSpPr>
          <p:cNvPr id="53" name="Line 1039"/>
          <p:cNvSpPr>
            <a:spLocks noChangeShapeType="1"/>
          </p:cNvSpPr>
          <p:nvPr/>
        </p:nvSpPr>
        <p:spPr bwMode="auto">
          <a:xfrm flipV="1">
            <a:off x="5232400" y="1700213"/>
            <a:ext cx="3287713" cy="0"/>
          </a:xfrm>
          <a:prstGeom prst="line">
            <a:avLst/>
          </a:prstGeom>
          <a:solidFill>
            <a:schemeClr val="accent1">
              <a:lumMod val="20000"/>
              <a:lumOff val="80000"/>
            </a:schemeClr>
          </a:solidFill>
          <a:ln w="28575">
            <a:solidFill>
              <a:srgbClr val="003366"/>
            </a:solidFill>
            <a:round/>
            <a:headEnd/>
            <a:tailEnd/>
          </a:ln>
        </p:spPr>
        <p:txBody>
          <a:bodyPr/>
          <a:lstStyle/>
          <a:p>
            <a:pPr eaLnBrk="1" fontAlgn="auto" hangingPunct="1">
              <a:spcBef>
                <a:spcPts val="0"/>
              </a:spcBef>
              <a:spcAft>
                <a:spcPts val="0"/>
              </a:spcAft>
              <a:defRPr/>
            </a:pPr>
            <a:endParaRPr lang="pt-BR" sz="1400" kern="0">
              <a:solidFill>
                <a:sysClr val="windowText" lastClr="000000"/>
              </a:solidFill>
              <a:latin typeface="Calibri" pitchFamily="34" charset="0"/>
            </a:endParaRPr>
          </a:p>
        </p:txBody>
      </p:sp>
      <p:sp>
        <p:nvSpPr>
          <p:cNvPr id="18" name="CaixaDeTexto 17"/>
          <p:cNvSpPr txBox="1"/>
          <p:nvPr/>
        </p:nvSpPr>
        <p:spPr bwMode="auto">
          <a:xfrm>
            <a:off x="600075" y="1772770"/>
            <a:ext cx="4273799" cy="4006225"/>
          </a:xfrm>
          <a:prstGeom prst="rect">
            <a:avLst/>
          </a:prstGeom>
          <a:noFill/>
          <a:ln w="9525">
            <a:noFill/>
            <a:miter lim="800000"/>
            <a:headEnd/>
            <a:tailEnd/>
          </a:ln>
        </p:spPr>
        <p:txBody>
          <a:bodyPr>
            <a:spAutoFit/>
          </a:bodyPr>
          <a:lstStyle/>
          <a:p>
            <a:pPr algn="just" eaLnBrk="1" fontAlgn="auto" hangingPunct="1">
              <a:lnSpc>
                <a:spcPct val="200000"/>
              </a:lnSpc>
              <a:spcBef>
                <a:spcPts val="800"/>
              </a:spcBef>
              <a:spcAft>
                <a:spcPts val="600"/>
              </a:spcAft>
              <a:defRPr/>
            </a:pPr>
            <a:r>
              <a:rPr lang="pt-BR" sz="1400" dirty="0">
                <a:solidFill>
                  <a:schemeClr val="tx2">
                    <a:lumMod val="75000"/>
                  </a:schemeClr>
                </a:solidFill>
                <a:effectLst>
                  <a:innerShdw blurRad="114300">
                    <a:prstClr val="black"/>
                  </a:innerShdw>
                </a:effectLst>
                <a:latin typeface="Calibri" pitchFamily="34" charset="0"/>
                <a:cs typeface="Arial" pitchFamily="34" charset="0"/>
              </a:rPr>
              <a:t>0001 - Igualdade e Equidade</a:t>
            </a:r>
          </a:p>
          <a:p>
            <a:pPr algn="just" eaLnBrk="1" fontAlgn="auto" hangingPunct="1">
              <a:lnSpc>
                <a:spcPct val="200000"/>
              </a:lnSpc>
              <a:spcBef>
                <a:spcPts val="800"/>
              </a:spcBef>
              <a:spcAft>
                <a:spcPts val="600"/>
              </a:spcAft>
              <a:defRPr/>
            </a:pPr>
            <a:r>
              <a:rPr lang="pt-BR" sz="1400" b="1" dirty="0">
                <a:solidFill>
                  <a:schemeClr val="tx2">
                    <a:lumMod val="75000"/>
                  </a:schemeClr>
                </a:solidFill>
                <a:effectLst>
                  <a:innerShdw blurRad="114300">
                    <a:prstClr val="black"/>
                  </a:innerShdw>
                </a:effectLst>
                <a:latin typeface="Calibri" pitchFamily="34" charset="0"/>
                <a:cs typeface="Arial" pitchFamily="34" charset="0"/>
              </a:rPr>
              <a:t>0002 - Cooperação e Paz</a:t>
            </a:r>
          </a:p>
          <a:p>
            <a:pPr algn="just" eaLnBrk="1" fontAlgn="auto" hangingPunct="1">
              <a:lnSpc>
                <a:spcPct val="200000"/>
              </a:lnSpc>
              <a:spcBef>
                <a:spcPts val="800"/>
              </a:spcBef>
              <a:spcAft>
                <a:spcPts val="600"/>
              </a:spcAft>
              <a:defRPr/>
            </a:pPr>
            <a:r>
              <a:rPr lang="pt-BR" sz="1400" dirty="0">
                <a:solidFill>
                  <a:schemeClr val="tx2">
                    <a:lumMod val="75000"/>
                  </a:schemeClr>
                </a:solidFill>
                <a:effectLst>
                  <a:innerShdw blurRad="114300">
                    <a:prstClr val="black"/>
                  </a:innerShdw>
                </a:effectLst>
                <a:latin typeface="Calibri" pitchFamily="34" charset="0"/>
                <a:cs typeface="Arial" pitchFamily="34" charset="0"/>
              </a:rPr>
              <a:t>0003 - Longevidade, Bem-Estar e Território Conectado</a:t>
            </a:r>
          </a:p>
          <a:p>
            <a:pPr algn="just" eaLnBrk="1" fontAlgn="auto" hangingPunct="1">
              <a:lnSpc>
                <a:spcPct val="200000"/>
              </a:lnSpc>
              <a:spcBef>
                <a:spcPts val="800"/>
              </a:spcBef>
              <a:spcAft>
                <a:spcPts val="600"/>
              </a:spcAft>
              <a:defRPr/>
            </a:pPr>
            <a:r>
              <a:rPr lang="pt-BR" sz="1400" dirty="0">
                <a:solidFill>
                  <a:schemeClr val="tx2">
                    <a:lumMod val="75000"/>
                  </a:schemeClr>
                </a:solidFill>
                <a:effectLst>
                  <a:innerShdw blurRad="114300">
                    <a:prstClr val="black"/>
                  </a:innerShdw>
                </a:effectLst>
                <a:latin typeface="Calibri" pitchFamily="34" charset="0"/>
                <a:cs typeface="Arial" pitchFamily="34" charset="0"/>
              </a:rPr>
              <a:t>0004 - Desenvolvimento Econômico, Competitividade e Inovação</a:t>
            </a:r>
          </a:p>
          <a:p>
            <a:pPr algn="just" eaLnBrk="1" fontAlgn="auto" hangingPunct="1">
              <a:lnSpc>
                <a:spcPct val="200000"/>
              </a:lnSpc>
              <a:spcBef>
                <a:spcPts val="800"/>
              </a:spcBef>
              <a:spcAft>
                <a:spcPts val="600"/>
              </a:spcAft>
              <a:defRPr/>
            </a:pPr>
            <a:r>
              <a:rPr lang="pt-BR" sz="1400" b="1" dirty="0">
                <a:solidFill>
                  <a:schemeClr val="tx2">
                    <a:lumMod val="75000"/>
                  </a:schemeClr>
                </a:solidFill>
                <a:effectLst>
                  <a:innerShdw blurRad="114300">
                    <a:prstClr val="black"/>
                  </a:innerShdw>
                </a:effectLst>
                <a:latin typeface="Calibri" pitchFamily="34" charset="0"/>
                <a:cs typeface="Arial" pitchFamily="34" charset="0"/>
              </a:rPr>
              <a:t>0005 - Mudanças Climáticas e Resiliência</a:t>
            </a:r>
          </a:p>
          <a:p>
            <a:pPr algn="just" eaLnBrk="1" fontAlgn="auto" hangingPunct="1">
              <a:lnSpc>
                <a:spcPct val="200000"/>
              </a:lnSpc>
              <a:spcBef>
                <a:spcPts val="800"/>
              </a:spcBef>
              <a:spcAft>
                <a:spcPts val="600"/>
              </a:spcAft>
              <a:defRPr/>
            </a:pPr>
            <a:r>
              <a:rPr lang="pt-BR" sz="1400" b="1" dirty="0">
                <a:solidFill>
                  <a:schemeClr val="tx2">
                    <a:lumMod val="75000"/>
                  </a:schemeClr>
                </a:solidFill>
                <a:effectLst>
                  <a:innerShdw blurRad="114300">
                    <a:prstClr val="black"/>
                  </a:innerShdw>
                </a:effectLst>
                <a:latin typeface="Calibri" pitchFamily="34" charset="0"/>
                <a:cs typeface="Arial" pitchFamily="34" charset="0"/>
              </a:rPr>
              <a:t>0006 - Governança</a:t>
            </a:r>
          </a:p>
        </p:txBody>
      </p:sp>
      <p:sp>
        <p:nvSpPr>
          <p:cNvPr id="25" name="CaixaDeTexto 24"/>
          <p:cNvSpPr txBox="1"/>
          <p:nvPr/>
        </p:nvSpPr>
        <p:spPr>
          <a:xfrm>
            <a:off x="5366570" y="2362542"/>
            <a:ext cx="3333632" cy="2462213"/>
          </a:xfrm>
          <a:prstGeom prst="rect">
            <a:avLst/>
          </a:prstGeom>
          <a:noFill/>
        </p:spPr>
        <p:txBody>
          <a:bodyPr wrap="square" anchor="ctr">
            <a:spAutoFit/>
          </a:bodyPr>
          <a:lstStyle/>
          <a:p>
            <a:pPr algn="just" eaLnBrk="1" fontAlgn="auto" hangingPunct="1">
              <a:spcBef>
                <a:spcPts val="0"/>
              </a:spcBef>
              <a:spcAft>
                <a:spcPts val="0"/>
              </a:spcAft>
              <a:defRPr/>
            </a:pPr>
            <a:r>
              <a:rPr lang="pt-BR" sz="1400" b="1" dirty="0">
                <a:solidFill>
                  <a:schemeClr val="tx2">
                    <a:lumMod val="75000"/>
                  </a:schemeClr>
                </a:solidFill>
                <a:latin typeface="Calibri" pitchFamily="34" charset="0"/>
                <a:cs typeface="Arial" pitchFamily="34" charset="0"/>
              </a:rPr>
              <a:t>Secretaria Municipal de Fazenda e Planejamento – SMFP</a:t>
            </a:r>
          </a:p>
          <a:p>
            <a:pPr algn="just" eaLnBrk="1" fontAlgn="auto" hangingPunct="1">
              <a:spcBef>
                <a:spcPts val="0"/>
              </a:spcBef>
              <a:spcAft>
                <a:spcPts val="0"/>
              </a:spcAft>
              <a:defRPr/>
            </a:pPr>
            <a:endParaRPr lang="pt-BR" sz="1400" b="1" dirty="0">
              <a:solidFill>
                <a:schemeClr val="tx2">
                  <a:lumMod val="75000"/>
                </a:schemeClr>
              </a:solidFill>
              <a:latin typeface="Calibri" pitchFamily="34" charset="0"/>
              <a:cs typeface="Arial" pitchFamily="34" charset="0"/>
            </a:endParaRPr>
          </a:p>
          <a:p>
            <a:pPr algn="just" eaLnBrk="1" fontAlgn="auto" hangingPunct="1">
              <a:spcBef>
                <a:spcPts val="0"/>
              </a:spcBef>
              <a:spcAft>
                <a:spcPts val="0"/>
              </a:spcAft>
              <a:defRPr/>
            </a:pPr>
            <a:endParaRPr lang="pt-BR" sz="1400" b="1" dirty="0">
              <a:solidFill>
                <a:schemeClr val="tx2">
                  <a:lumMod val="75000"/>
                </a:schemeClr>
              </a:solidFill>
              <a:latin typeface="Calibri" pitchFamily="34" charset="0"/>
              <a:cs typeface="Arial" pitchFamily="34" charset="0"/>
            </a:endParaRPr>
          </a:p>
          <a:p>
            <a:pPr marL="285750" indent="-285750" algn="just" eaLnBrk="1" fontAlgn="auto" hangingPunct="1">
              <a:spcBef>
                <a:spcPts val="0"/>
              </a:spcBef>
              <a:spcAft>
                <a:spcPts val="0"/>
              </a:spcAft>
              <a:buFont typeface="Arial" panose="020B0604020202020204" pitchFamily="34" charset="0"/>
              <a:buChar char="•"/>
              <a:defRPr/>
            </a:pPr>
            <a:r>
              <a:rPr lang="pt-BR" sz="1400" b="1" dirty="0">
                <a:solidFill>
                  <a:schemeClr val="tx2">
                    <a:lumMod val="75000"/>
                  </a:schemeClr>
                </a:solidFill>
                <a:latin typeface="Calibri" pitchFamily="34" charset="0"/>
                <a:cs typeface="Arial" pitchFamily="34" charset="0"/>
              </a:rPr>
              <a:t>Subsecretaria de Planejamento e Acompanhamento de Resultados – SMFP/SUBPAR</a:t>
            </a:r>
          </a:p>
          <a:p>
            <a:pPr marL="285750" indent="-285750" algn="just" eaLnBrk="1" fontAlgn="auto" hangingPunct="1">
              <a:spcBef>
                <a:spcPts val="0"/>
              </a:spcBef>
              <a:spcAft>
                <a:spcPts val="0"/>
              </a:spcAft>
              <a:buFont typeface="Arial" panose="020B0604020202020204" pitchFamily="34" charset="0"/>
              <a:buChar char="•"/>
              <a:defRPr/>
            </a:pPr>
            <a:endParaRPr lang="pt-BR" sz="1400" b="1" dirty="0">
              <a:solidFill>
                <a:schemeClr val="tx2">
                  <a:lumMod val="75000"/>
                </a:schemeClr>
              </a:solidFill>
              <a:latin typeface="Calibri" pitchFamily="34" charset="0"/>
              <a:cs typeface="Arial" pitchFamily="34" charset="0"/>
            </a:endParaRPr>
          </a:p>
          <a:p>
            <a:pPr marL="285750" indent="-285750" algn="just" eaLnBrk="1" fontAlgn="auto" hangingPunct="1">
              <a:spcBef>
                <a:spcPts val="0"/>
              </a:spcBef>
              <a:spcAft>
                <a:spcPts val="0"/>
              </a:spcAft>
              <a:buFont typeface="Arial" panose="020B0604020202020204" pitchFamily="34" charset="0"/>
              <a:buChar char="•"/>
              <a:defRPr/>
            </a:pPr>
            <a:endParaRPr lang="pt-BR" sz="1400" b="1" dirty="0">
              <a:solidFill>
                <a:schemeClr val="tx2">
                  <a:lumMod val="75000"/>
                </a:schemeClr>
              </a:solidFill>
              <a:latin typeface="Calibri" pitchFamily="34" charset="0"/>
              <a:cs typeface="Arial" pitchFamily="34" charset="0"/>
            </a:endParaRPr>
          </a:p>
          <a:p>
            <a:pPr marL="285750" indent="-285750" algn="just" eaLnBrk="1" fontAlgn="auto" hangingPunct="1">
              <a:spcBef>
                <a:spcPts val="0"/>
              </a:spcBef>
              <a:spcAft>
                <a:spcPts val="0"/>
              </a:spcAft>
              <a:buFont typeface="Arial" panose="020B0604020202020204" pitchFamily="34" charset="0"/>
              <a:buChar char="•"/>
              <a:defRPr/>
            </a:pPr>
            <a:r>
              <a:rPr lang="pt-BR" sz="1400" b="1" dirty="0">
                <a:solidFill>
                  <a:schemeClr val="tx2">
                    <a:lumMod val="75000"/>
                  </a:schemeClr>
                </a:solidFill>
                <a:latin typeface="Calibri" pitchFamily="34" charset="0"/>
                <a:cs typeface="Arial" pitchFamily="34" charset="0"/>
              </a:rPr>
              <a:t>Subsecretaria de Gente e Gestão Compartilhada – SMPF/SUBGGC</a:t>
            </a:r>
          </a:p>
        </p:txBody>
      </p:sp>
      <p:sp>
        <p:nvSpPr>
          <p:cNvPr id="3" name="Seta para a Direita 2"/>
          <p:cNvSpPr/>
          <p:nvPr/>
        </p:nvSpPr>
        <p:spPr>
          <a:xfrm>
            <a:off x="251400" y="2564880"/>
            <a:ext cx="288040" cy="216030"/>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Seta para a Direita 11"/>
          <p:cNvSpPr/>
          <p:nvPr/>
        </p:nvSpPr>
        <p:spPr>
          <a:xfrm>
            <a:off x="251400" y="4797190"/>
            <a:ext cx="288040" cy="216030"/>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Seta para a Direita 12"/>
          <p:cNvSpPr/>
          <p:nvPr/>
        </p:nvSpPr>
        <p:spPr>
          <a:xfrm>
            <a:off x="251400" y="5408968"/>
            <a:ext cx="288040" cy="216030"/>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5" name="Conector de Seta Reta 4"/>
          <p:cNvCxnSpPr/>
          <p:nvPr/>
        </p:nvCxnSpPr>
        <p:spPr>
          <a:xfrm>
            <a:off x="2555720" y="2708900"/>
            <a:ext cx="3096430" cy="792110"/>
          </a:xfrm>
          <a:prstGeom prst="straightConnector1">
            <a:avLst/>
          </a:prstGeom>
          <a:ln>
            <a:solidFill>
              <a:schemeClr val="accent5">
                <a:lumMod val="20000"/>
                <a:lumOff val="80000"/>
              </a:schemeClr>
            </a:solidFill>
            <a:tailEnd type="triangle"/>
          </a:ln>
          <a:effectLst>
            <a:outerShdw blurRad="50800" dist="38100" dir="16200000" rotWithShape="0">
              <a:prstClr val="black">
                <a:alpha val="40000"/>
              </a:prstClr>
            </a:outerShdw>
          </a:effectLst>
        </p:spPr>
        <p:style>
          <a:lnRef idx="1">
            <a:schemeClr val="accent5"/>
          </a:lnRef>
          <a:fillRef idx="0">
            <a:schemeClr val="accent5"/>
          </a:fillRef>
          <a:effectRef idx="0">
            <a:schemeClr val="accent5"/>
          </a:effectRef>
          <a:fontRef idx="minor">
            <a:schemeClr val="tx1"/>
          </a:fontRef>
        </p:style>
      </p:cxnSp>
      <p:cxnSp>
        <p:nvCxnSpPr>
          <p:cNvPr id="8" name="Conector de Seta Reta 7"/>
          <p:cNvCxnSpPr/>
          <p:nvPr/>
        </p:nvCxnSpPr>
        <p:spPr>
          <a:xfrm flipV="1">
            <a:off x="2195670" y="3788761"/>
            <a:ext cx="3384470" cy="1836237"/>
          </a:xfrm>
          <a:prstGeom prst="straightConnector1">
            <a:avLst/>
          </a:prstGeom>
          <a:ln>
            <a:solidFill>
              <a:schemeClr val="accent5">
                <a:lumMod val="20000"/>
                <a:lumOff val="80000"/>
              </a:schemeClr>
            </a:solidFill>
            <a:tailEnd type="triangle"/>
          </a:ln>
          <a:effectLst>
            <a:outerShdw blurRad="50800" dist="38100" dir="16200000" rotWithShape="0">
              <a:prstClr val="black">
                <a:alpha val="40000"/>
              </a:prstClr>
            </a:outerShdw>
          </a:effectLst>
        </p:spPr>
        <p:style>
          <a:lnRef idx="1">
            <a:schemeClr val="accent5"/>
          </a:lnRef>
          <a:fillRef idx="0">
            <a:schemeClr val="accent5"/>
          </a:fillRef>
          <a:effectRef idx="0">
            <a:schemeClr val="accent5"/>
          </a:effectRef>
          <a:fontRef idx="minor">
            <a:schemeClr val="tx1"/>
          </a:fontRef>
        </p:style>
      </p:cxnSp>
      <p:cxnSp>
        <p:nvCxnSpPr>
          <p:cNvPr id="10" name="Conector de Seta Reta 9"/>
          <p:cNvCxnSpPr/>
          <p:nvPr/>
        </p:nvCxnSpPr>
        <p:spPr>
          <a:xfrm flipV="1">
            <a:off x="3419840" y="3593648"/>
            <a:ext cx="2160300" cy="1231107"/>
          </a:xfrm>
          <a:prstGeom prst="straightConnector1">
            <a:avLst/>
          </a:prstGeom>
          <a:ln>
            <a:solidFill>
              <a:schemeClr val="accent5">
                <a:lumMod val="20000"/>
                <a:lumOff val="80000"/>
              </a:schemeClr>
            </a:solidFill>
            <a:tailEnd type="triangle"/>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flipV="1">
            <a:off x="2051650" y="4653170"/>
            <a:ext cx="3528490" cy="971828"/>
          </a:xfrm>
          <a:prstGeom prst="straightConnector1">
            <a:avLst/>
          </a:prstGeom>
          <a:ln>
            <a:solidFill>
              <a:schemeClr val="accent5">
                <a:lumMod val="20000"/>
                <a:lumOff val="80000"/>
              </a:schemeClr>
            </a:solidFill>
            <a:tailEnd type="triangle"/>
          </a:ln>
          <a:effectLst>
            <a:outerShdw blurRad="50800" dist="38100" dir="16200000" rotWithShape="0">
              <a:prstClr val="black">
                <a:alpha val="40000"/>
              </a:prstClr>
            </a:outerShdw>
          </a:effectLst>
        </p:spPr>
        <p:style>
          <a:lnRef idx="1">
            <a:schemeClr val="accent5"/>
          </a:lnRef>
          <a:fillRef idx="0">
            <a:schemeClr val="accent5"/>
          </a:fillRef>
          <a:effectRef idx="0">
            <a:schemeClr val="accent5"/>
          </a:effectRef>
          <a:fontRef idx="minor">
            <a:schemeClr val="tx1"/>
          </a:fontRef>
        </p:style>
      </p:cxnSp>
      <p:cxnSp>
        <p:nvCxnSpPr>
          <p:cNvPr id="16" name="Conector de Seta Reta 15"/>
          <p:cNvCxnSpPr/>
          <p:nvPr/>
        </p:nvCxnSpPr>
        <p:spPr>
          <a:xfrm flipV="1">
            <a:off x="1991015" y="2564880"/>
            <a:ext cx="3374943" cy="2844088"/>
          </a:xfrm>
          <a:prstGeom prst="straightConnector1">
            <a:avLst/>
          </a:prstGeom>
          <a:ln>
            <a:solidFill>
              <a:schemeClr val="accent5">
                <a:lumMod val="20000"/>
                <a:lumOff val="80000"/>
              </a:schemeClr>
            </a:solidFill>
            <a:tailEnd type="triangle"/>
          </a:ln>
          <a:effectLst>
            <a:outerShdw blurRad="50800" dist="38100" dir="16200000" rotWithShape="0">
              <a:prstClr val="black">
                <a:alpha val="40000"/>
              </a:prstClr>
            </a:outerShdw>
          </a:effectLst>
        </p:spPr>
        <p:style>
          <a:lnRef idx="1">
            <a:schemeClr val="accent5"/>
          </a:lnRef>
          <a:fillRef idx="0">
            <a:schemeClr val="accent5"/>
          </a:fillRef>
          <a:effectRef idx="0">
            <a:schemeClr val="accent5"/>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ítulo 1"/>
          <p:cNvSpPr>
            <a:spLocks noGrp="1"/>
          </p:cNvSpPr>
          <p:nvPr>
            <p:ph type="ctrTitle" idx="4294967295"/>
          </p:nvPr>
        </p:nvSpPr>
        <p:spPr bwMode="auto">
          <a:xfrm>
            <a:off x="107950" y="260350"/>
            <a:ext cx="8928100" cy="620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pt-BR" altLang="pt-BR" sz="2800" b="1">
                <a:solidFill>
                  <a:schemeClr val="bg1"/>
                </a:solidFill>
              </a:rPr>
              <a:t>FINALIDADE</a:t>
            </a:r>
          </a:p>
        </p:txBody>
      </p:sp>
      <p:sp>
        <p:nvSpPr>
          <p:cNvPr id="4" name="Retângulo de cantos arredondados 3"/>
          <p:cNvSpPr/>
          <p:nvPr/>
        </p:nvSpPr>
        <p:spPr>
          <a:xfrm>
            <a:off x="107380" y="2166210"/>
            <a:ext cx="8926927" cy="3063040"/>
          </a:xfrm>
          <a:prstGeom prst="roundRect">
            <a:avLst/>
          </a:prstGeom>
          <a:solidFill>
            <a:schemeClr val="tx2">
              <a:lumMod val="40000"/>
              <a:lumOff val="60000"/>
            </a:schemeClr>
          </a:solidFill>
          <a:ln w="38100">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lstStyle/>
          <a:p>
            <a:pPr algn="dist" eaLnBrk="1" fontAlgn="auto" hangingPunct="1">
              <a:spcBef>
                <a:spcPts val="0"/>
              </a:spcBef>
              <a:spcAft>
                <a:spcPts val="0"/>
              </a:spcAft>
              <a:defRPr/>
            </a:pPr>
            <a:endParaRPr lang="pt-BR" sz="1600" dirty="0">
              <a:solidFill>
                <a:srgbClr val="003366"/>
              </a:solidFill>
            </a:endParaRPr>
          </a:p>
        </p:txBody>
      </p:sp>
      <p:sp>
        <p:nvSpPr>
          <p:cNvPr id="9220" name="CaixaDeTexto 5"/>
          <p:cNvSpPr txBox="1">
            <a:spLocks noChangeArrowheads="1"/>
          </p:cNvSpPr>
          <p:nvPr/>
        </p:nvSpPr>
        <p:spPr bwMode="auto">
          <a:xfrm>
            <a:off x="673100" y="2826610"/>
            <a:ext cx="7775575" cy="1200329"/>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pt-BR" b="1" dirty="0">
                <a:solidFill>
                  <a:schemeClr val="tx2">
                    <a:lumMod val="75000"/>
                  </a:schemeClr>
                </a:solidFill>
                <a:effectLst>
                  <a:innerShdw blurRad="114300">
                    <a:prstClr val="black"/>
                  </a:innerShdw>
                </a:effectLst>
                <a:latin typeface="Calibri" pitchFamily="34" charset="0"/>
              </a:rPr>
              <a:t>Coordenar e controlar o planejamento e o acompanhamento das políticas públicas de caráter estratégicos, bem como a administração econômico-tributária, fiscal, orçamentária-financeira, de gestão de gente e de logística do Município do Rio de Janeiro.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ctrTitle" idx="4294967295"/>
          </p:nvPr>
        </p:nvSpPr>
        <p:spPr bwMode="auto">
          <a:xfrm>
            <a:off x="1403560" y="292174"/>
            <a:ext cx="7343775" cy="6207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pt-BR" altLang="pt-BR" sz="4000" b="1" dirty="0">
                <a:solidFill>
                  <a:schemeClr val="bg1"/>
                </a:solidFill>
              </a:rPr>
              <a:t>FAZENDA E PLANEJAMENTO   SMFP</a:t>
            </a:r>
          </a:p>
        </p:txBody>
      </p:sp>
      <p:grpSp>
        <p:nvGrpSpPr>
          <p:cNvPr id="2" name="Grupo 13"/>
          <p:cNvGrpSpPr>
            <a:grpSpLocks/>
          </p:cNvGrpSpPr>
          <p:nvPr/>
        </p:nvGrpSpPr>
        <p:grpSpPr bwMode="auto">
          <a:xfrm>
            <a:off x="107380" y="1340300"/>
            <a:ext cx="4140163" cy="4859940"/>
            <a:chOff x="567268" y="765411"/>
            <a:chExt cx="4003408" cy="5492909"/>
          </a:xfrm>
          <a:solidFill>
            <a:schemeClr val="tx2">
              <a:lumMod val="40000"/>
              <a:lumOff val="60000"/>
            </a:schemeClr>
          </a:solidFill>
          <a:scene3d>
            <a:camera prst="orthographicFront">
              <a:rot lat="0" lon="0" rev="0"/>
            </a:camera>
            <a:lightRig rig="balanced" dir="t">
              <a:rot lat="0" lon="0" rev="8700000"/>
            </a:lightRig>
          </a:scene3d>
        </p:grpSpPr>
        <p:sp>
          <p:nvSpPr>
            <p:cNvPr id="25" name="Pentágono 22"/>
            <p:cNvSpPr>
              <a:spLocks noChangeArrowheads="1"/>
            </p:cNvSpPr>
            <p:nvPr/>
          </p:nvSpPr>
          <p:spPr bwMode="auto">
            <a:xfrm>
              <a:off x="567268" y="765411"/>
              <a:ext cx="4003408" cy="5492909"/>
            </a:xfrm>
            <a:prstGeom prst="roundRect">
              <a:avLst>
                <a:gd name="adj" fmla="val 3144"/>
              </a:avLst>
            </a:prstGeom>
            <a:grpFill/>
            <a:ln w="28575" algn="ctr">
              <a:solidFill>
                <a:schemeClr val="accent1"/>
              </a:solidFill>
              <a:round/>
              <a:headEnd/>
              <a:tailEnd/>
            </a:ln>
            <a:effectLst>
              <a:outerShdw blurRad="44450" dist="27940" dir="5400000" algn="ctr">
                <a:srgbClr val="000000">
                  <a:alpha val="32000"/>
                </a:srgbClr>
              </a:outerShdw>
            </a:effectLst>
            <a:sp3d>
              <a:bevelT w="190500" h="38100"/>
            </a:sp3d>
          </p:spPr>
          <p:txBody>
            <a:bodyPr lIns="3810" tIns="0" rIns="3810" bIns="0"/>
            <a:lstStyle/>
            <a:p>
              <a:pPr marL="72000" indent="72000" eaLnBrk="1" fontAlgn="auto" hangingPunct="1">
                <a:spcBef>
                  <a:spcPts val="0"/>
                </a:spcBef>
                <a:spcAft>
                  <a:spcPts val="1200"/>
                </a:spcAft>
                <a:defRPr/>
              </a:pPr>
              <a:r>
                <a:rPr lang="pt-BR" sz="2000" b="1" kern="0" dirty="0">
                  <a:solidFill>
                    <a:schemeClr val="tx2">
                      <a:lumMod val="75000"/>
                    </a:schemeClr>
                  </a:solidFill>
                  <a:effectLst>
                    <a:outerShdw blurRad="38100" dist="38100" dir="2700000" algn="tl">
                      <a:srgbClr val="000000">
                        <a:alpha val="43137"/>
                      </a:srgbClr>
                    </a:outerShdw>
                  </a:effectLst>
                  <a:latin typeface="Calibri" pitchFamily="34" charset="0"/>
                </a:rPr>
                <a:t>DIRETRIZES</a:t>
              </a:r>
            </a:p>
            <a:p>
              <a:pPr marL="180975" indent="179388" eaLnBrk="1" fontAlgn="auto" hangingPunct="1">
                <a:spcBef>
                  <a:spcPts val="0"/>
                </a:spcBef>
                <a:spcAft>
                  <a:spcPts val="1200"/>
                </a:spcAft>
                <a:buFont typeface="Arial" pitchFamily="34" charset="0"/>
                <a:buChar char="•"/>
                <a:defRPr/>
              </a:pPr>
              <a:endParaRPr lang="pt-BR" sz="1400" kern="0" dirty="0">
                <a:solidFill>
                  <a:schemeClr val="tx2">
                    <a:lumMod val="75000"/>
                  </a:schemeClr>
                </a:solidFill>
                <a:effectLst>
                  <a:outerShdw blurRad="38100" dist="38100" dir="2700000" algn="tl">
                    <a:srgbClr val="000000">
                      <a:alpha val="43137"/>
                    </a:srgbClr>
                  </a:outerShdw>
                </a:effectLst>
                <a:latin typeface="Calibri" pitchFamily="34" charset="0"/>
              </a:endParaRPr>
            </a:p>
          </p:txBody>
        </p:sp>
        <p:cxnSp>
          <p:nvCxnSpPr>
            <p:cNvPr id="27" name="Conector reto 28"/>
            <p:cNvCxnSpPr>
              <a:cxnSpLocks noChangeShapeType="1"/>
            </p:cNvCxnSpPr>
            <p:nvPr/>
          </p:nvCxnSpPr>
          <p:spPr bwMode="auto">
            <a:xfrm flipV="1">
              <a:off x="1318561" y="1147191"/>
              <a:ext cx="1813620" cy="1681"/>
            </a:xfrm>
            <a:prstGeom prst="line">
              <a:avLst/>
            </a:prstGeom>
            <a:grpFill/>
            <a:ln w="28575" algn="ctr">
              <a:solidFill>
                <a:schemeClr val="accent1"/>
              </a:solidFill>
              <a:round/>
              <a:headEnd/>
              <a:tailEnd/>
            </a:ln>
            <a:effectLst>
              <a:outerShdw blurRad="44450" dist="27940" dir="5400000" algn="ctr">
                <a:srgbClr val="000000">
                  <a:alpha val="32000"/>
                </a:srgbClr>
              </a:outerShdw>
            </a:effectLst>
            <a:sp3d>
              <a:bevelT w="190500" h="38100"/>
            </a:sp3d>
          </p:spPr>
        </p:cxnSp>
      </p:grpSp>
      <p:sp>
        <p:nvSpPr>
          <p:cNvPr id="12292" name="Retângulo 13"/>
          <p:cNvSpPr>
            <a:spLocks noChangeArrowheads="1"/>
          </p:cNvSpPr>
          <p:nvPr/>
        </p:nvSpPr>
        <p:spPr bwMode="auto">
          <a:xfrm>
            <a:off x="251400" y="2560091"/>
            <a:ext cx="3671887" cy="2169825"/>
          </a:xfrm>
          <a:prstGeom prst="rect">
            <a:avLst/>
          </a:prstGeom>
          <a:noFill/>
          <a:ln>
            <a:noFill/>
          </a:ln>
        </p:spPr>
        <p:txBody>
          <a:bodyPr anchor="ctr">
            <a:spAutoFit/>
          </a:bodyPr>
          <a:lstStyle>
            <a:lvl1pPr marL="39370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buClr>
                <a:schemeClr val="tx2"/>
              </a:buClr>
              <a:buSzPct val="90000"/>
              <a:buFont typeface="Arial" charset="0"/>
              <a:buChar char="•"/>
              <a:defRPr/>
            </a:pPr>
            <a:r>
              <a:rPr lang="pt-BR" altLang="pt-BR" sz="1500" b="1" dirty="0">
                <a:solidFill>
                  <a:schemeClr val="tx2"/>
                </a:solidFill>
                <a:effectLst>
                  <a:innerShdw blurRad="114300">
                    <a:prstClr val="black"/>
                  </a:innerShdw>
                </a:effectLst>
                <a:latin typeface="Calibri" pitchFamily="34" charset="0"/>
              </a:rPr>
              <a:t>Recuperar as finanças municipais, através de iniciativas que primem pelo equilíbrio fiscal e pela melhoria e perenidade do ambiente de investimentos públicos, inclusive com ampliação e fortalecimento de parcerias.</a:t>
            </a:r>
          </a:p>
          <a:p>
            <a:pPr algn="just" eaLnBrk="1" hangingPunct="1">
              <a:buClr>
                <a:schemeClr val="tx2"/>
              </a:buClr>
              <a:buSzPct val="90000"/>
              <a:buFont typeface="Arial" charset="0"/>
              <a:buChar char="•"/>
              <a:defRPr/>
            </a:pPr>
            <a:endParaRPr lang="pt-BR" altLang="pt-BR" sz="1500" dirty="0">
              <a:solidFill>
                <a:schemeClr val="tx2"/>
              </a:solidFill>
              <a:effectLst>
                <a:innerShdw blurRad="114300">
                  <a:prstClr val="black"/>
                </a:innerShdw>
              </a:effectLst>
              <a:latin typeface="Calibri" pitchFamily="34" charset="0"/>
            </a:endParaRPr>
          </a:p>
          <a:p>
            <a:pPr marL="107950" indent="0" algn="just" eaLnBrk="1" hangingPunct="1">
              <a:buClr>
                <a:schemeClr val="tx2"/>
              </a:buClr>
              <a:buSzPct val="90000"/>
              <a:defRPr/>
            </a:pPr>
            <a:endParaRPr lang="pt-BR" altLang="pt-BR" sz="1500" dirty="0">
              <a:solidFill>
                <a:schemeClr val="tx2"/>
              </a:solidFill>
              <a:effectLst>
                <a:innerShdw blurRad="114300">
                  <a:prstClr val="black"/>
                </a:innerShdw>
              </a:effectLst>
              <a:latin typeface="Calibri" pitchFamily="34" charset="0"/>
            </a:endParaRPr>
          </a:p>
        </p:txBody>
      </p:sp>
      <p:grpSp>
        <p:nvGrpSpPr>
          <p:cNvPr id="3" name="Grupo 13"/>
          <p:cNvGrpSpPr>
            <a:grpSpLocks/>
          </p:cNvGrpSpPr>
          <p:nvPr/>
        </p:nvGrpSpPr>
        <p:grpSpPr bwMode="auto">
          <a:xfrm>
            <a:off x="4716020" y="1340300"/>
            <a:ext cx="4320600" cy="4859940"/>
            <a:chOff x="915534" y="765411"/>
            <a:chExt cx="3655142" cy="5492909"/>
          </a:xfrm>
          <a:solidFill>
            <a:schemeClr val="tx2">
              <a:lumMod val="40000"/>
              <a:lumOff val="60000"/>
            </a:schemeClr>
          </a:solidFill>
          <a:scene3d>
            <a:camera prst="orthographicFront">
              <a:rot lat="0" lon="0" rev="0"/>
            </a:camera>
            <a:lightRig rig="balanced" dir="t">
              <a:rot lat="0" lon="0" rev="8700000"/>
            </a:lightRig>
          </a:scene3d>
        </p:grpSpPr>
        <p:sp>
          <p:nvSpPr>
            <p:cNvPr id="15" name="Pentágono 22"/>
            <p:cNvSpPr>
              <a:spLocks noChangeArrowheads="1"/>
            </p:cNvSpPr>
            <p:nvPr/>
          </p:nvSpPr>
          <p:spPr bwMode="auto">
            <a:xfrm>
              <a:off x="915534" y="765411"/>
              <a:ext cx="3655142" cy="5492909"/>
            </a:xfrm>
            <a:prstGeom prst="roundRect">
              <a:avLst>
                <a:gd name="adj" fmla="val 3144"/>
              </a:avLst>
            </a:prstGeom>
            <a:grpFill/>
            <a:ln w="28575" algn="ctr">
              <a:solidFill>
                <a:schemeClr val="accent1"/>
              </a:solidFill>
              <a:round/>
              <a:headEnd/>
              <a:tailEnd/>
            </a:ln>
            <a:effectLst>
              <a:outerShdw blurRad="44450" dist="27940" dir="5400000" algn="ctr">
                <a:srgbClr val="000000">
                  <a:alpha val="32000"/>
                </a:srgbClr>
              </a:outerShdw>
            </a:effectLst>
            <a:sp3d>
              <a:bevelT w="190500" h="38100"/>
            </a:sp3d>
          </p:spPr>
          <p:txBody>
            <a:bodyPr lIns="3810" tIns="0" rIns="3810" bIns="0"/>
            <a:lstStyle/>
            <a:p>
              <a:pPr marL="72000" indent="72000" eaLnBrk="1" fontAlgn="auto" hangingPunct="1">
                <a:spcBef>
                  <a:spcPts val="0"/>
                </a:spcBef>
                <a:spcAft>
                  <a:spcPts val="1200"/>
                </a:spcAft>
                <a:defRPr/>
              </a:pPr>
              <a:r>
                <a:rPr lang="pt-BR" sz="2000" b="1" kern="0" dirty="0">
                  <a:solidFill>
                    <a:schemeClr val="tx2">
                      <a:lumMod val="75000"/>
                    </a:schemeClr>
                  </a:solidFill>
                  <a:effectLst>
                    <a:outerShdw blurRad="38100" dist="38100" dir="2700000" algn="tl">
                      <a:srgbClr val="000000">
                        <a:alpha val="43137"/>
                      </a:srgbClr>
                    </a:outerShdw>
                  </a:effectLst>
                  <a:latin typeface="Calibri" pitchFamily="34" charset="0"/>
                </a:rPr>
                <a:t>METAS</a:t>
              </a:r>
            </a:p>
            <a:p>
              <a:pPr marL="180975" indent="179388" eaLnBrk="1" fontAlgn="auto" hangingPunct="1">
                <a:spcBef>
                  <a:spcPts val="0"/>
                </a:spcBef>
                <a:spcAft>
                  <a:spcPts val="1200"/>
                </a:spcAft>
                <a:buFont typeface="Arial" pitchFamily="34" charset="0"/>
                <a:buChar char="•"/>
                <a:defRPr/>
              </a:pPr>
              <a:endParaRPr lang="pt-BR" sz="1400" kern="0" dirty="0">
                <a:solidFill>
                  <a:schemeClr val="tx2">
                    <a:lumMod val="75000"/>
                  </a:schemeClr>
                </a:solidFill>
                <a:effectLst>
                  <a:outerShdw blurRad="38100" dist="38100" dir="2700000" algn="tl">
                    <a:srgbClr val="000000">
                      <a:alpha val="43137"/>
                    </a:srgbClr>
                  </a:outerShdw>
                </a:effectLst>
                <a:latin typeface="Calibri" pitchFamily="34" charset="0"/>
              </a:endParaRPr>
            </a:p>
          </p:txBody>
        </p:sp>
        <p:cxnSp>
          <p:nvCxnSpPr>
            <p:cNvPr id="17" name="Conector reto 28"/>
            <p:cNvCxnSpPr>
              <a:cxnSpLocks noChangeShapeType="1"/>
            </p:cNvCxnSpPr>
            <p:nvPr/>
          </p:nvCxnSpPr>
          <p:spPr bwMode="auto">
            <a:xfrm flipV="1">
              <a:off x="1317011" y="1150554"/>
              <a:ext cx="1813620" cy="1681"/>
            </a:xfrm>
            <a:prstGeom prst="line">
              <a:avLst/>
            </a:prstGeom>
            <a:grpFill/>
            <a:ln w="28575" algn="ctr">
              <a:solidFill>
                <a:schemeClr val="accent1"/>
              </a:solidFill>
              <a:round/>
              <a:headEnd/>
              <a:tailEnd/>
            </a:ln>
            <a:effectLst>
              <a:outerShdw blurRad="44450" dist="27940" dir="5400000" algn="ctr">
                <a:srgbClr val="000000">
                  <a:alpha val="32000"/>
                </a:srgbClr>
              </a:outerShdw>
            </a:effectLst>
            <a:sp3d>
              <a:bevelT w="190500" h="38100"/>
            </a:sp3d>
          </p:spPr>
        </p:cxnSp>
      </p:grpSp>
      <p:sp>
        <p:nvSpPr>
          <p:cNvPr id="12294" name="Retângulo 13"/>
          <p:cNvSpPr>
            <a:spLocks noChangeArrowheads="1"/>
          </p:cNvSpPr>
          <p:nvPr/>
        </p:nvSpPr>
        <p:spPr bwMode="auto">
          <a:xfrm>
            <a:off x="4991335" y="2564853"/>
            <a:ext cx="3671888" cy="2169825"/>
          </a:xfrm>
          <a:prstGeom prst="rect">
            <a:avLst/>
          </a:prstGeom>
          <a:noFill/>
          <a:ln>
            <a:noFill/>
          </a:ln>
        </p:spPr>
        <p:txBody>
          <a:bodyPr anchor="ctr">
            <a:spAutoFit/>
          </a:bodyPr>
          <a:lstStyle>
            <a:lvl1pPr marL="392113"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buClr>
                <a:schemeClr val="tx2"/>
              </a:buClr>
              <a:buSzPct val="90000"/>
              <a:buFont typeface="Arial" charset="0"/>
              <a:buChar char="•"/>
              <a:defRPr/>
            </a:pPr>
            <a:r>
              <a:rPr lang="pt-BR" altLang="pt-BR" sz="1500" b="1" dirty="0">
                <a:solidFill>
                  <a:schemeClr val="tx2"/>
                </a:solidFill>
                <a:effectLst>
                  <a:innerShdw blurRad="114300">
                    <a:prstClr val="black"/>
                  </a:innerShdw>
                </a:effectLst>
                <a:latin typeface="Calibri" pitchFamily="34" charset="0"/>
              </a:rPr>
              <a:t>Alcançar nível de investimento da Prefeitura acima de 10% do orçamento a partir de 2023.</a:t>
            </a:r>
          </a:p>
          <a:p>
            <a:pPr algn="just" eaLnBrk="1" hangingPunct="1">
              <a:buClr>
                <a:schemeClr val="tx2"/>
              </a:buClr>
              <a:buSzPct val="90000"/>
              <a:buFont typeface="Arial" charset="0"/>
              <a:buChar char="•"/>
              <a:defRPr/>
            </a:pPr>
            <a:endParaRPr lang="pt-BR" altLang="pt-BR" sz="1500" b="1" dirty="0">
              <a:solidFill>
                <a:schemeClr val="tx2"/>
              </a:solidFill>
              <a:effectLst>
                <a:innerShdw blurRad="114300">
                  <a:prstClr val="black"/>
                </a:innerShdw>
              </a:effectLst>
              <a:latin typeface="Calibri" pitchFamily="34" charset="0"/>
            </a:endParaRPr>
          </a:p>
          <a:p>
            <a:pPr algn="just" eaLnBrk="1" hangingPunct="1">
              <a:buClr>
                <a:schemeClr val="tx2"/>
              </a:buClr>
              <a:buSzPct val="90000"/>
              <a:buFont typeface="Arial" charset="0"/>
              <a:buChar char="•"/>
              <a:defRPr/>
            </a:pPr>
            <a:r>
              <a:rPr lang="pt-BR" altLang="pt-BR" sz="1500" b="1" dirty="0">
                <a:solidFill>
                  <a:schemeClr val="tx2"/>
                </a:solidFill>
                <a:effectLst>
                  <a:innerShdw blurRad="114300">
                    <a:prstClr val="black"/>
                  </a:innerShdw>
                </a:effectLst>
                <a:latin typeface="Calibri" pitchFamily="34" charset="0"/>
              </a:rPr>
              <a:t>Retomar grau de investimento em Escala Global atribuído por uma ou mais agências internacionalmente reconhecidas até 2023.</a:t>
            </a:r>
          </a:p>
          <a:p>
            <a:pPr marL="106363" indent="0" algn="just" eaLnBrk="1" hangingPunct="1">
              <a:buClr>
                <a:schemeClr val="tx2"/>
              </a:buClr>
              <a:buSzPct val="90000"/>
              <a:defRPr/>
            </a:pPr>
            <a:endParaRPr lang="pt-BR" altLang="pt-BR" sz="1500" b="1" dirty="0">
              <a:solidFill>
                <a:schemeClr val="tx2"/>
              </a:solidFill>
              <a:effectLst>
                <a:innerShdw blurRad="114300">
                  <a:prstClr val="black"/>
                </a:innerShdw>
              </a:effectLst>
              <a:latin typeface="Calibri" pitchFamily="34" charset="0"/>
            </a:endParaRPr>
          </a:p>
        </p:txBody>
      </p:sp>
      <p:sp>
        <p:nvSpPr>
          <p:cNvPr id="13" name="Line 1039"/>
          <p:cNvSpPr>
            <a:spLocks noChangeShapeType="1"/>
          </p:cNvSpPr>
          <p:nvPr/>
        </p:nvSpPr>
        <p:spPr bwMode="auto">
          <a:xfrm flipV="1">
            <a:off x="250825" y="1700213"/>
            <a:ext cx="3805238" cy="3175"/>
          </a:xfrm>
          <a:prstGeom prst="line">
            <a:avLst/>
          </a:prstGeom>
          <a:solidFill>
            <a:schemeClr val="accent1">
              <a:lumMod val="20000"/>
              <a:lumOff val="80000"/>
            </a:schemeClr>
          </a:solidFill>
          <a:ln w="28575">
            <a:solidFill>
              <a:srgbClr val="003366"/>
            </a:solidFill>
            <a:round/>
            <a:headEnd/>
            <a:tailEnd/>
          </a:ln>
        </p:spPr>
        <p:txBody>
          <a:bodyPr/>
          <a:lstStyle/>
          <a:p>
            <a:pPr eaLnBrk="1" fontAlgn="auto" hangingPunct="1">
              <a:spcBef>
                <a:spcPts val="0"/>
              </a:spcBef>
              <a:spcAft>
                <a:spcPts val="0"/>
              </a:spcAft>
              <a:defRPr/>
            </a:pPr>
            <a:endParaRPr lang="pt-BR" sz="1400" kern="0">
              <a:solidFill>
                <a:sysClr val="windowText" lastClr="000000"/>
              </a:solidFill>
              <a:latin typeface="Calibri" pitchFamily="34" charset="0"/>
            </a:endParaRPr>
          </a:p>
        </p:txBody>
      </p:sp>
      <p:sp>
        <p:nvSpPr>
          <p:cNvPr id="14" name="Line 1039"/>
          <p:cNvSpPr>
            <a:spLocks noChangeShapeType="1"/>
          </p:cNvSpPr>
          <p:nvPr/>
        </p:nvSpPr>
        <p:spPr bwMode="auto">
          <a:xfrm>
            <a:off x="4859338" y="1700213"/>
            <a:ext cx="3671887" cy="3175"/>
          </a:xfrm>
          <a:prstGeom prst="line">
            <a:avLst/>
          </a:prstGeom>
          <a:solidFill>
            <a:schemeClr val="accent1">
              <a:lumMod val="20000"/>
              <a:lumOff val="80000"/>
            </a:schemeClr>
          </a:solidFill>
          <a:ln w="28575">
            <a:solidFill>
              <a:srgbClr val="003366"/>
            </a:solidFill>
            <a:round/>
            <a:headEnd/>
            <a:tailEnd/>
          </a:ln>
        </p:spPr>
        <p:txBody>
          <a:bodyPr/>
          <a:lstStyle/>
          <a:p>
            <a:pPr eaLnBrk="1" fontAlgn="auto" hangingPunct="1">
              <a:spcBef>
                <a:spcPts val="0"/>
              </a:spcBef>
              <a:spcAft>
                <a:spcPts val="0"/>
              </a:spcAft>
              <a:defRPr/>
            </a:pPr>
            <a:endParaRPr lang="pt-BR" sz="1400" kern="0">
              <a:solidFill>
                <a:sysClr val="windowText" lastClr="000000"/>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3"/>
          <p:cNvGrpSpPr>
            <a:grpSpLocks/>
          </p:cNvGrpSpPr>
          <p:nvPr/>
        </p:nvGrpSpPr>
        <p:grpSpPr bwMode="auto">
          <a:xfrm>
            <a:off x="107380" y="1340300"/>
            <a:ext cx="4140163" cy="4859940"/>
            <a:chOff x="567268" y="765411"/>
            <a:chExt cx="4003408" cy="5492909"/>
          </a:xfrm>
          <a:solidFill>
            <a:schemeClr val="tx2">
              <a:lumMod val="40000"/>
              <a:lumOff val="60000"/>
            </a:schemeClr>
          </a:solidFill>
          <a:scene3d>
            <a:camera prst="orthographicFront">
              <a:rot lat="0" lon="0" rev="0"/>
            </a:camera>
            <a:lightRig rig="balanced" dir="t">
              <a:rot lat="0" lon="0" rev="8700000"/>
            </a:lightRig>
          </a:scene3d>
        </p:grpSpPr>
        <p:sp>
          <p:nvSpPr>
            <p:cNvPr id="25" name="Pentágono 22"/>
            <p:cNvSpPr>
              <a:spLocks noChangeArrowheads="1"/>
            </p:cNvSpPr>
            <p:nvPr/>
          </p:nvSpPr>
          <p:spPr bwMode="auto">
            <a:xfrm>
              <a:off x="567268" y="765411"/>
              <a:ext cx="4003408" cy="5492909"/>
            </a:xfrm>
            <a:prstGeom prst="roundRect">
              <a:avLst>
                <a:gd name="adj" fmla="val 3144"/>
              </a:avLst>
            </a:prstGeom>
            <a:grpFill/>
            <a:ln w="28575" algn="ctr">
              <a:solidFill>
                <a:schemeClr val="accent1"/>
              </a:solidFill>
              <a:round/>
              <a:headEnd/>
              <a:tailEnd/>
            </a:ln>
            <a:effectLst>
              <a:outerShdw blurRad="44450" dist="27940" dir="5400000" algn="ctr">
                <a:srgbClr val="000000">
                  <a:alpha val="32000"/>
                </a:srgbClr>
              </a:outerShdw>
            </a:effectLst>
            <a:sp3d>
              <a:bevelT w="190500" h="38100"/>
            </a:sp3d>
          </p:spPr>
          <p:txBody>
            <a:bodyPr lIns="3810" tIns="0" rIns="3810" bIns="0"/>
            <a:lstStyle/>
            <a:p>
              <a:pPr marL="72000" indent="72000" eaLnBrk="1" fontAlgn="auto" hangingPunct="1">
                <a:spcBef>
                  <a:spcPts val="0"/>
                </a:spcBef>
                <a:spcAft>
                  <a:spcPts val="1200"/>
                </a:spcAft>
                <a:defRPr/>
              </a:pPr>
              <a:r>
                <a:rPr lang="pt-BR" sz="2000" b="1" kern="0" dirty="0">
                  <a:solidFill>
                    <a:schemeClr val="tx2">
                      <a:lumMod val="75000"/>
                    </a:schemeClr>
                  </a:solidFill>
                  <a:effectLst>
                    <a:outerShdw blurRad="38100" dist="38100" dir="2700000" algn="tl">
                      <a:srgbClr val="000000">
                        <a:alpha val="43137"/>
                      </a:srgbClr>
                    </a:outerShdw>
                  </a:effectLst>
                  <a:latin typeface="Calibri" pitchFamily="34" charset="0"/>
                </a:rPr>
                <a:t>DIRETRIZES</a:t>
              </a:r>
            </a:p>
            <a:p>
              <a:pPr marL="180975" indent="179388" eaLnBrk="1" fontAlgn="auto" hangingPunct="1">
                <a:spcBef>
                  <a:spcPts val="0"/>
                </a:spcBef>
                <a:spcAft>
                  <a:spcPts val="1200"/>
                </a:spcAft>
                <a:buFont typeface="Arial" pitchFamily="34" charset="0"/>
                <a:buChar char="•"/>
                <a:defRPr/>
              </a:pPr>
              <a:endParaRPr lang="pt-BR" sz="1400" kern="0" dirty="0">
                <a:solidFill>
                  <a:schemeClr val="tx2">
                    <a:lumMod val="75000"/>
                  </a:schemeClr>
                </a:solidFill>
                <a:effectLst>
                  <a:outerShdw blurRad="38100" dist="38100" dir="2700000" algn="tl">
                    <a:srgbClr val="000000">
                      <a:alpha val="43137"/>
                    </a:srgbClr>
                  </a:outerShdw>
                </a:effectLst>
                <a:latin typeface="Calibri" pitchFamily="34" charset="0"/>
              </a:endParaRPr>
            </a:p>
          </p:txBody>
        </p:sp>
        <p:cxnSp>
          <p:nvCxnSpPr>
            <p:cNvPr id="27" name="Conector reto 28"/>
            <p:cNvCxnSpPr>
              <a:cxnSpLocks noChangeShapeType="1"/>
            </p:cNvCxnSpPr>
            <p:nvPr/>
          </p:nvCxnSpPr>
          <p:spPr bwMode="auto">
            <a:xfrm flipV="1">
              <a:off x="1318561" y="1147191"/>
              <a:ext cx="1813620" cy="1681"/>
            </a:xfrm>
            <a:prstGeom prst="line">
              <a:avLst/>
            </a:prstGeom>
            <a:grpFill/>
            <a:ln w="28575" algn="ctr">
              <a:solidFill>
                <a:schemeClr val="accent1"/>
              </a:solidFill>
              <a:round/>
              <a:headEnd/>
              <a:tailEnd/>
            </a:ln>
            <a:effectLst>
              <a:outerShdw blurRad="44450" dist="27940" dir="5400000" algn="ctr">
                <a:srgbClr val="000000">
                  <a:alpha val="32000"/>
                </a:srgbClr>
              </a:outerShdw>
            </a:effectLst>
            <a:sp3d>
              <a:bevelT w="190500" h="38100"/>
            </a:sp3d>
          </p:spPr>
        </p:cxnSp>
      </p:grpSp>
      <p:sp>
        <p:nvSpPr>
          <p:cNvPr id="12292" name="Retângulo 13"/>
          <p:cNvSpPr>
            <a:spLocks noChangeArrowheads="1"/>
          </p:cNvSpPr>
          <p:nvPr/>
        </p:nvSpPr>
        <p:spPr bwMode="auto">
          <a:xfrm>
            <a:off x="35370" y="2333562"/>
            <a:ext cx="4020693" cy="3277820"/>
          </a:xfrm>
          <a:prstGeom prst="rect">
            <a:avLst/>
          </a:prstGeom>
          <a:noFill/>
          <a:ln>
            <a:noFill/>
          </a:ln>
        </p:spPr>
        <p:txBody>
          <a:bodyPr anchor="ctr">
            <a:spAutoFit/>
          </a:bodyPr>
          <a:lstStyle>
            <a:lvl1pPr marL="39370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66725" algn="just" eaLnBrk="1" hangingPunct="1">
              <a:buFont typeface="Arial" panose="020B0604020202020204" pitchFamily="34" charset="0"/>
              <a:buChar char="•"/>
              <a:defRPr/>
            </a:pPr>
            <a:r>
              <a:rPr lang="pt-BR" sz="1200" b="1" dirty="0">
                <a:solidFill>
                  <a:schemeClr val="tx2">
                    <a:lumMod val="50000"/>
                  </a:schemeClr>
                </a:solidFill>
                <a:latin typeface="+mn-lt"/>
              </a:rPr>
              <a:t>Promover e aprofundar a cultura de planejamento de curto, médio e longo prazo, estruturando sistemas e estratégias que fortaleçam os instrumentos de planejamento municipal;</a:t>
            </a:r>
          </a:p>
          <a:p>
            <a:pPr marL="180975" algn="just" eaLnBrk="1" hangingPunct="1">
              <a:defRPr/>
            </a:pPr>
            <a:endParaRPr lang="pt-BR" sz="1200" b="1" dirty="0">
              <a:solidFill>
                <a:schemeClr val="tx2">
                  <a:lumMod val="50000"/>
                </a:schemeClr>
              </a:solidFill>
              <a:latin typeface="+mn-lt"/>
            </a:endParaRPr>
          </a:p>
          <a:p>
            <a:pPr marL="466725" algn="just" eaLnBrk="1" hangingPunct="1">
              <a:buFont typeface="Arial" panose="020B0604020202020204" pitchFamily="34" charset="0"/>
              <a:buChar char="•"/>
              <a:defRPr/>
            </a:pPr>
            <a:r>
              <a:rPr lang="pt-BR" sz="1200" b="1" dirty="0">
                <a:solidFill>
                  <a:schemeClr val="tx2">
                    <a:lumMod val="50000"/>
                  </a:schemeClr>
                </a:solidFill>
                <a:latin typeface="+mn-lt"/>
              </a:rPr>
              <a:t>Retomar e disseminar a gestão de alto desempenho da Prefeitura da Cidade do Rio de Janeiro;</a:t>
            </a:r>
          </a:p>
          <a:p>
            <a:pPr marL="466725" algn="just" eaLnBrk="1" hangingPunct="1">
              <a:buFont typeface="Arial" panose="020B0604020202020204" pitchFamily="34" charset="0"/>
              <a:buChar char="•"/>
              <a:defRPr/>
            </a:pPr>
            <a:endParaRPr lang="pt-BR" sz="1200" b="1" dirty="0">
              <a:solidFill>
                <a:schemeClr val="tx2">
                  <a:lumMod val="50000"/>
                </a:schemeClr>
              </a:solidFill>
              <a:latin typeface="+mn-lt"/>
            </a:endParaRPr>
          </a:p>
          <a:p>
            <a:pPr marL="466725" algn="just" eaLnBrk="1" hangingPunct="1">
              <a:buFont typeface="Arial" panose="020B0604020202020204" pitchFamily="34" charset="0"/>
              <a:buChar char="•"/>
              <a:defRPr/>
            </a:pPr>
            <a:r>
              <a:rPr lang="pt-BR" sz="1200" b="1" dirty="0">
                <a:solidFill>
                  <a:schemeClr val="tx2">
                    <a:lumMod val="50000"/>
                  </a:schemeClr>
                </a:solidFill>
                <a:latin typeface="+mn-lt"/>
              </a:rPr>
              <a:t>Fortalecer a gestão municipal a partir da gestão baseada em dados e do estímulo às potencialidades do servidor e servidora municipal.</a:t>
            </a:r>
          </a:p>
          <a:p>
            <a:pPr marL="180975" indent="0" algn="just" eaLnBrk="1" hangingPunct="1">
              <a:defRPr/>
            </a:pPr>
            <a:endParaRPr lang="pt-BR" sz="1200" b="1" dirty="0">
              <a:solidFill>
                <a:schemeClr val="tx2">
                  <a:lumMod val="50000"/>
                </a:schemeClr>
              </a:solidFill>
              <a:latin typeface="+mn-lt"/>
            </a:endParaRPr>
          </a:p>
          <a:p>
            <a:pPr marL="466725" algn="just" eaLnBrk="1" hangingPunct="1">
              <a:buFont typeface="Arial" panose="020B0604020202020204" pitchFamily="34" charset="0"/>
              <a:buChar char="•"/>
              <a:defRPr/>
            </a:pPr>
            <a:r>
              <a:rPr lang="pt-BR" sz="1200" b="1" dirty="0">
                <a:solidFill>
                  <a:schemeClr val="tx2">
                    <a:lumMod val="50000"/>
                  </a:schemeClr>
                </a:solidFill>
                <a:latin typeface="+mn-lt"/>
              </a:rPr>
              <a:t>Estabelecer baixa emissão de carbono no setor de transporte, iluminação pública e edificações como forma de mitigar emissão de gases de efeito estufa - GEE.</a:t>
            </a:r>
          </a:p>
          <a:p>
            <a:pPr algn="just" eaLnBrk="1" hangingPunct="1">
              <a:buClr>
                <a:schemeClr val="tx2"/>
              </a:buClr>
              <a:buSzPct val="90000"/>
              <a:buFont typeface="Arial" charset="0"/>
              <a:buChar char="•"/>
              <a:defRPr/>
            </a:pPr>
            <a:endParaRPr lang="pt-BR" altLang="pt-BR" sz="1500" dirty="0">
              <a:solidFill>
                <a:schemeClr val="tx2"/>
              </a:solidFill>
              <a:effectLst>
                <a:innerShdw blurRad="114300">
                  <a:prstClr val="black"/>
                </a:innerShdw>
              </a:effectLst>
              <a:latin typeface="Calibri" pitchFamily="34" charset="0"/>
            </a:endParaRPr>
          </a:p>
        </p:txBody>
      </p:sp>
      <p:grpSp>
        <p:nvGrpSpPr>
          <p:cNvPr id="3" name="Grupo 13"/>
          <p:cNvGrpSpPr>
            <a:grpSpLocks/>
          </p:cNvGrpSpPr>
          <p:nvPr/>
        </p:nvGrpSpPr>
        <p:grpSpPr bwMode="auto">
          <a:xfrm>
            <a:off x="4716020" y="1340300"/>
            <a:ext cx="4320600" cy="4859940"/>
            <a:chOff x="915534" y="765411"/>
            <a:chExt cx="3655142" cy="5492909"/>
          </a:xfrm>
          <a:solidFill>
            <a:schemeClr val="tx2">
              <a:lumMod val="40000"/>
              <a:lumOff val="60000"/>
            </a:schemeClr>
          </a:solidFill>
          <a:scene3d>
            <a:camera prst="orthographicFront">
              <a:rot lat="0" lon="0" rev="0"/>
            </a:camera>
            <a:lightRig rig="balanced" dir="t">
              <a:rot lat="0" lon="0" rev="8700000"/>
            </a:lightRig>
          </a:scene3d>
        </p:grpSpPr>
        <p:sp>
          <p:nvSpPr>
            <p:cNvPr id="15" name="Pentágono 22"/>
            <p:cNvSpPr>
              <a:spLocks noChangeArrowheads="1"/>
            </p:cNvSpPr>
            <p:nvPr/>
          </p:nvSpPr>
          <p:spPr bwMode="auto">
            <a:xfrm>
              <a:off x="915534" y="765411"/>
              <a:ext cx="3655142" cy="5492909"/>
            </a:xfrm>
            <a:prstGeom prst="roundRect">
              <a:avLst>
                <a:gd name="adj" fmla="val 3144"/>
              </a:avLst>
            </a:prstGeom>
            <a:grpFill/>
            <a:ln w="28575" algn="ctr">
              <a:solidFill>
                <a:schemeClr val="accent1"/>
              </a:solidFill>
              <a:round/>
              <a:headEnd/>
              <a:tailEnd/>
            </a:ln>
            <a:effectLst>
              <a:outerShdw blurRad="44450" dist="27940" dir="5400000" algn="ctr">
                <a:srgbClr val="000000">
                  <a:alpha val="32000"/>
                </a:srgbClr>
              </a:outerShdw>
            </a:effectLst>
            <a:sp3d>
              <a:bevelT w="190500" h="38100"/>
            </a:sp3d>
          </p:spPr>
          <p:txBody>
            <a:bodyPr lIns="3810" tIns="0" rIns="3810" bIns="0"/>
            <a:lstStyle/>
            <a:p>
              <a:pPr marL="72000" indent="72000" eaLnBrk="1" fontAlgn="auto" hangingPunct="1">
                <a:spcBef>
                  <a:spcPts val="0"/>
                </a:spcBef>
                <a:spcAft>
                  <a:spcPts val="1200"/>
                </a:spcAft>
                <a:defRPr/>
              </a:pPr>
              <a:r>
                <a:rPr lang="pt-BR" sz="2000" b="1" kern="0" dirty="0">
                  <a:solidFill>
                    <a:schemeClr val="tx2">
                      <a:lumMod val="75000"/>
                    </a:schemeClr>
                  </a:solidFill>
                  <a:effectLst>
                    <a:outerShdw blurRad="38100" dist="38100" dir="2700000" algn="tl">
                      <a:srgbClr val="000000">
                        <a:alpha val="43137"/>
                      </a:srgbClr>
                    </a:outerShdw>
                  </a:effectLst>
                  <a:latin typeface="Calibri" pitchFamily="34" charset="0"/>
                </a:rPr>
                <a:t>METAS</a:t>
              </a:r>
            </a:p>
            <a:p>
              <a:pPr marL="180975" indent="179388" eaLnBrk="1" fontAlgn="auto" hangingPunct="1">
                <a:spcBef>
                  <a:spcPts val="0"/>
                </a:spcBef>
                <a:spcAft>
                  <a:spcPts val="1200"/>
                </a:spcAft>
                <a:buFont typeface="Arial" pitchFamily="34" charset="0"/>
                <a:buChar char="•"/>
                <a:defRPr/>
              </a:pPr>
              <a:endParaRPr lang="pt-BR" sz="1400" kern="0" dirty="0">
                <a:solidFill>
                  <a:schemeClr val="tx2">
                    <a:lumMod val="75000"/>
                  </a:schemeClr>
                </a:solidFill>
                <a:effectLst>
                  <a:outerShdw blurRad="38100" dist="38100" dir="2700000" algn="tl">
                    <a:srgbClr val="000000">
                      <a:alpha val="43137"/>
                    </a:srgbClr>
                  </a:outerShdw>
                </a:effectLst>
                <a:latin typeface="Calibri" pitchFamily="34" charset="0"/>
              </a:endParaRPr>
            </a:p>
          </p:txBody>
        </p:sp>
        <p:cxnSp>
          <p:nvCxnSpPr>
            <p:cNvPr id="17" name="Conector reto 28"/>
            <p:cNvCxnSpPr>
              <a:cxnSpLocks noChangeShapeType="1"/>
            </p:cNvCxnSpPr>
            <p:nvPr/>
          </p:nvCxnSpPr>
          <p:spPr bwMode="auto">
            <a:xfrm flipV="1">
              <a:off x="1317011" y="1150554"/>
              <a:ext cx="1813620" cy="1681"/>
            </a:xfrm>
            <a:prstGeom prst="line">
              <a:avLst/>
            </a:prstGeom>
            <a:grpFill/>
            <a:ln w="28575" algn="ctr">
              <a:solidFill>
                <a:schemeClr val="accent1"/>
              </a:solidFill>
              <a:round/>
              <a:headEnd/>
              <a:tailEnd/>
            </a:ln>
            <a:effectLst>
              <a:outerShdw blurRad="44450" dist="27940" dir="5400000" algn="ctr">
                <a:srgbClr val="000000">
                  <a:alpha val="32000"/>
                </a:srgbClr>
              </a:outerShdw>
            </a:effectLst>
            <a:sp3d>
              <a:bevelT w="190500" h="38100"/>
            </a:sp3d>
          </p:spPr>
        </p:cxnSp>
      </p:grpSp>
      <p:sp>
        <p:nvSpPr>
          <p:cNvPr id="12294" name="Retângulo 13"/>
          <p:cNvSpPr>
            <a:spLocks noChangeArrowheads="1"/>
          </p:cNvSpPr>
          <p:nvPr/>
        </p:nvSpPr>
        <p:spPr bwMode="auto">
          <a:xfrm>
            <a:off x="4643438" y="1866900"/>
            <a:ext cx="4105275" cy="4154488"/>
          </a:xfrm>
          <a:prstGeom prst="rect">
            <a:avLst/>
          </a:prstGeom>
          <a:noFill/>
          <a:ln>
            <a:noFill/>
          </a:ln>
        </p:spPr>
        <p:txBody>
          <a:bodyPr anchor="ctr">
            <a:spAutoFit/>
          </a:bodyPr>
          <a:lstStyle>
            <a:lvl1pPr marL="392113"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66725" algn="just" eaLnBrk="1" hangingPunct="1">
              <a:buFont typeface="Arial" panose="020B0604020202020204" pitchFamily="34" charset="0"/>
              <a:buChar char="•"/>
              <a:defRPr/>
            </a:pPr>
            <a:r>
              <a:rPr lang="pt-BR" sz="1200" b="1" dirty="0">
                <a:solidFill>
                  <a:schemeClr val="tx2">
                    <a:lumMod val="50000"/>
                  </a:schemeClr>
                </a:solidFill>
                <a:latin typeface="+mn-lt"/>
              </a:rPr>
              <a:t>Ter 62% de órgãos municipais com escritórios setoriais de gerenciamento de projetos implementados e planos estratégicos setoriais publicados, até 2024;</a:t>
            </a:r>
          </a:p>
          <a:p>
            <a:pPr marL="180975" algn="just" eaLnBrk="1" hangingPunct="1">
              <a:defRPr/>
            </a:pPr>
            <a:endParaRPr lang="pt-BR" sz="1200" b="1" dirty="0">
              <a:solidFill>
                <a:schemeClr val="tx2">
                  <a:lumMod val="50000"/>
                </a:schemeClr>
              </a:solidFill>
              <a:latin typeface="+mn-lt"/>
            </a:endParaRPr>
          </a:p>
          <a:p>
            <a:pPr marL="466725" algn="just" eaLnBrk="1" hangingPunct="1">
              <a:buFont typeface="Arial" panose="020B0604020202020204" pitchFamily="34" charset="0"/>
              <a:buChar char="•"/>
              <a:defRPr/>
            </a:pPr>
            <a:r>
              <a:rPr lang="pt-BR" sz="1200" b="1" dirty="0">
                <a:solidFill>
                  <a:schemeClr val="tx2">
                    <a:lumMod val="50000"/>
                  </a:schemeClr>
                </a:solidFill>
                <a:latin typeface="+mn-lt"/>
              </a:rPr>
              <a:t>Alcançar 100% de servidores participando do Programa de Acordo de Resultados, promovendo a retomada da meritocracia, até 2024;</a:t>
            </a:r>
          </a:p>
          <a:p>
            <a:pPr marL="180975" algn="just" eaLnBrk="1" hangingPunct="1">
              <a:defRPr/>
            </a:pPr>
            <a:endParaRPr lang="pt-BR" sz="1200" b="1" dirty="0">
              <a:solidFill>
                <a:schemeClr val="tx2">
                  <a:lumMod val="50000"/>
                </a:schemeClr>
              </a:solidFill>
              <a:latin typeface="+mn-lt"/>
            </a:endParaRPr>
          </a:p>
          <a:p>
            <a:pPr marL="466725" algn="just" eaLnBrk="1" hangingPunct="1">
              <a:buFont typeface="Arial" panose="020B0604020202020204" pitchFamily="34" charset="0"/>
              <a:buChar char="•"/>
              <a:defRPr/>
            </a:pPr>
            <a:r>
              <a:rPr lang="pt-BR" sz="1200" b="1" dirty="0">
                <a:solidFill>
                  <a:schemeClr val="tx2">
                    <a:lumMod val="50000"/>
                  </a:schemeClr>
                </a:solidFill>
                <a:latin typeface="+mn-lt"/>
              </a:rPr>
              <a:t>Realizar 5.000 capacitações de servidoras e servidores públicos nos Programas de Desenvolvimento da Prefeitura e formar 200 novos Líderes Cariocas até 2024. </a:t>
            </a:r>
          </a:p>
          <a:p>
            <a:pPr marL="180975" algn="just" eaLnBrk="1" hangingPunct="1">
              <a:defRPr/>
            </a:pPr>
            <a:endParaRPr lang="pt-BR" sz="1200" b="1" dirty="0">
              <a:solidFill>
                <a:schemeClr val="tx2">
                  <a:lumMod val="50000"/>
                </a:schemeClr>
              </a:solidFill>
              <a:latin typeface="+mn-lt"/>
            </a:endParaRPr>
          </a:p>
          <a:p>
            <a:pPr marL="466725" algn="just" eaLnBrk="1" hangingPunct="1">
              <a:buFont typeface="Arial" panose="020B0604020202020204" pitchFamily="34" charset="0"/>
              <a:buChar char="•"/>
              <a:defRPr/>
            </a:pPr>
            <a:r>
              <a:rPr lang="pt-BR" sz="1200" b="1" dirty="0">
                <a:solidFill>
                  <a:schemeClr val="tx2">
                    <a:lumMod val="50000"/>
                  </a:schemeClr>
                </a:solidFill>
                <a:latin typeface="+mn-lt"/>
              </a:rPr>
              <a:t>Implantar o Distrito de Baixa Emissão de Carbono na região central em 35 mil m² de espaços públicos até 2024;</a:t>
            </a:r>
          </a:p>
          <a:p>
            <a:pPr marL="466725" algn="just" eaLnBrk="1" hangingPunct="1">
              <a:buFont typeface="Arial" panose="020B0604020202020204" pitchFamily="34" charset="0"/>
              <a:buChar char="•"/>
              <a:defRPr/>
            </a:pPr>
            <a:endParaRPr lang="pt-BR" sz="1200" b="1" dirty="0">
              <a:solidFill>
                <a:schemeClr val="tx2">
                  <a:lumMod val="50000"/>
                </a:schemeClr>
              </a:solidFill>
              <a:latin typeface="+mn-lt"/>
            </a:endParaRPr>
          </a:p>
          <a:p>
            <a:pPr marL="466725" algn="just" eaLnBrk="1" hangingPunct="1">
              <a:buFont typeface="Arial" panose="020B0604020202020204" pitchFamily="34" charset="0"/>
              <a:buChar char="•"/>
              <a:defRPr/>
            </a:pPr>
            <a:r>
              <a:rPr lang="pt-BR" altLang="pt-BR" sz="1200" b="1" dirty="0">
                <a:solidFill>
                  <a:schemeClr val="tx2">
                    <a:lumMod val="50000"/>
                  </a:schemeClr>
                </a:solidFill>
                <a:latin typeface="+mn-lt"/>
              </a:rPr>
              <a:t>Reduzir 20% do custo de serviços compartilhados na Prefeitura, visando a eficiência energética, a sustentabilidade de recursos e a redução de emissão de gases do efeito estufa - GEE até  2024.</a:t>
            </a:r>
          </a:p>
          <a:p>
            <a:pPr marL="466725" algn="just" eaLnBrk="1" hangingPunct="1">
              <a:buFont typeface="Arial" panose="020B0604020202020204" pitchFamily="34" charset="0"/>
              <a:buChar char="•"/>
              <a:defRPr/>
            </a:pPr>
            <a:endParaRPr lang="pt-BR" sz="1200" dirty="0">
              <a:solidFill>
                <a:schemeClr val="tx2">
                  <a:lumMod val="50000"/>
                </a:schemeClr>
              </a:solidFill>
              <a:latin typeface="+mn-lt"/>
            </a:endParaRPr>
          </a:p>
        </p:txBody>
      </p:sp>
      <p:sp>
        <p:nvSpPr>
          <p:cNvPr id="13" name="Line 1039"/>
          <p:cNvSpPr>
            <a:spLocks noChangeShapeType="1"/>
          </p:cNvSpPr>
          <p:nvPr/>
        </p:nvSpPr>
        <p:spPr bwMode="auto">
          <a:xfrm flipV="1">
            <a:off x="250825" y="1700213"/>
            <a:ext cx="3805238" cy="3175"/>
          </a:xfrm>
          <a:prstGeom prst="line">
            <a:avLst/>
          </a:prstGeom>
          <a:solidFill>
            <a:schemeClr val="accent1">
              <a:lumMod val="20000"/>
              <a:lumOff val="80000"/>
            </a:schemeClr>
          </a:solidFill>
          <a:ln w="28575">
            <a:solidFill>
              <a:srgbClr val="003366"/>
            </a:solidFill>
            <a:round/>
            <a:headEnd/>
            <a:tailEnd/>
          </a:ln>
        </p:spPr>
        <p:txBody>
          <a:bodyPr/>
          <a:lstStyle/>
          <a:p>
            <a:pPr eaLnBrk="1" fontAlgn="auto" hangingPunct="1">
              <a:spcBef>
                <a:spcPts val="0"/>
              </a:spcBef>
              <a:spcAft>
                <a:spcPts val="0"/>
              </a:spcAft>
              <a:defRPr/>
            </a:pPr>
            <a:endParaRPr lang="pt-BR" sz="1400" kern="0">
              <a:solidFill>
                <a:sysClr val="windowText" lastClr="000000"/>
              </a:solidFill>
              <a:latin typeface="Calibri" pitchFamily="34" charset="0"/>
            </a:endParaRPr>
          </a:p>
        </p:txBody>
      </p:sp>
      <p:sp>
        <p:nvSpPr>
          <p:cNvPr id="14" name="Line 1039"/>
          <p:cNvSpPr>
            <a:spLocks noChangeShapeType="1"/>
          </p:cNvSpPr>
          <p:nvPr/>
        </p:nvSpPr>
        <p:spPr bwMode="auto">
          <a:xfrm>
            <a:off x="4859338" y="1700213"/>
            <a:ext cx="3671887" cy="3175"/>
          </a:xfrm>
          <a:prstGeom prst="line">
            <a:avLst/>
          </a:prstGeom>
          <a:solidFill>
            <a:schemeClr val="accent1">
              <a:lumMod val="20000"/>
              <a:lumOff val="80000"/>
            </a:schemeClr>
          </a:solidFill>
          <a:ln w="28575">
            <a:solidFill>
              <a:srgbClr val="003366"/>
            </a:solidFill>
            <a:round/>
            <a:headEnd/>
            <a:tailEnd/>
          </a:ln>
        </p:spPr>
        <p:txBody>
          <a:bodyPr/>
          <a:lstStyle/>
          <a:p>
            <a:pPr eaLnBrk="1" fontAlgn="auto" hangingPunct="1">
              <a:spcBef>
                <a:spcPts val="0"/>
              </a:spcBef>
              <a:spcAft>
                <a:spcPts val="0"/>
              </a:spcAft>
              <a:defRPr/>
            </a:pPr>
            <a:endParaRPr lang="pt-BR" sz="1400" kern="0">
              <a:solidFill>
                <a:sysClr val="windowText" lastClr="000000"/>
              </a:solidFill>
              <a:latin typeface="Calibri" pitchFamily="34" charset="0"/>
            </a:endParaRPr>
          </a:p>
        </p:txBody>
      </p:sp>
      <p:sp>
        <p:nvSpPr>
          <p:cNvPr id="9224" name="Título 1"/>
          <p:cNvSpPr txBox="1">
            <a:spLocks/>
          </p:cNvSpPr>
          <p:nvPr/>
        </p:nvSpPr>
        <p:spPr bwMode="auto">
          <a:xfrm>
            <a:off x="1518702" y="125414"/>
            <a:ext cx="7625298" cy="99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sz="4000" b="1" dirty="0">
                <a:solidFill>
                  <a:schemeClr val="bg1"/>
                </a:solidFill>
                <a:latin typeface="Calibri" panose="020F0502020204030204" pitchFamily="34" charset="0"/>
              </a:rPr>
              <a:t>FAZENDA E PLANEJAMENTO </a:t>
            </a:r>
            <a:r>
              <a:rPr lang="pt-BR" altLang="pt-BR" sz="2200" b="1" dirty="0">
                <a:solidFill>
                  <a:schemeClr val="bg1"/>
                </a:solidFill>
                <a:latin typeface="Calibri" panose="020F0502020204030204" pitchFamily="34" charset="0"/>
              </a:rPr>
              <a:t>Subsecretaria de Planejamento e Acompanhamento - SUBPAR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de cantos arredondados 7"/>
          <p:cNvSpPr/>
          <p:nvPr/>
        </p:nvSpPr>
        <p:spPr>
          <a:xfrm>
            <a:off x="375271" y="1268700"/>
            <a:ext cx="3600000" cy="936000"/>
          </a:xfrm>
          <a:prstGeom prst="roundRect">
            <a:avLst/>
          </a:prstGeom>
          <a:solidFill>
            <a:schemeClr val="tx2">
              <a:lumMod val="75000"/>
            </a:schemeClr>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9" name="Retângulo de cantos arredondados 8"/>
          <p:cNvSpPr/>
          <p:nvPr/>
        </p:nvSpPr>
        <p:spPr>
          <a:xfrm>
            <a:off x="4860040" y="1268700"/>
            <a:ext cx="3600000" cy="937418"/>
          </a:xfrm>
          <a:prstGeom prst="roundRect">
            <a:avLst/>
          </a:prstGeom>
          <a:solidFill>
            <a:schemeClr val="tx2">
              <a:lumMod val="75000"/>
            </a:schemeClr>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10" name="Retângulo de cantos arredondados 9"/>
          <p:cNvSpPr/>
          <p:nvPr/>
        </p:nvSpPr>
        <p:spPr>
          <a:xfrm>
            <a:off x="375271" y="2314089"/>
            <a:ext cx="3600000" cy="432000"/>
          </a:xfrm>
          <a:prstGeom prst="roundRect">
            <a:avLst/>
          </a:prstGeom>
          <a:solidFill>
            <a:schemeClr val="tx2">
              <a:lumMod val="60000"/>
              <a:lumOff val="40000"/>
            </a:schemeClr>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11" name="Retângulo de cantos arredondados 10"/>
          <p:cNvSpPr/>
          <p:nvPr/>
        </p:nvSpPr>
        <p:spPr>
          <a:xfrm>
            <a:off x="375271" y="2889253"/>
            <a:ext cx="3600000" cy="432000"/>
          </a:xfrm>
          <a:prstGeom prst="roundRect">
            <a:avLst/>
          </a:prstGeom>
          <a:solidFill>
            <a:schemeClr val="tx2">
              <a:lumMod val="60000"/>
              <a:lumOff val="40000"/>
            </a:schemeClr>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12" name="Retângulo de cantos arredondados 11"/>
          <p:cNvSpPr/>
          <p:nvPr/>
        </p:nvSpPr>
        <p:spPr>
          <a:xfrm>
            <a:off x="375271" y="3465333"/>
            <a:ext cx="3600000" cy="432000"/>
          </a:xfrm>
          <a:prstGeom prst="roundRect">
            <a:avLst/>
          </a:prstGeom>
          <a:solidFill>
            <a:schemeClr val="tx2">
              <a:lumMod val="60000"/>
              <a:lumOff val="40000"/>
            </a:schemeClr>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13" name="Retângulo de cantos arredondados 12"/>
          <p:cNvSpPr/>
          <p:nvPr/>
        </p:nvSpPr>
        <p:spPr>
          <a:xfrm>
            <a:off x="375271" y="4041413"/>
            <a:ext cx="3600000" cy="432000"/>
          </a:xfrm>
          <a:prstGeom prst="roundRect">
            <a:avLst/>
          </a:prstGeom>
          <a:solidFill>
            <a:schemeClr val="tx2">
              <a:lumMod val="60000"/>
              <a:lumOff val="40000"/>
            </a:schemeClr>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cxnSp>
        <p:nvCxnSpPr>
          <p:cNvPr id="15" name="Conector reto 14"/>
          <p:cNvCxnSpPr/>
          <p:nvPr/>
        </p:nvCxnSpPr>
        <p:spPr>
          <a:xfrm>
            <a:off x="323528" y="-12700"/>
            <a:ext cx="649287" cy="0"/>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323528" y="-12700"/>
            <a:ext cx="649287" cy="0"/>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323528" y="-12700"/>
            <a:ext cx="649287" cy="0"/>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323528" y="-12700"/>
            <a:ext cx="649287" cy="0"/>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a:off x="3996382" y="-12700"/>
            <a:ext cx="647700" cy="0"/>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a:xfrm>
            <a:off x="3996382" y="-12700"/>
            <a:ext cx="647700" cy="0"/>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a:xfrm>
            <a:off x="3996382" y="-12700"/>
            <a:ext cx="647700" cy="0"/>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a:xfrm>
            <a:off x="3996382" y="-12700"/>
            <a:ext cx="647700" cy="0"/>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a:off x="3996382" y="-12700"/>
            <a:ext cx="647700" cy="0"/>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3996382" y="-12700"/>
            <a:ext cx="647700" cy="0"/>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a:off x="3996382" y="-12700"/>
            <a:ext cx="647700" cy="0"/>
          </a:xfrm>
          <a:prstGeom prst="lin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26" name="Retângulo de cantos arredondados 25"/>
          <p:cNvSpPr/>
          <p:nvPr/>
        </p:nvSpPr>
        <p:spPr>
          <a:xfrm>
            <a:off x="4860040" y="2315416"/>
            <a:ext cx="3600000" cy="431800"/>
          </a:xfrm>
          <a:prstGeom prst="roundRect">
            <a:avLst/>
          </a:prstGeom>
          <a:solidFill>
            <a:schemeClr val="tx2">
              <a:lumMod val="40000"/>
              <a:lumOff val="60000"/>
            </a:schemeClr>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27" name="Retângulo de cantos arredondados 26"/>
          <p:cNvSpPr/>
          <p:nvPr/>
        </p:nvSpPr>
        <p:spPr>
          <a:xfrm>
            <a:off x="4860040" y="2889253"/>
            <a:ext cx="3600000" cy="433388"/>
          </a:xfrm>
          <a:prstGeom prst="roundRect">
            <a:avLst/>
          </a:prstGeom>
          <a:solidFill>
            <a:schemeClr val="tx2">
              <a:lumMod val="40000"/>
              <a:lumOff val="60000"/>
            </a:schemeClr>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28" name="Retângulo de cantos arredondados 27"/>
          <p:cNvSpPr/>
          <p:nvPr/>
        </p:nvSpPr>
        <p:spPr>
          <a:xfrm>
            <a:off x="4860040" y="3465333"/>
            <a:ext cx="3600000" cy="431800"/>
          </a:xfrm>
          <a:prstGeom prst="roundRect">
            <a:avLst/>
          </a:prstGeom>
          <a:solidFill>
            <a:schemeClr val="tx2">
              <a:lumMod val="40000"/>
              <a:lumOff val="60000"/>
            </a:schemeClr>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33" name="CaixaDeTexto 32"/>
          <p:cNvSpPr txBox="1"/>
          <p:nvPr/>
        </p:nvSpPr>
        <p:spPr bwMode="auto">
          <a:xfrm>
            <a:off x="534182" y="2356179"/>
            <a:ext cx="3292653" cy="340734"/>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algn="just" eaLnBrk="1" fontAlgn="auto" hangingPunct="1">
              <a:lnSpc>
                <a:spcPct val="150000"/>
              </a:lnSpc>
              <a:spcBef>
                <a:spcPct val="50000"/>
              </a:spcBef>
              <a:spcAft>
                <a:spcPts val="0"/>
              </a:spcAft>
              <a:defRPr/>
            </a:pPr>
            <a:r>
              <a:rPr lang="pt-BR" sz="1200" b="1" dirty="0">
                <a:solidFill>
                  <a:schemeClr val="tx2">
                    <a:lumMod val="75000"/>
                  </a:schemeClr>
                </a:solidFill>
                <a:effectLst>
                  <a:innerShdw blurRad="114300">
                    <a:prstClr val="black"/>
                  </a:innerShdw>
                </a:effectLst>
                <a:latin typeface="Calibri" pitchFamily="34" charset="0"/>
              </a:rPr>
              <a:t>0610 – Equilíbrio Fiscal</a:t>
            </a:r>
          </a:p>
        </p:txBody>
      </p:sp>
      <p:sp>
        <p:nvSpPr>
          <p:cNvPr id="34" name="CaixaDeTexto 33"/>
          <p:cNvSpPr txBox="1"/>
          <p:nvPr/>
        </p:nvSpPr>
        <p:spPr bwMode="auto">
          <a:xfrm>
            <a:off x="523764" y="2931887"/>
            <a:ext cx="3292653" cy="340734"/>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algn="just" eaLnBrk="1" fontAlgn="auto" hangingPunct="1">
              <a:lnSpc>
                <a:spcPct val="150000"/>
              </a:lnSpc>
              <a:spcBef>
                <a:spcPct val="50000"/>
              </a:spcBef>
              <a:spcAft>
                <a:spcPts val="0"/>
              </a:spcAft>
              <a:defRPr/>
            </a:pPr>
            <a:r>
              <a:rPr lang="pt-BR" sz="1200" b="1" dirty="0">
                <a:solidFill>
                  <a:schemeClr val="tx2">
                    <a:lumMod val="75000"/>
                  </a:schemeClr>
                </a:solidFill>
                <a:effectLst>
                  <a:innerShdw blurRad="114300">
                    <a:prstClr val="black"/>
                  </a:innerShdw>
                </a:effectLst>
                <a:latin typeface="Calibri" pitchFamily="34" charset="0"/>
              </a:rPr>
              <a:t>0632 – Liderança pelo Exemplo</a:t>
            </a:r>
          </a:p>
        </p:txBody>
      </p:sp>
      <p:sp>
        <p:nvSpPr>
          <p:cNvPr id="35" name="CaixaDeTexto 34"/>
          <p:cNvSpPr txBox="1"/>
          <p:nvPr/>
        </p:nvSpPr>
        <p:spPr bwMode="auto">
          <a:xfrm>
            <a:off x="523878" y="3510364"/>
            <a:ext cx="3292653" cy="340734"/>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algn="just" eaLnBrk="1" fontAlgn="auto" hangingPunct="1">
              <a:lnSpc>
                <a:spcPct val="150000"/>
              </a:lnSpc>
              <a:spcBef>
                <a:spcPct val="50000"/>
              </a:spcBef>
              <a:spcAft>
                <a:spcPts val="0"/>
              </a:spcAft>
              <a:defRPr/>
            </a:pPr>
            <a:r>
              <a:rPr lang="pt-BR" sz="1200" b="1" dirty="0">
                <a:solidFill>
                  <a:schemeClr val="tx2">
                    <a:lumMod val="75000"/>
                  </a:schemeClr>
                </a:solidFill>
                <a:effectLst>
                  <a:innerShdw blurRad="114300">
                    <a:prstClr val="black"/>
                  </a:innerShdw>
                </a:effectLst>
                <a:latin typeface="Calibri" pitchFamily="34" charset="0"/>
              </a:rPr>
              <a:t>0634 – Governo Digital</a:t>
            </a:r>
          </a:p>
        </p:txBody>
      </p:sp>
      <p:sp>
        <p:nvSpPr>
          <p:cNvPr id="36" name="CaixaDeTexto 35"/>
          <p:cNvSpPr txBox="1"/>
          <p:nvPr/>
        </p:nvSpPr>
        <p:spPr bwMode="auto">
          <a:xfrm>
            <a:off x="523763" y="4064669"/>
            <a:ext cx="3292653" cy="320024"/>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algn="just" eaLnBrk="1" fontAlgn="auto" hangingPunct="1">
              <a:lnSpc>
                <a:spcPct val="150000"/>
              </a:lnSpc>
              <a:spcBef>
                <a:spcPct val="50000"/>
              </a:spcBef>
              <a:spcAft>
                <a:spcPts val="0"/>
              </a:spcAft>
              <a:defRPr/>
            </a:pPr>
            <a:r>
              <a:rPr lang="pt-BR" sz="1100" b="1" dirty="0">
                <a:solidFill>
                  <a:schemeClr val="tx2">
                    <a:lumMod val="75000"/>
                  </a:schemeClr>
                </a:solidFill>
                <a:effectLst>
                  <a:innerShdw blurRad="114300">
                    <a:prstClr val="black"/>
                  </a:innerShdw>
                </a:effectLst>
                <a:latin typeface="Calibri" pitchFamily="34" charset="0"/>
              </a:rPr>
              <a:t>0644 – Cidadania e Participação Social</a:t>
            </a:r>
          </a:p>
        </p:txBody>
      </p:sp>
      <p:sp>
        <p:nvSpPr>
          <p:cNvPr id="37" name="CaixaDeTexto 47"/>
          <p:cNvSpPr txBox="1">
            <a:spLocks noChangeArrowheads="1"/>
          </p:cNvSpPr>
          <p:nvPr/>
        </p:nvSpPr>
        <p:spPr bwMode="auto">
          <a:xfrm>
            <a:off x="323528" y="1423731"/>
            <a:ext cx="3204241" cy="553998"/>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50000"/>
              </a:lnSpc>
              <a:spcBef>
                <a:spcPct val="50000"/>
              </a:spcBef>
              <a:defRPr/>
            </a:pPr>
            <a:r>
              <a:rPr lang="pt-BR" sz="2000" b="1" dirty="0">
                <a:solidFill>
                  <a:schemeClr val="bg1"/>
                </a:solidFill>
                <a:latin typeface="Calibri" pitchFamily="34" charset="0"/>
              </a:rPr>
              <a:t>Programas Estratégicos</a:t>
            </a:r>
          </a:p>
        </p:txBody>
      </p:sp>
      <p:sp>
        <p:nvSpPr>
          <p:cNvPr id="38" name="CaixaDeTexto 48"/>
          <p:cNvSpPr txBox="1">
            <a:spLocks noChangeArrowheads="1"/>
          </p:cNvSpPr>
          <p:nvPr/>
        </p:nvSpPr>
        <p:spPr bwMode="auto">
          <a:xfrm>
            <a:off x="4914252" y="1440911"/>
            <a:ext cx="3456480" cy="553998"/>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50000"/>
              </a:lnSpc>
              <a:spcBef>
                <a:spcPct val="50000"/>
              </a:spcBef>
              <a:defRPr/>
            </a:pPr>
            <a:r>
              <a:rPr lang="pt-BR" sz="2000" b="1" dirty="0">
                <a:solidFill>
                  <a:schemeClr val="bg1"/>
                </a:solidFill>
                <a:latin typeface="Calibri" pitchFamily="34" charset="0"/>
              </a:rPr>
              <a:t>Programas Complementares</a:t>
            </a:r>
          </a:p>
        </p:txBody>
      </p:sp>
      <p:sp>
        <p:nvSpPr>
          <p:cNvPr id="39" name="CaixaDeTexto 38"/>
          <p:cNvSpPr txBox="1"/>
          <p:nvPr/>
        </p:nvSpPr>
        <p:spPr bwMode="auto">
          <a:xfrm>
            <a:off x="4944583" y="2354609"/>
            <a:ext cx="3252298" cy="340734"/>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fontAlgn="auto" hangingPunct="1">
              <a:lnSpc>
                <a:spcPct val="150000"/>
              </a:lnSpc>
              <a:spcBef>
                <a:spcPct val="50000"/>
              </a:spcBef>
              <a:spcAft>
                <a:spcPts val="0"/>
              </a:spcAft>
              <a:defRPr/>
            </a:pPr>
            <a:r>
              <a:rPr lang="pt-BR" sz="1200" b="1" dirty="0">
                <a:solidFill>
                  <a:schemeClr val="tx2">
                    <a:lumMod val="75000"/>
                  </a:schemeClr>
                </a:solidFill>
                <a:effectLst>
                  <a:innerShdw blurRad="114300">
                    <a:prstClr val="black"/>
                  </a:innerShdw>
                </a:effectLst>
                <a:latin typeface="Calibri" pitchFamily="34" charset="0"/>
              </a:rPr>
              <a:t>0049 – Modernização da Gestão Fazendária</a:t>
            </a:r>
          </a:p>
        </p:txBody>
      </p:sp>
      <p:sp>
        <p:nvSpPr>
          <p:cNvPr id="40" name="CaixaDeTexto 39"/>
          <p:cNvSpPr txBox="1"/>
          <p:nvPr/>
        </p:nvSpPr>
        <p:spPr bwMode="auto">
          <a:xfrm>
            <a:off x="4972759" y="2920761"/>
            <a:ext cx="3252298" cy="340734"/>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fontAlgn="auto" hangingPunct="1">
              <a:lnSpc>
                <a:spcPct val="150000"/>
              </a:lnSpc>
              <a:spcBef>
                <a:spcPct val="50000"/>
              </a:spcBef>
              <a:spcAft>
                <a:spcPts val="0"/>
              </a:spcAft>
              <a:defRPr/>
            </a:pPr>
            <a:r>
              <a:rPr lang="pt-BR" sz="1200" b="1" dirty="0">
                <a:solidFill>
                  <a:schemeClr val="tx2">
                    <a:lumMod val="75000"/>
                  </a:schemeClr>
                </a:solidFill>
                <a:effectLst>
                  <a:innerShdw blurRad="114300">
                    <a:prstClr val="black"/>
                  </a:innerShdw>
                </a:effectLst>
                <a:latin typeface="Calibri" pitchFamily="34" charset="0"/>
              </a:rPr>
              <a:t>0311 – Gestão de Pessoas</a:t>
            </a:r>
          </a:p>
        </p:txBody>
      </p:sp>
      <p:sp>
        <p:nvSpPr>
          <p:cNvPr id="41" name="CaixaDeTexto 40"/>
          <p:cNvSpPr txBox="1"/>
          <p:nvPr/>
        </p:nvSpPr>
        <p:spPr bwMode="auto">
          <a:xfrm>
            <a:off x="4972759" y="3492524"/>
            <a:ext cx="3336915" cy="340734"/>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eaLnBrk="1" fontAlgn="auto" hangingPunct="1">
              <a:lnSpc>
                <a:spcPct val="150000"/>
              </a:lnSpc>
              <a:spcBef>
                <a:spcPct val="50000"/>
              </a:spcBef>
              <a:spcAft>
                <a:spcPts val="0"/>
              </a:spcAft>
              <a:defRPr/>
            </a:pPr>
            <a:r>
              <a:rPr lang="pt-BR" sz="1200" b="1" dirty="0">
                <a:solidFill>
                  <a:schemeClr val="tx2">
                    <a:lumMod val="75000"/>
                  </a:schemeClr>
                </a:solidFill>
                <a:effectLst>
                  <a:innerShdw blurRad="114300">
                    <a:prstClr val="black"/>
                  </a:innerShdw>
                </a:effectLst>
                <a:latin typeface="Calibri" pitchFamily="34" charset="0"/>
              </a:rPr>
              <a:t>0389 – Gestão Administrativa</a:t>
            </a:r>
          </a:p>
        </p:txBody>
      </p:sp>
      <p:sp>
        <p:nvSpPr>
          <p:cNvPr id="11317" name="Título 1"/>
          <p:cNvSpPr>
            <a:spLocks noGrp="1"/>
          </p:cNvSpPr>
          <p:nvPr>
            <p:ph type="title" idx="4294967295"/>
          </p:nvPr>
        </p:nvSpPr>
        <p:spPr bwMode="auto">
          <a:xfrm>
            <a:off x="1692275" y="26988"/>
            <a:ext cx="7451725" cy="10969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pt-BR" altLang="pt-BR" sz="4000" b="1">
                <a:solidFill>
                  <a:srgbClr val="FFFFFF"/>
                </a:solidFill>
              </a:rPr>
              <a:t>FAZENDA E PLANEJAMENTO</a:t>
            </a:r>
            <a:br>
              <a:rPr lang="pt-BR" altLang="pt-BR" sz="4000" b="1">
                <a:solidFill>
                  <a:srgbClr val="FFFFFF"/>
                </a:solidFill>
              </a:rPr>
            </a:br>
            <a:r>
              <a:rPr lang="pt-BR" altLang="pt-BR" sz="2800" b="1">
                <a:solidFill>
                  <a:srgbClr val="FFFFFF"/>
                </a:solidFill>
              </a:rPr>
              <a:t>Programas</a:t>
            </a:r>
            <a:endParaRPr lang="pt-BR" altLang="pt-BR"/>
          </a:p>
        </p:txBody>
      </p:sp>
      <p:sp>
        <p:nvSpPr>
          <p:cNvPr id="46" name="Retângulo de cantos arredondados 10"/>
          <p:cNvSpPr/>
          <p:nvPr/>
        </p:nvSpPr>
        <p:spPr>
          <a:xfrm>
            <a:off x="375271" y="4617493"/>
            <a:ext cx="3600000" cy="432000"/>
          </a:xfrm>
          <a:prstGeom prst="roundRect">
            <a:avLst/>
          </a:prstGeom>
          <a:solidFill>
            <a:schemeClr val="tx2">
              <a:lumMod val="60000"/>
              <a:lumOff val="40000"/>
            </a:schemeClr>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47" name="Retângulo de cantos arredondados 11"/>
          <p:cNvSpPr/>
          <p:nvPr/>
        </p:nvSpPr>
        <p:spPr>
          <a:xfrm>
            <a:off x="375272" y="5193573"/>
            <a:ext cx="3599999" cy="432000"/>
          </a:xfrm>
          <a:prstGeom prst="roundRect">
            <a:avLst/>
          </a:prstGeom>
          <a:solidFill>
            <a:schemeClr val="tx2">
              <a:lumMod val="60000"/>
              <a:lumOff val="40000"/>
            </a:schemeClr>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48" name="Retângulo de cantos arredondados 12"/>
          <p:cNvSpPr/>
          <p:nvPr/>
        </p:nvSpPr>
        <p:spPr>
          <a:xfrm>
            <a:off x="375271" y="5769653"/>
            <a:ext cx="3600000" cy="432000"/>
          </a:xfrm>
          <a:prstGeom prst="roundRect">
            <a:avLst/>
          </a:prstGeom>
          <a:solidFill>
            <a:schemeClr val="tx2">
              <a:lumMod val="60000"/>
              <a:lumOff val="40000"/>
            </a:schemeClr>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49" name="CaixaDeTexto 48"/>
          <p:cNvSpPr txBox="1"/>
          <p:nvPr/>
        </p:nvSpPr>
        <p:spPr bwMode="auto">
          <a:xfrm>
            <a:off x="488602" y="4584887"/>
            <a:ext cx="3292653" cy="4680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eaLnBrk="1" hangingPunct="1">
              <a:defRPr/>
            </a:pPr>
            <a:r>
              <a:rPr lang="pt-BR" sz="1200" b="1" dirty="0">
                <a:solidFill>
                  <a:srgbClr val="17375E"/>
                </a:solidFill>
                <a:latin typeface="Calibri" pitchFamily="34" charset="0"/>
              </a:rPr>
              <a:t>0651 – Planejamento Integrado de Alto Desempenho</a:t>
            </a:r>
          </a:p>
        </p:txBody>
      </p:sp>
      <p:sp>
        <p:nvSpPr>
          <p:cNvPr id="50" name="CaixaDeTexto 49"/>
          <p:cNvSpPr txBox="1"/>
          <p:nvPr/>
        </p:nvSpPr>
        <p:spPr bwMode="auto">
          <a:xfrm>
            <a:off x="523763" y="5178139"/>
            <a:ext cx="3600000" cy="46166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eaLnBrk="1" hangingPunct="1">
              <a:defRPr/>
            </a:pPr>
            <a:r>
              <a:rPr lang="pt-BR" sz="1200" b="1" dirty="0">
                <a:solidFill>
                  <a:srgbClr val="17375E"/>
                </a:solidFill>
                <a:latin typeface="Calibri" pitchFamily="34" charset="0"/>
              </a:rPr>
              <a:t>0652 – Distrito de Baixa Emissão e Gestão para o Clima</a:t>
            </a:r>
          </a:p>
        </p:txBody>
      </p:sp>
      <p:sp>
        <p:nvSpPr>
          <p:cNvPr id="51" name="CaixaDeTexto 50"/>
          <p:cNvSpPr txBox="1"/>
          <p:nvPr/>
        </p:nvSpPr>
        <p:spPr bwMode="auto">
          <a:xfrm>
            <a:off x="523764" y="5800013"/>
            <a:ext cx="3292653" cy="340734"/>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algn="just" eaLnBrk="1" fontAlgn="auto" hangingPunct="1">
              <a:lnSpc>
                <a:spcPct val="150000"/>
              </a:lnSpc>
              <a:spcBef>
                <a:spcPct val="50000"/>
              </a:spcBef>
              <a:spcAft>
                <a:spcPts val="0"/>
              </a:spcAft>
              <a:defRPr/>
            </a:pPr>
            <a:r>
              <a:rPr lang="pt-BR" sz="1200" b="1" dirty="0">
                <a:solidFill>
                  <a:schemeClr val="tx2">
                    <a:lumMod val="75000"/>
                  </a:schemeClr>
                </a:solidFill>
                <a:effectLst>
                  <a:innerShdw blurRad="114300">
                    <a:prstClr val="black"/>
                  </a:innerShdw>
                </a:effectLst>
                <a:latin typeface="Calibri" pitchFamily="34" charset="0"/>
              </a:rPr>
              <a:t>0654 - Gente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ctrTitle" idx="4294967295"/>
          </p:nvPr>
        </p:nvSpPr>
        <p:spPr bwMode="auto">
          <a:xfrm>
            <a:off x="1692275" y="44450"/>
            <a:ext cx="7451725" cy="1079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pt-BR" altLang="pt-BR" sz="4000" b="1" dirty="0">
                <a:solidFill>
                  <a:schemeClr val="bg1"/>
                </a:solidFill>
              </a:rPr>
              <a:t>FAZENDA E PLANEJAMENTO</a:t>
            </a:r>
            <a:br>
              <a:rPr lang="pt-BR" altLang="pt-BR" sz="2800" b="1" dirty="0">
                <a:solidFill>
                  <a:schemeClr val="bg1"/>
                </a:solidFill>
              </a:rPr>
            </a:br>
            <a:r>
              <a:rPr lang="pt-BR" altLang="pt-BR" sz="2800" b="1" dirty="0">
                <a:solidFill>
                  <a:schemeClr val="bg1"/>
                </a:solidFill>
              </a:rPr>
              <a:t>Programa e Ações</a:t>
            </a:r>
          </a:p>
        </p:txBody>
      </p:sp>
      <p:graphicFrame>
        <p:nvGraphicFramePr>
          <p:cNvPr id="12" name="Tabela 11"/>
          <p:cNvGraphicFramePr>
            <a:graphicFrameLocks noGrp="1"/>
          </p:cNvGraphicFramePr>
          <p:nvPr>
            <p:extLst>
              <p:ext uri="{D42A27DB-BD31-4B8C-83A1-F6EECF244321}">
                <p14:modId xmlns:p14="http://schemas.microsoft.com/office/powerpoint/2010/main" val="600887525"/>
              </p:ext>
            </p:extLst>
          </p:nvPr>
        </p:nvGraphicFramePr>
        <p:xfrm>
          <a:off x="107380" y="1196975"/>
          <a:ext cx="8929240" cy="4714502"/>
        </p:xfrm>
        <a:graphic>
          <a:graphicData uri="http://schemas.openxmlformats.org/drawingml/2006/table">
            <a:tbl>
              <a:tblPr firstRow="1" bandRow="1" bandCol="1">
                <a:tableStyleId>{5C22544A-7EE6-4342-B048-85BDC9FD1C3A}</a:tableStyleId>
              </a:tblPr>
              <a:tblGrid>
                <a:gridCol w="2917678">
                  <a:extLst>
                    <a:ext uri="{9D8B030D-6E8A-4147-A177-3AD203B41FA5}">
                      <a16:colId xmlns:a16="http://schemas.microsoft.com/office/drawing/2014/main" val="20000"/>
                    </a:ext>
                  </a:extLst>
                </a:gridCol>
                <a:gridCol w="6011562">
                  <a:extLst>
                    <a:ext uri="{9D8B030D-6E8A-4147-A177-3AD203B41FA5}">
                      <a16:colId xmlns:a16="http://schemas.microsoft.com/office/drawing/2014/main" val="20001"/>
                    </a:ext>
                  </a:extLst>
                </a:gridCol>
              </a:tblGrid>
              <a:tr h="373547">
                <a:tc>
                  <a:txBody>
                    <a:bodyPr/>
                    <a:lstStyle/>
                    <a:p>
                      <a:pPr algn="ctr"/>
                      <a:r>
                        <a:rPr lang="pt-BR" sz="1600" dirty="0"/>
                        <a:t>PROGRAMAS</a:t>
                      </a: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a:r>
                        <a:rPr lang="pt-BR" sz="1600" dirty="0"/>
                        <a:t>AÇÕES</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490288">
                <a:tc rowSpan="2">
                  <a:txBody>
                    <a:bodyPr/>
                    <a:lstStyle/>
                    <a:p>
                      <a:pPr algn="just" fontAlgn="auto">
                        <a:lnSpc>
                          <a:spcPct val="150000"/>
                        </a:lnSpc>
                        <a:spcBef>
                          <a:spcPct val="50000"/>
                        </a:spcBef>
                        <a:spcAft>
                          <a:spcPts val="0"/>
                        </a:spcAft>
                        <a:defRPr/>
                      </a:pPr>
                      <a:r>
                        <a:rPr lang="pt-BR" sz="1100" b="1" dirty="0">
                          <a:solidFill>
                            <a:schemeClr val="tx2">
                              <a:lumMod val="75000"/>
                            </a:schemeClr>
                          </a:solidFill>
                        </a:rPr>
                        <a:t>0610</a:t>
                      </a:r>
                      <a:r>
                        <a:rPr lang="pt-BR" sz="1100" b="1" baseline="0" dirty="0">
                          <a:solidFill>
                            <a:schemeClr val="tx2">
                              <a:lumMod val="75000"/>
                            </a:schemeClr>
                          </a:solidFill>
                        </a:rPr>
                        <a:t> – Equilíbrio Fiscal</a:t>
                      </a:r>
                      <a:endParaRPr lang="pt-BR" sz="1100" b="1" dirty="0">
                        <a:solidFill>
                          <a:schemeClr val="tx2">
                            <a:lumMod val="75000"/>
                          </a:schemeClr>
                        </a:solidFill>
                      </a:endParaRP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2981 – Modernização da Gestão Integrada dos Recursos Baseada em TI e Inteligência Artificial - PNAFM</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382884">
                <a:tc vMerge="1">
                  <a:txBody>
                    <a:bodyPr/>
                    <a:lstStyle/>
                    <a:p>
                      <a:endParaRPr lang="pt-BR" sz="1200" dirty="0"/>
                    </a:p>
                  </a:txBody>
                  <a:tcPr anchor="ctr"/>
                </a:tc>
                <a:tc>
                  <a:txBody>
                    <a:bodyPr/>
                    <a:lstStyle/>
                    <a:p>
                      <a:pPr algn="l" fontAlgn="auto">
                        <a:lnSpc>
                          <a:spcPct val="150000"/>
                        </a:lnSpc>
                        <a:spcBef>
                          <a:spcPct val="50000"/>
                        </a:spcBef>
                        <a:spcAft>
                          <a:spcPts val="0"/>
                        </a:spcAft>
                        <a:defRPr/>
                      </a:pPr>
                      <a:r>
                        <a:rPr lang="pt-BR" sz="1100" b="1" dirty="0">
                          <a:solidFill>
                            <a:schemeClr val="tx2">
                              <a:lumMod val="75000"/>
                            </a:schemeClr>
                          </a:solidFill>
                        </a:rPr>
                        <a:t>2982 – </a:t>
                      </a:r>
                      <a:r>
                        <a:rPr lang="pt-BR" sz="1100" b="1" dirty="0">
                          <a:solidFill>
                            <a:srgbClr val="17375E"/>
                          </a:solidFill>
                        </a:rPr>
                        <a:t>Centro</a:t>
                      </a:r>
                      <a:r>
                        <a:rPr lang="pt-BR" sz="1100" b="1" dirty="0">
                          <a:solidFill>
                            <a:schemeClr val="tx2">
                              <a:lumMod val="75000"/>
                            </a:schemeClr>
                          </a:solidFill>
                        </a:rPr>
                        <a:t> </a:t>
                      </a:r>
                      <a:r>
                        <a:rPr lang="pt-BR" sz="1100" b="1" dirty="0">
                          <a:solidFill>
                            <a:srgbClr val="17375E"/>
                          </a:solidFill>
                        </a:rPr>
                        <a:t>Integrado de Informações</a:t>
                      </a:r>
                      <a:r>
                        <a:rPr lang="pt-BR" sz="1100" b="1" baseline="0" dirty="0">
                          <a:solidFill>
                            <a:srgbClr val="17375E"/>
                          </a:solidFill>
                        </a:rPr>
                        <a:t> </a:t>
                      </a:r>
                      <a:r>
                        <a:rPr lang="pt-BR" sz="1100" b="1" baseline="0" dirty="0">
                          <a:solidFill>
                            <a:schemeClr val="tx2">
                              <a:lumMod val="75000"/>
                            </a:schemeClr>
                          </a:solidFill>
                        </a:rPr>
                        <a:t>Fazendárias</a:t>
                      </a:r>
                      <a:endParaRPr lang="pt-BR" sz="1100" b="1" dirty="0">
                        <a:solidFill>
                          <a:schemeClr val="tx2">
                            <a:lumMod val="75000"/>
                          </a:schemeClr>
                        </a:solidFill>
                      </a:endParaRP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r h="382884">
                <a:tc>
                  <a:txBody>
                    <a:bodyPr/>
                    <a:lstStyle/>
                    <a:p>
                      <a:pPr algn="just" fontAlgn="auto">
                        <a:lnSpc>
                          <a:spcPct val="150000"/>
                        </a:lnSpc>
                        <a:spcBef>
                          <a:spcPct val="50000"/>
                        </a:spcBef>
                        <a:spcAft>
                          <a:spcPts val="0"/>
                        </a:spcAft>
                        <a:defRPr/>
                      </a:pPr>
                      <a:r>
                        <a:rPr lang="pt-BR" sz="1100" b="1" dirty="0">
                          <a:solidFill>
                            <a:schemeClr val="tx2">
                              <a:lumMod val="75000"/>
                            </a:schemeClr>
                          </a:solidFill>
                        </a:rPr>
                        <a:t>0632 – Liderança pelo Exemplo</a:t>
                      </a: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l" fontAlgn="auto">
                        <a:lnSpc>
                          <a:spcPct val="150000"/>
                        </a:lnSpc>
                        <a:spcBef>
                          <a:spcPct val="50000"/>
                        </a:spcBef>
                        <a:spcAft>
                          <a:spcPts val="0"/>
                        </a:spcAft>
                        <a:defRPr/>
                      </a:pPr>
                      <a:r>
                        <a:rPr lang="pt-BR" sz="1100" b="1" dirty="0">
                          <a:solidFill>
                            <a:schemeClr val="tx2">
                              <a:lumMod val="75000"/>
                            </a:schemeClr>
                          </a:solidFill>
                        </a:rPr>
                        <a:t>2924 – Gestão Eficiente, Sustentável e Compartilhada</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530412">
                <a:tc>
                  <a:txBody>
                    <a:bodyPr/>
                    <a:lstStyle/>
                    <a:p>
                      <a:pPr algn="just" fontAlgn="auto">
                        <a:lnSpc>
                          <a:spcPct val="150000"/>
                        </a:lnSpc>
                        <a:spcBef>
                          <a:spcPct val="50000"/>
                        </a:spcBef>
                        <a:spcAft>
                          <a:spcPts val="0"/>
                        </a:spcAft>
                        <a:defRPr/>
                      </a:pPr>
                      <a:r>
                        <a:rPr lang="pt-BR" sz="1100" b="1" dirty="0">
                          <a:solidFill>
                            <a:schemeClr val="tx2">
                              <a:lumMod val="75000"/>
                            </a:schemeClr>
                          </a:solidFill>
                        </a:rPr>
                        <a:t>0634 – Governo Digital</a:t>
                      </a: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1342 – Modernização de Processos e Sistemas Orçamentários, Contábeis, Administrativos e Financeiros</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4"/>
                  </a:ext>
                </a:extLst>
              </a:tr>
              <a:tr h="382884">
                <a:tc>
                  <a:txBody>
                    <a:bodyPr/>
                    <a:lstStyle/>
                    <a:p>
                      <a:pPr algn="just" fontAlgn="auto">
                        <a:lnSpc>
                          <a:spcPct val="150000"/>
                        </a:lnSpc>
                        <a:spcBef>
                          <a:spcPct val="50000"/>
                        </a:spcBef>
                        <a:spcAft>
                          <a:spcPts val="0"/>
                        </a:spcAft>
                        <a:defRPr/>
                      </a:pPr>
                      <a:r>
                        <a:rPr lang="pt-BR" sz="1100" b="1" dirty="0">
                          <a:solidFill>
                            <a:schemeClr val="tx2">
                              <a:lumMod val="75000"/>
                            </a:schemeClr>
                          </a:solidFill>
                        </a:rPr>
                        <a:t>0644 – Cidadania e Participação</a:t>
                      </a:r>
                      <a:r>
                        <a:rPr lang="pt-BR" sz="1100" b="1" baseline="0" dirty="0">
                          <a:solidFill>
                            <a:schemeClr val="tx2">
                              <a:lumMod val="75000"/>
                            </a:schemeClr>
                          </a:solidFill>
                        </a:rPr>
                        <a:t> Social</a:t>
                      </a:r>
                      <a:endParaRPr lang="pt-BR" sz="1100" b="1" dirty="0">
                        <a:solidFill>
                          <a:schemeClr val="tx2">
                            <a:lumMod val="75000"/>
                          </a:schemeClr>
                        </a:solidFill>
                      </a:endParaRP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l" fontAlgn="auto">
                        <a:lnSpc>
                          <a:spcPct val="150000"/>
                        </a:lnSpc>
                        <a:spcBef>
                          <a:spcPct val="50000"/>
                        </a:spcBef>
                        <a:spcAft>
                          <a:spcPts val="0"/>
                        </a:spcAft>
                        <a:defRPr/>
                      </a:pPr>
                      <a:r>
                        <a:rPr lang="pt-BR" sz="1100" b="1" dirty="0">
                          <a:solidFill>
                            <a:schemeClr val="tx2">
                              <a:lumMod val="75000"/>
                            </a:schemeClr>
                          </a:solidFill>
                        </a:rPr>
                        <a:t>2977</a:t>
                      </a:r>
                      <a:r>
                        <a:rPr lang="pt-BR" sz="1100" b="1" baseline="0" dirty="0">
                          <a:solidFill>
                            <a:schemeClr val="tx2">
                              <a:lumMod val="75000"/>
                            </a:schemeClr>
                          </a:solidFill>
                        </a:rPr>
                        <a:t> – Fomento à Participação Cidadã e ao Engajamento Popular</a:t>
                      </a:r>
                      <a:endParaRPr lang="pt-BR" sz="1100" b="1" dirty="0">
                        <a:solidFill>
                          <a:schemeClr val="tx2">
                            <a:lumMod val="75000"/>
                          </a:schemeClr>
                        </a:solidFill>
                      </a:endParaRP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82884">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0651 – Planejamento Integrado de Alto Desempenho</a:t>
                      </a: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tc>
                  <a:txBody>
                    <a:bodyPr/>
                    <a:lstStyle/>
                    <a:p>
                      <a:pPr algn="l" fontAlgn="auto">
                        <a:lnSpc>
                          <a:spcPct val="150000"/>
                        </a:lnSpc>
                        <a:spcBef>
                          <a:spcPct val="50000"/>
                        </a:spcBef>
                        <a:spcAft>
                          <a:spcPts val="0"/>
                        </a:spcAft>
                        <a:defRPr/>
                      </a:pPr>
                      <a:r>
                        <a:rPr lang="pt-BR" sz="1100" b="1" dirty="0">
                          <a:solidFill>
                            <a:schemeClr val="tx2">
                              <a:lumMod val="75000"/>
                            </a:schemeClr>
                          </a:solidFill>
                        </a:rPr>
                        <a:t>2978 – Estratégias de Gestão e Acordos de Resultados – Projetos, Resultados e Processos</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6"/>
                  </a:ext>
                </a:extLst>
              </a:tr>
              <a:tr h="382884">
                <a:tc vMerge="1">
                  <a:txBody>
                    <a:bodyPr/>
                    <a:lstStyle/>
                    <a:p>
                      <a:pPr algn="just" fontAlgn="auto">
                        <a:lnSpc>
                          <a:spcPct val="150000"/>
                        </a:lnSpc>
                        <a:spcBef>
                          <a:spcPct val="50000"/>
                        </a:spcBef>
                        <a:spcAft>
                          <a:spcPts val="0"/>
                        </a:spcAft>
                        <a:defRPr/>
                      </a:pPr>
                      <a:endParaRPr lang="pt-BR" sz="1200" dirty="0">
                        <a:solidFill>
                          <a:schemeClr val="tx2">
                            <a:lumMod val="75000"/>
                          </a:schemeClr>
                        </a:solidFill>
                      </a:endParaRPr>
                    </a:p>
                  </a:txBody>
                  <a:tcPr marL="91448" marR="91448" marT="45721" marB="45721"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l" fontAlgn="auto">
                        <a:lnSpc>
                          <a:spcPct val="150000"/>
                        </a:lnSpc>
                        <a:spcBef>
                          <a:spcPct val="50000"/>
                        </a:spcBef>
                        <a:spcAft>
                          <a:spcPts val="0"/>
                        </a:spcAft>
                        <a:defRPr/>
                      </a:pPr>
                      <a:r>
                        <a:rPr lang="pt-BR" sz="1100" b="1" dirty="0">
                          <a:solidFill>
                            <a:schemeClr val="tx2">
                              <a:lumMod val="75000"/>
                            </a:schemeClr>
                          </a:solidFill>
                        </a:rPr>
                        <a:t>2979 – Estratégias</a:t>
                      </a:r>
                      <a:r>
                        <a:rPr lang="pt-BR" sz="1100" b="1" baseline="0" dirty="0">
                          <a:solidFill>
                            <a:schemeClr val="tx2">
                              <a:lumMod val="75000"/>
                            </a:schemeClr>
                          </a:solidFill>
                        </a:rPr>
                        <a:t> de Planejamento, Sustentabilidade e Resiliência</a:t>
                      </a:r>
                      <a:endParaRPr lang="pt-BR" sz="1100" b="1" dirty="0">
                        <a:solidFill>
                          <a:schemeClr val="tx2">
                            <a:lumMod val="75000"/>
                          </a:schemeClr>
                        </a:solidFill>
                      </a:endParaRP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7"/>
                  </a:ext>
                </a:extLst>
              </a:tr>
              <a:tr h="64006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0652 – Distrito de Baixa Emissão e Gestão para o Clima</a:t>
                      </a: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l" fontAlgn="auto">
                        <a:lnSpc>
                          <a:spcPct val="150000"/>
                        </a:lnSpc>
                        <a:spcBef>
                          <a:spcPct val="50000"/>
                        </a:spcBef>
                        <a:spcAft>
                          <a:spcPts val="0"/>
                        </a:spcAft>
                        <a:defRPr/>
                      </a:pPr>
                      <a:r>
                        <a:rPr lang="pt-BR" sz="1100" b="1" dirty="0">
                          <a:solidFill>
                            <a:schemeClr val="tx2">
                              <a:lumMod val="75000"/>
                            </a:schemeClr>
                          </a:solidFill>
                        </a:rPr>
                        <a:t>2976</a:t>
                      </a:r>
                      <a:r>
                        <a:rPr lang="pt-BR" sz="1100" b="1" baseline="0" dirty="0">
                          <a:solidFill>
                            <a:schemeClr val="tx2">
                              <a:lumMod val="75000"/>
                            </a:schemeClr>
                          </a:solidFill>
                        </a:rPr>
                        <a:t> – Estratégias para Compensação de Carbono</a:t>
                      </a:r>
                      <a:endParaRPr lang="pt-BR" sz="1100" b="1" dirty="0">
                        <a:solidFill>
                          <a:schemeClr val="tx2">
                            <a:lumMod val="75000"/>
                          </a:schemeClr>
                        </a:solidFill>
                      </a:endParaRP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82884">
                <a:tc>
                  <a:txBody>
                    <a:bodyPr/>
                    <a:lstStyle/>
                    <a:p>
                      <a:pPr algn="just" fontAlgn="auto">
                        <a:lnSpc>
                          <a:spcPct val="150000"/>
                        </a:lnSpc>
                        <a:spcBef>
                          <a:spcPct val="50000"/>
                        </a:spcBef>
                        <a:spcAft>
                          <a:spcPts val="0"/>
                        </a:spcAft>
                        <a:defRPr/>
                      </a:pPr>
                      <a:r>
                        <a:rPr lang="pt-BR" sz="1100" b="1" dirty="0">
                          <a:solidFill>
                            <a:schemeClr val="tx2">
                              <a:lumMod val="75000"/>
                            </a:schemeClr>
                          </a:solidFill>
                        </a:rPr>
                        <a:t>0654 - Gente</a:t>
                      </a: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tc>
                  <a:txBody>
                    <a:bodyPr/>
                    <a:lstStyle/>
                    <a:p>
                      <a:pPr algn="l" fontAlgn="auto">
                        <a:lnSpc>
                          <a:spcPct val="150000"/>
                        </a:lnSpc>
                        <a:spcBef>
                          <a:spcPct val="50000"/>
                        </a:spcBef>
                        <a:spcAft>
                          <a:spcPts val="0"/>
                        </a:spcAft>
                        <a:defRPr/>
                      </a:pPr>
                      <a:r>
                        <a:rPr lang="pt-BR" sz="1100" b="1" dirty="0">
                          <a:solidFill>
                            <a:schemeClr val="tx2">
                              <a:lumMod val="75000"/>
                            </a:schemeClr>
                          </a:solidFill>
                        </a:rPr>
                        <a:t>2980 – Formação e Sucessão de Gestores</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9"/>
                  </a:ext>
                </a:extLst>
              </a:tr>
              <a:tr h="38288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0049 – Modernização da Gestão Fazendária</a:t>
                      </a: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50000"/>
                        </a:lnSpc>
                        <a:spcBef>
                          <a:spcPct val="50000"/>
                        </a:spcBef>
                        <a:spcAft>
                          <a:spcPts val="0"/>
                        </a:spcAft>
                        <a:buClrTx/>
                        <a:buSzTx/>
                        <a:buFontTx/>
                        <a:buNone/>
                        <a:tabLst/>
                        <a:defRPr/>
                      </a:pPr>
                      <a:r>
                        <a:rPr lang="pt-BR" sz="1100" b="1" dirty="0">
                          <a:solidFill>
                            <a:schemeClr val="tx2">
                              <a:lumMod val="75000"/>
                            </a:schemeClr>
                          </a:solidFill>
                        </a:rPr>
                        <a:t>2442 – Modernização da Infraestrutura Operacional - PMAT</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4672084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ctrTitle" idx="4294967295"/>
          </p:nvPr>
        </p:nvSpPr>
        <p:spPr bwMode="auto">
          <a:xfrm>
            <a:off x="1692275" y="44450"/>
            <a:ext cx="7451725" cy="1079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pt-BR" altLang="pt-BR" sz="4000" b="1" dirty="0">
                <a:solidFill>
                  <a:schemeClr val="bg1"/>
                </a:solidFill>
              </a:rPr>
              <a:t>FAZENDA E PLANEJAMENTO</a:t>
            </a:r>
            <a:br>
              <a:rPr lang="pt-BR" altLang="pt-BR" sz="2800" b="1" dirty="0">
                <a:solidFill>
                  <a:schemeClr val="bg1"/>
                </a:solidFill>
              </a:rPr>
            </a:br>
            <a:r>
              <a:rPr lang="pt-BR" altLang="pt-BR" sz="2800" b="1" dirty="0">
                <a:solidFill>
                  <a:schemeClr val="bg1"/>
                </a:solidFill>
              </a:rPr>
              <a:t>Programa e Ações</a:t>
            </a:r>
          </a:p>
        </p:txBody>
      </p:sp>
      <p:graphicFrame>
        <p:nvGraphicFramePr>
          <p:cNvPr id="12" name="Tabela 11"/>
          <p:cNvGraphicFramePr>
            <a:graphicFrameLocks noGrp="1"/>
          </p:cNvGraphicFramePr>
          <p:nvPr>
            <p:extLst>
              <p:ext uri="{D42A27DB-BD31-4B8C-83A1-F6EECF244321}">
                <p14:modId xmlns:p14="http://schemas.microsoft.com/office/powerpoint/2010/main" val="1514432445"/>
              </p:ext>
            </p:extLst>
          </p:nvPr>
        </p:nvGraphicFramePr>
        <p:xfrm>
          <a:off x="107380" y="1196690"/>
          <a:ext cx="8928000" cy="5087077"/>
        </p:xfrm>
        <a:graphic>
          <a:graphicData uri="http://schemas.openxmlformats.org/drawingml/2006/table">
            <a:tbl>
              <a:tblPr firstRow="1" bandRow="1" bandCol="1">
                <a:tableStyleId>{5C22544A-7EE6-4342-B048-85BDC9FD1C3A}</a:tableStyleId>
              </a:tblPr>
              <a:tblGrid>
                <a:gridCol w="2917272">
                  <a:extLst>
                    <a:ext uri="{9D8B030D-6E8A-4147-A177-3AD203B41FA5}">
                      <a16:colId xmlns:a16="http://schemas.microsoft.com/office/drawing/2014/main" val="20000"/>
                    </a:ext>
                  </a:extLst>
                </a:gridCol>
                <a:gridCol w="6010728">
                  <a:extLst>
                    <a:ext uri="{9D8B030D-6E8A-4147-A177-3AD203B41FA5}">
                      <a16:colId xmlns:a16="http://schemas.microsoft.com/office/drawing/2014/main" val="20001"/>
                    </a:ext>
                  </a:extLst>
                </a:gridCol>
              </a:tblGrid>
              <a:tr h="332560">
                <a:tc>
                  <a:txBody>
                    <a:bodyPr/>
                    <a:lstStyle/>
                    <a:p>
                      <a:pPr algn="ctr"/>
                      <a:r>
                        <a:rPr lang="pt-BR" sz="1600" dirty="0"/>
                        <a:t>PROGRAMAS</a:t>
                      </a: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a:r>
                        <a:rPr lang="pt-BR" sz="1600" dirty="0"/>
                        <a:t>AÇÕES</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256975">
                <a:tc rowSpan="4">
                  <a:txBody>
                    <a:bodyPr/>
                    <a:lstStyle/>
                    <a:p>
                      <a:pPr algn="just" fontAlgn="auto">
                        <a:lnSpc>
                          <a:spcPct val="150000"/>
                        </a:lnSpc>
                        <a:spcBef>
                          <a:spcPct val="50000"/>
                        </a:spcBef>
                        <a:spcAft>
                          <a:spcPts val="0"/>
                        </a:spcAft>
                        <a:defRPr/>
                      </a:pPr>
                      <a:r>
                        <a:rPr lang="pt-BR" sz="1100" b="1" dirty="0">
                          <a:solidFill>
                            <a:schemeClr val="tx2">
                              <a:lumMod val="75000"/>
                            </a:schemeClr>
                          </a:solidFill>
                        </a:rPr>
                        <a:t>0311 – Gestão de Pessoas</a:t>
                      </a: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2135 – Capacitação do Servidor</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256975">
                <a:tc vMerge="1">
                  <a:txBody>
                    <a:bodyPr/>
                    <a:lstStyle/>
                    <a:p>
                      <a:endParaRPr lang="pt-B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2095 – Recrutamento e Seleção de Servidores</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658145446"/>
                  </a:ext>
                </a:extLst>
              </a:tr>
              <a:tr h="256975">
                <a:tc vMerge="1">
                  <a:txBody>
                    <a:bodyPr/>
                    <a:lstStyle/>
                    <a:p>
                      <a:endParaRPr lang="pt-B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2106 – Valorização do Servidor</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507962474"/>
                  </a:ext>
                </a:extLst>
              </a:tr>
              <a:tr h="256975">
                <a:tc vMerge="1">
                  <a:txBody>
                    <a:bodyPr/>
                    <a:lstStyle/>
                    <a:p>
                      <a:endParaRPr lang="pt-B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2076 – Manutenção da Creche Institucional Dr. Paulo Niemeyer</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884754499"/>
                  </a:ext>
                </a:extLst>
              </a:tr>
              <a:tr h="340118">
                <a:tc rowSpan="11">
                  <a:txBody>
                    <a:bodyPr/>
                    <a:lstStyle/>
                    <a:p>
                      <a:pPr algn="just" fontAlgn="auto">
                        <a:lnSpc>
                          <a:spcPct val="150000"/>
                        </a:lnSpc>
                        <a:spcBef>
                          <a:spcPct val="50000"/>
                        </a:spcBef>
                        <a:spcAft>
                          <a:spcPts val="0"/>
                        </a:spcAft>
                        <a:defRPr/>
                      </a:pPr>
                      <a:r>
                        <a:rPr lang="pt-BR" sz="1100" b="1" dirty="0">
                          <a:solidFill>
                            <a:schemeClr val="tx2">
                              <a:lumMod val="75000"/>
                            </a:schemeClr>
                          </a:solidFill>
                        </a:rPr>
                        <a:t>0632 – Liderança pelo Exemplo</a:t>
                      </a: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2008 – Infraestrutura e Logística Corporativa</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43820938"/>
                  </a:ext>
                </a:extLst>
              </a:tr>
              <a:tr h="314357">
                <a:tc vMerge="1">
                  <a:txBody>
                    <a:bodyPr/>
                    <a:lstStyle/>
                    <a:p>
                      <a:pPr algn="just" fontAlgn="auto">
                        <a:lnSpc>
                          <a:spcPct val="150000"/>
                        </a:lnSpc>
                        <a:spcBef>
                          <a:spcPct val="50000"/>
                        </a:spcBef>
                        <a:spcAft>
                          <a:spcPts val="0"/>
                        </a:spcAft>
                        <a:defRPr/>
                      </a:pPr>
                      <a:endParaRPr lang="pt-BR" sz="1100" b="1" dirty="0">
                        <a:solidFill>
                          <a:schemeClr val="tx2">
                            <a:lumMod val="75000"/>
                          </a:schemeClr>
                        </a:solidFill>
                      </a:endParaRP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2077 – Restituição de Depósitos Judiciais</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118">
                <a:tc vMerge="1">
                  <a:txBody>
                    <a:bodyPr/>
                    <a:lstStyle/>
                    <a:p>
                      <a:pPr algn="just" fontAlgn="auto">
                        <a:lnSpc>
                          <a:spcPct val="150000"/>
                        </a:lnSpc>
                        <a:spcBef>
                          <a:spcPct val="50000"/>
                        </a:spcBef>
                        <a:spcAft>
                          <a:spcPts val="0"/>
                        </a:spcAft>
                        <a:defRPr/>
                      </a:pPr>
                      <a:endParaRPr lang="pt-BR" sz="1100" b="1" dirty="0">
                        <a:solidFill>
                          <a:schemeClr val="tx2">
                            <a:lumMod val="75000"/>
                          </a:schemeClr>
                        </a:solidFill>
                      </a:endParaRP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2078 – Restituição de Depósitos Administrativos</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99480015"/>
                  </a:ext>
                </a:extLst>
              </a:tr>
              <a:tr h="340118">
                <a:tc vMerge="1">
                  <a:txBody>
                    <a:bodyPr/>
                    <a:lstStyle/>
                    <a:p>
                      <a:pPr algn="just" fontAlgn="auto">
                        <a:lnSpc>
                          <a:spcPct val="150000"/>
                        </a:lnSpc>
                        <a:spcBef>
                          <a:spcPct val="50000"/>
                        </a:spcBef>
                        <a:spcAft>
                          <a:spcPts val="0"/>
                        </a:spcAft>
                        <a:defRPr/>
                      </a:pPr>
                      <a:endParaRPr lang="pt-BR" sz="1100" b="1" dirty="0">
                        <a:solidFill>
                          <a:schemeClr val="tx2">
                            <a:lumMod val="75000"/>
                          </a:schemeClr>
                        </a:solidFill>
                      </a:endParaRP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2137 – Aquisição, Desapropriação de Imóveis e Reformas em Próprios Municipais</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33008490"/>
                  </a:ext>
                </a:extLst>
              </a:tr>
              <a:tr h="340118">
                <a:tc vMerge="1">
                  <a:txBody>
                    <a:bodyPr/>
                    <a:lstStyle/>
                    <a:p>
                      <a:pPr algn="just" fontAlgn="auto">
                        <a:lnSpc>
                          <a:spcPct val="150000"/>
                        </a:lnSpc>
                        <a:spcBef>
                          <a:spcPct val="50000"/>
                        </a:spcBef>
                        <a:spcAft>
                          <a:spcPts val="0"/>
                        </a:spcAft>
                        <a:defRPr/>
                      </a:pPr>
                      <a:endParaRPr lang="pt-BR" sz="1100" b="1" dirty="0">
                        <a:solidFill>
                          <a:schemeClr val="tx2">
                            <a:lumMod val="75000"/>
                          </a:schemeClr>
                        </a:solidFill>
                      </a:endParaRP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2169 – Apoio Administrativo</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01066869"/>
                  </a:ext>
                </a:extLst>
              </a:tr>
              <a:tr h="340118">
                <a:tc vMerge="1">
                  <a:txBody>
                    <a:bodyPr/>
                    <a:lstStyle/>
                    <a:p>
                      <a:pPr algn="just" fontAlgn="auto">
                        <a:lnSpc>
                          <a:spcPct val="150000"/>
                        </a:lnSpc>
                        <a:spcBef>
                          <a:spcPct val="50000"/>
                        </a:spcBef>
                        <a:spcAft>
                          <a:spcPts val="0"/>
                        </a:spcAft>
                        <a:defRPr/>
                      </a:pPr>
                      <a:endParaRPr lang="pt-BR" sz="1100" b="1" dirty="0">
                        <a:solidFill>
                          <a:schemeClr val="tx2">
                            <a:lumMod val="75000"/>
                          </a:schemeClr>
                        </a:solidFill>
                      </a:endParaRP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2290 – Atividades do Fundo Especial da Dívida Ativa</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99260082"/>
                  </a:ext>
                </a:extLst>
              </a:tr>
              <a:tr h="340118">
                <a:tc vMerge="1">
                  <a:txBody>
                    <a:bodyPr/>
                    <a:lstStyle/>
                    <a:p>
                      <a:pPr algn="just" fontAlgn="auto">
                        <a:lnSpc>
                          <a:spcPct val="150000"/>
                        </a:lnSpc>
                        <a:spcBef>
                          <a:spcPct val="50000"/>
                        </a:spcBef>
                        <a:spcAft>
                          <a:spcPts val="0"/>
                        </a:spcAft>
                        <a:defRPr/>
                      </a:pPr>
                      <a:endParaRPr lang="pt-BR" sz="1100" b="1" dirty="0">
                        <a:solidFill>
                          <a:schemeClr val="tx2">
                            <a:lumMod val="75000"/>
                          </a:schemeClr>
                        </a:solidFill>
                      </a:endParaRP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2349 – Despesas Obrigatórias e Outros Custeios</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51799847"/>
                  </a:ext>
                </a:extLst>
              </a:tr>
              <a:tr h="340118">
                <a:tc vMerge="1">
                  <a:txBody>
                    <a:bodyPr/>
                    <a:lstStyle/>
                    <a:p>
                      <a:pPr algn="just" fontAlgn="auto">
                        <a:lnSpc>
                          <a:spcPct val="150000"/>
                        </a:lnSpc>
                        <a:spcBef>
                          <a:spcPct val="50000"/>
                        </a:spcBef>
                        <a:spcAft>
                          <a:spcPts val="0"/>
                        </a:spcAft>
                        <a:defRPr/>
                      </a:pPr>
                      <a:endParaRPr lang="pt-BR" sz="1100" b="1" dirty="0">
                        <a:solidFill>
                          <a:schemeClr val="tx2">
                            <a:lumMod val="75000"/>
                          </a:schemeClr>
                        </a:solidFill>
                      </a:endParaRP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2419 – Concessionárias de Serviços Públicos</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63892846"/>
                  </a:ext>
                </a:extLst>
              </a:tr>
              <a:tr h="340118">
                <a:tc vMerge="1">
                  <a:txBody>
                    <a:bodyPr/>
                    <a:lstStyle/>
                    <a:p>
                      <a:pPr algn="just" fontAlgn="auto">
                        <a:lnSpc>
                          <a:spcPct val="150000"/>
                        </a:lnSpc>
                        <a:spcBef>
                          <a:spcPct val="50000"/>
                        </a:spcBef>
                        <a:spcAft>
                          <a:spcPts val="0"/>
                        </a:spcAft>
                        <a:defRPr/>
                      </a:pPr>
                      <a:endParaRPr lang="pt-BR" sz="1100" b="1" dirty="0">
                        <a:solidFill>
                          <a:schemeClr val="tx2">
                            <a:lumMod val="75000"/>
                          </a:schemeClr>
                        </a:solidFill>
                      </a:endParaRP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2429 – Concessionárias de Serviços Públicos de Energia Elétrica</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06446468"/>
                  </a:ext>
                </a:extLst>
              </a:tr>
              <a:tr h="340118">
                <a:tc vMerge="1">
                  <a:txBody>
                    <a:bodyPr/>
                    <a:lstStyle/>
                    <a:p>
                      <a:pPr algn="just" fontAlgn="auto">
                        <a:lnSpc>
                          <a:spcPct val="150000"/>
                        </a:lnSpc>
                        <a:spcBef>
                          <a:spcPct val="50000"/>
                        </a:spcBef>
                        <a:spcAft>
                          <a:spcPts val="0"/>
                        </a:spcAft>
                        <a:defRPr/>
                      </a:pPr>
                      <a:endParaRPr lang="pt-BR" sz="1100" b="1" dirty="0">
                        <a:solidFill>
                          <a:schemeClr val="tx2">
                            <a:lumMod val="75000"/>
                          </a:schemeClr>
                        </a:solidFill>
                      </a:endParaRP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2529 – Provisão de Gastos com Pessoal</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738407379"/>
                  </a:ext>
                </a:extLst>
              </a:tr>
              <a:tr h="340118">
                <a:tc vMerge="1">
                  <a:txBody>
                    <a:bodyPr/>
                    <a:lstStyle/>
                    <a:p>
                      <a:pPr algn="just" fontAlgn="auto">
                        <a:lnSpc>
                          <a:spcPct val="150000"/>
                        </a:lnSpc>
                        <a:spcBef>
                          <a:spcPct val="50000"/>
                        </a:spcBef>
                        <a:spcAft>
                          <a:spcPts val="0"/>
                        </a:spcAft>
                        <a:defRPr/>
                      </a:pPr>
                      <a:endParaRPr lang="pt-BR" sz="1100" b="1" dirty="0">
                        <a:solidFill>
                          <a:schemeClr val="tx2">
                            <a:lumMod val="75000"/>
                          </a:schemeClr>
                        </a:solidFill>
                      </a:endParaRPr>
                    </a:p>
                  </a:txBody>
                  <a:tcPr marL="91448" marR="91448" marT="45714" marB="45714"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100" b="1" i="0" u="none" strike="noStrike" kern="1200" cap="none" normalizeH="0" baseline="0" dirty="0">
                          <a:ln>
                            <a:noFill/>
                          </a:ln>
                          <a:solidFill>
                            <a:srgbClr val="17375E"/>
                          </a:solidFill>
                          <a:effectLst/>
                          <a:latin typeface="Calibri" pitchFamily="34" charset="0"/>
                          <a:ea typeface="+mn-ea"/>
                          <a:cs typeface="+mn-cs"/>
                        </a:rPr>
                        <a:t>2799 – Manutenção e Desenvolvimento da Informática</a:t>
                      </a:r>
                    </a:p>
                  </a:txBody>
                  <a:tcPr marL="91448" marR="91448" marT="45714" marB="45714"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96890170"/>
                  </a:ext>
                </a:extLst>
              </a:tr>
            </a:tbl>
          </a:graphicData>
        </a:graphic>
      </p:graphicFrame>
    </p:spTree>
    <p:extLst>
      <p:ext uri="{BB962C8B-B14F-4D97-AF65-F5344CB8AC3E}">
        <p14:creationId xmlns:p14="http://schemas.microsoft.com/office/powerpoint/2010/main" val="24650479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d2vnAyE17Uu5F6NtV09v_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TXV7g7kyjkyoSUHTnUEoI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z2LCc5lqgEiZTvtNJaRV6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7.HPU1By4U6A8SlEwVv.E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y_qGWvF7XkqbGPU40KFMs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8VvEihs6j0eMRRH0V6Bj3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4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ersonalizar design">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5274</TotalTime>
  <Words>2593</Words>
  <Application>Microsoft Office PowerPoint</Application>
  <PresentationFormat>Apresentação na tela (4:3)</PresentationFormat>
  <Paragraphs>567</Paragraphs>
  <Slides>25</Slides>
  <Notes>16</Notes>
  <HiddenSlides>0</HiddenSlides>
  <MMClips>0</MMClips>
  <ScaleCrop>false</ScaleCrop>
  <HeadingPairs>
    <vt:vector size="4" baseType="variant">
      <vt:variant>
        <vt:lpstr>Tema</vt:lpstr>
      </vt:variant>
      <vt:variant>
        <vt:i4>2</vt:i4>
      </vt:variant>
      <vt:variant>
        <vt:lpstr>Títulos de slides</vt:lpstr>
      </vt:variant>
      <vt:variant>
        <vt:i4>25</vt:i4>
      </vt:variant>
    </vt:vector>
  </HeadingPairs>
  <TitlesOfParts>
    <vt:vector size="27" baseType="lpstr">
      <vt:lpstr>4_Tema do Office</vt:lpstr>
      <vt:lpstr>1_Personalizar design</vt:lpstr>
      <vt:lpstr>DIRETRIZES ORÇAMENTÁRIAS 2024</vt:lpstr>
      <vt:lpstr>Apresentação do PowerPoint</vt:lpstr>
      <vt:lpstr>TEMAS TRANSVERSAIS - ORGÃOS</vt:lpstr>
      <vt:lpstr>FINALIDADE</vt:lpstr>
      <vt:lpstr>FAZENDA E PLANEJAMENTO   SMFP</vt:lpstr>
      <vt:lpstr>Apresentação do PowerPoint</vt:lpstr>
      <vt:lpstr>FAZENDA E PLANEJAMENTO Programas</vt:lpstr>
      <vt:lpstr>FAZENDA E PLANEJAMENTO Programa e Ações</vt:lpstr>
      <vt:lpstr>FAZENDA E PLANEJAMENTO Programa e Ações</vt:lpstr>
      <vt:lpstr>FAZENDA E PLANEJAMENTO - SMFP Programa 0610 – Equilíbrio Fiscal</vt:lpstr>
      <vt:lpstr>FAZENDA E PLANEJAMENTO - SMFP Programa 0610 – Equilíbrio Fiscal</vt:lpstr>
      <vt:lpstr>FAZENDA E PLANEJAMENTO - SUBGGC Programa 0632 – Liderança pelo Exemplo</vt:lpstr>
      <vt:lpstr>FAZENDA E PLANEJAMENTO - SUBGGC Programa 0632 – Liderança pelo Exemplo</vt:lpstr>
      <vt:lpstr>FAZENDA E PLANEJAMENTO - SUBGGC Programa 0634 – Governo Digital</vt:lpstr>
      <vt:lpstr>FAZENDA E PLANEJAMENTO - SUBPAR Programa 0644 – Cidadania e Participação Social</vt:lpstr>
      <vt:lpstr>FAZENDA E PLANEJAMENTO - SUBPAR Programa 0651 – Planejamento Integrado de Alto Desempenho</vt:lpstr>
      <vt:lpstr>Apresentação do PowerPoint</vt:lpstr>
      <vt:lpstr>Apresentação do PowerPoint</vt:lpstr>
      <vt:lpstr>Apresentação do PowerPoint</vt:lpstr>
      <vt:lpstr>Apresentação do PowerPoint</vt:lpstr>
      <vt:lpstr>FAZENDA E PLANEJAMENTO - SUBPAR Programa 0654 - Gente</vt:lpstr>
      <vt:lpstr>Apresentação do PowerPoint</vt:lpstr>
      <vt:lpstr>Apresentação do PowerPoint</vt:lpstr>
      <vt:lpstr>Apresentação do PowerPoint</vt:lpstr>
      <vt:lpstr>Apresentação do PowerPoint</vt:lpstr>
    </vt:vector>
  </TitlesOfParts>
  <Company>PCRJ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Andrea Ferreira de Araújo</dc:creator>
  <cp:lastModifiedBy>Ana Assis</cp:lastModifiedBy>
  <cp:revision>421</cp:revision>
  <cp:lastPrinted>2023-05-18T19:52:21Z</cp:lastPrinted>
  <dcterms:created xsi:type="dcterms:W3CDTF">2010-10-07T19:30:30Z</dcterms:created>
  <dcterms:modified xsi:type="dcterms:W3CDTF">2023-05-23T13:46:03Z</dcterms:modified>
</cp:coreProperties>
</file>