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329" r:id="rId3"/>
    <p:sldId id="327" r:id="rId4"/>
    <p:sldId id="344" r:id="rId5"/>
    <p:sldId id="347" r:id="rId6"/>
    <p:sldId id="351" r:id="rId7"/>
    <p:sldId id="343" r:id="rId8"/>
    <p:sldId id="353" r:id="rId9"/>
    <p:sldId id="322" r:id="rId10"/>
  </p:sldIdLst>
  <p:sldSz cx="9144000" cy="5143500" type="screen16x9"/>
  <p:notesSz cx="6794500" cy="9906000"/>
  <p:embeddedFontLst>
    <p:embeddedFont>
      <p:font typeface="Poppins" charset="0"/>
      <p:regular r:id="rId12"/>
      <p:bold r:id="rId13"/>
      <p:italic r:id="rId14"/>
      <p:boldItalic r:id="rId15"/>
    </p:embeddedFont>
    <p:embeddedFont>
      <p:font typeface="Antic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Poppins Black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xmlns="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4:21:36.898" idx="1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2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24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54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94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21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7774" y="2359811"/>
            <a:ext cx="728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Cera Basic"/>
              </a:rPr>
              <a:t>Apresentação da Subsecretária de Gestão da Secretaria da Casa Civil,  Sra. Rosemary de Azevedo Carvalho Teixeira de Macedo.</a:t>
            </a:r>
            <a:endParaRPr lang="pt-BR" sz="2400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9" name="Google Shape;326;p41"/>
          <p:cNvSpPr txBox="1">
            <a:spLocks noGrp="1"/>
          </p:cNvSpPr>
          <p:nvPr>
            <p:ph type="ctrTitle"/>
          </p:nvPr>
        </p:nvSpPr>
        <p:spPr>
          <a:xfrm>
            <a:off x="192157" y="1037350"/>
            <a:ext cx="5200099" cy="632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2"/>
                </a:solidFill>
                <a:latin typeface="Cera Basic"/>
              </a:rPr>
              <a:t>Secretaria da Casa Civil - CVL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496" y="940905"/>
            <a:ext cx="186855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5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15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15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</a:t>
            </a:r>
            <a:r>
              <a:rPr lang="pt-BR" sz="4150" b="1" dirty="0" smtClean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pt-BR" sz="4150" b="1" dirty="0">
              <a:solidFill>
                <a:srgbClr val="004A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104" y="159953"/>
            <a:ext cx="1915060" cy="4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713589" y="703669"/>
            <a:ext cx="7914707" cy="52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 smtClean="0">
                <a:solidFill>
                  <a:schemeClr val="tx2"/>
                </a:solidFill>
                <a:latin typeface="Cera Basic"/>
              </a:rPr>
              <a:t>PROGRAMAS </a:t>
            </a:r>
            <a:r>
              <a:rPr lang="en" sz="2400" b="1" dirty="0">
                <a:solidFill>
                  <a:schemeClr val="tx2"/>
                </a:solidFill>
                <a:latin typeface="Cera Basic"/>
              </a:rPr>
              <a:t>COM ÍNDICE DE REFERÊNCIA</a:t>
            </a:r>
            <a:endParaRPr sz="24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3" name="Retângulo de cantos arredondados 5"/>
          <p:cNvSpPr/>
          <p:nvPr/>
        </p:nvSpPr>
        <p:spPr>
          <a:xfrm>
            <a:off x="782669" y="1708200"/>
            <a:ext cx="7716818" cy="102459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pt-BR" sz="1000" b="1" u="sng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0635 </a:t>
            </a:r>
            <a:r>
              <a:rPr lang="pt-BR" sz="10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Fortalecimento da Agenda Antirracista e Promoção da Igualdade Racial</a:t>
            </a:r>
          </a:p>
          <a:p>
            <a:endParaRPr lang="pt-BR" sz="1000" b="1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1000" b="1" u="sng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</a:t>
            </a:r>
            <a:r>
              <a:rPr lang="pt-BR" sz="10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Capacitar afro-empreendedores para que possam ter acesso a conhecimento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específico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, conceder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créditos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fortalecê-los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financeiramente, possibilitando a melhoria e longevidade dos seus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negócios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, incentivar a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adoção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políticas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afirmativas por meio de cotas no â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mbito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de empresas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públicas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e privadas, buscando diminuir e eliminar o preconceito e a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discriminação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nas empresas cariocas, e retomar o fomento cultural com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locais de cotas para a cultura negra, com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valorização </a:t>
            </a:r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da Pequena </a:t>
            </a:r>
            <a:r>
              <a:rPr lang="pt-BR" sz="1000" b="1" dirty="0" smtClean="0">
                <a:solidFill>
                  <a:schemeClr val="accent1">
                    <a:lumMod val="50000"/>
                  </a:schemeClr>
                </a:solidFill>
              </a:rPr>
              <a:t>África.</a:t>
            </a:r>
            <a:endParaRPr lang="pt-B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35276"/>
              </p:ext>
            </p:extLst>
          </p:nvPr>
        </p:nvGraphicFramePr>
        <p:xfrm>
          <a:off x="782669" y="2843365"/>
          <a:ext cx="7716817" cy="1566710"/>
        </p:xfrm>
        <a:graphic>
          <a:graphicData uri="http://schemas.openxmlformats.org/drawingml/2006/table">
            <a:tbl>
              <a:tblPr/>
              <a:tblGrid>
                <a:gridCol w="2210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861">
                  <a:extLst>
                    <a:ext uri="{9D8B030D-6E8A-4147-A177-3AD203B41FA5}">
                      <a16:colId xmlns:a16="http://schemas.microsoft.com/office/drawing/2014/main" xmlns="" val="2546131163"/>
                    </a:ext>
                  </a:extLst>
                </a:gridCol>
                <a:gridCol w="828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371">
                  <a:extLst>
                    <a:ext uri="{9D8B030D-6E8A-4147-A177-3AD203B41FA5}">
                      <a16:colId xmlns:a16="http://schemas.microsoft.com/office/drawing/2014/main" xmlns="" val="4266572243"/>
                    </a:ext>
                  </a:extLst>
                </a:gridCol>
                <a:gridCol w="916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58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ÓRGÃO RESPONSÁVEL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ÍNDICE ALCANÇADO EM 2023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ÍNDICE ESPERADO EM 2025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0729 - Número de Pessoas Negras Beneficiadas pelo Programa de Promoção da Igualdade Racial</a:t>
                      </a: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CVL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CVL - CPIR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51" marR="91451" marT="45682" marB="456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15.610</a:t>
                      </a:r>
                    </a:p>
                  </a:txBody>
                  <a:tcPr marL="9526" marR="9526" marT="9518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30.000</a:t>
                      </a:r>
                    </a:p>
                  </a:txBody>
                  <a:tcPr marL="9526" marR="9526" marT="9518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90695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613" y="151643"/>
            <a:ext cx="1651607" cy="465572"/>
          </a:xfrm>
          <a:prstGeom prst="rect">
            <a:avLst/>
          </a:prstGeom>
        </p:spPr>
      </p:pic>
      <p:sp>
        <p:nvSpPr>
          <p:cNvPr id="11" name="Google Shape;414;p42"/>
          <p:cNvSpPr txBox="1"/>
          <p:nvPr/>
        </p:nvSpPr>
        <p:spPr>
          <a:xfrm>
            <a:off x="782669" y="1393051"/>
            <a:ext cx="438985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sym typeface="Antic"/>
              </a:rPr>
              <a:t>Coordenadoria de Promoção da Igualdade Racial</a:t>
            </a:r>
            <a:endParaRPr sz="1200" dirty="0">
              <a:solidFill>
                <a:schemeClr val="tx2">
                  <a:lumMod val="75000"/>
                </a:schemeClr>
              </a:solidFill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5712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47191" y="873948"/>
            <a:ext cx="8249618" cy="477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2"/>
                </a:solidFill>
                <a:latin typeface="Cera Basic"/>
              </a:rPr>
              <a:t>PRINCIPAIS PROGRAMAS E AÇÕES PARA O EXERCÍCIO DE </a:t>
            </a:r>
            <a:r>
              <a:rPr lang="en" sz="2000" b="1" dirty="0" smtClean="0">
                <a:solidFill>
                  <a:schemeClr val="tx2"/>
                </a:solidFill>
                <a:latin typeface="Cera Basic"/>
              </a:rPr>
              <a:t>2025</a:t>
            </a:r>
            <a:endParaRPr sz="2000" b="1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635834" y="3278153"/>
            <a:ext cx="7872062" cy="13251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0" bIns="91425" anchor="t" anchorCtr="0">
            <a:noAutofit/>
          </a:bodyPr>
          <a:lstStyle/>
          <a:p>
            <a:pPr lvl="0"/>
            <a:r>
              <a:rPr lang="pt-BR" sz="1200" b="1" u="sng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Ação 2929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– Políticas de Igualdade Racial</a:t>
            </a:r>
          </a:p>
          <a:p>
            <a:pPr lvl="0"/>
            <a:endParaRPr lang="pt-BR" sz="1200" b="1" dirty="0">
              <a:solidFill>
                <a:schemeClr val="accent1">
                  <a:lumMod val="50000"/>
                </a:schemeClr>
              </a:solidFill>
              <a:sym typeface="Antic"/>
            </a:endParaRPr>
          </a:p>
          <a:p>
            <a:pPr lvl="0"/>
            <a:r>
              <a:rPr lang="pt-BR" sz="1200" b="1" u="sng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Objetivo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: Fomentar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o trabalho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através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certificação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de empresas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públicas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e privadas que visem ampliar 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política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de cotas raciais em seus quadros diretivos, da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criação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espaço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para assessoramento de projetos de pessoas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físicas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jurídicas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, objetivando aumentar suas chances de financiamento, e da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promoção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locais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valorização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da cultura negra, principalmente valorizando 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manifestações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e linguagens que visem elevar o legado da Pequena Á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frica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. </a:t>
            </a:r>
            <a:endParaRPr sz="1200" b="1" dirty="0">
              <a:solidFill>
                <a:schemeClr val="accent1">
                  <a:lumMod val="50000"/>
                </a:schemeClr>
              </a:solidFill>
              <a:sym typeface="Antic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533060" y="1321933"/>
            <a:ext cx="438985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  <a:sym typeface="Antic"/>
              </a:rPr>
              <a:t>Coordenadoria de Promoção da Igualdade Racial</a:t>
            </a:r>
            <a:endParaRPr sz="1200" dirty="0">
              <a:solidFill>
                <a:schemeClr val="tx2">
                  <a:lumMod val="75000"/>
                </a:schemeClr>
              </a:solidFill>
              <a:sym typeface="Antic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5134715" y="4141575"/>
            <a:ext cx="3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35834" y="1662257"/>
            <a:ext cx="787206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b="1" u="sng" dirty="0">
                <a:solidFill>
                  <a:schemeClr val="accent1">
                    <a:lumMod val="50000"/>
                  </a:schemeClr>
                </a:solidFill>
              </a:rPr>
              <a:t>Programa 0635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– Fortalecimento da Agenda Antirracista e Promoção da Igualdade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Racial</a:t>
            </a:r>
          </a:p>
          <a:p>
            <a:endParaRPr lang="pt-BR" sz="1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200" b="1" u="sng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: Capacitar afro-empreendedores para que possam ter acesso a conhecimento específico, conceder créditos para fortalecê-los financeiramente, possibilitando a melhoria e longevidade dos seus negócios, incentivar a adoção de políticas afirmativas por meio de cotas no âmbito de empresas públicas e privadas, buscando diminuir e eliminar o preconceito e a discriminação nas empresas cariocas, e retomar o fomento cultural com ações locais de cotas para a cultura negra, com valorização da Pequena África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678" y="117941"/>
            <a:ext cx="1785227" cy="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93749" y="956330"/>
            <a:ext cx="8249618" cy="477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2"/>
                </a:solidFill>
                <a:latin typeface="Cera Basic"/>
              </a:rPr>
              <a:t>PRINCIPAIS PROGRAMAS E AÇÕES PARA O EXERCÍCIO DE </a:t>
            </a:r>
            <a:r>
              <a:rPr lang="en" sz="2000" b="1" dirty="0" smtClean="0">
                <a:solidFill>
                  <a:schemeClr val="tx2"/>
                </a:solidFill>
                <a:latin typeface="Cera Basic"/>
              </a:rPr>
              <a:t>2025</a:t>
            </a:r>
            <a:endParaRPr sz="2000" b="1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635833" y="3117108"/>
            <a:ext cx="7965447" cy="125531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BR" sz="1200" b="1" u="sng" dirty="0">
                <a:solidFill>
                  <a:schemeClr val="tx2">
                    <a:lumMod val="75000"/>
                  </a:schemeClr>
                </a:solidFill>
                <a:sym typeface="Antic"/>
              </a:rPr>
              <a:t>Ação </a:t>
            </a:r>
            <a:r>
              <a:rPr lang="pt-BR" sz="1200" b="1" u="sng" dirty="0" smtClean="0">
                <a:solidFill>
                  <a:schemeClr val="tx2">
                    <a:lumMod val="75000"/>
                  </a:schemeClr>
                </a:solidFill>
                <a:sym typeface="Antic"/>
              </a:rPr>
              <a:t>2135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sym typeface="Antic"/>
              </a:rPr>
              <a:t>– Capacitação do Servidor</a:t>
            </a:r>
          </a:p>
          <a:p>
            <a:pPr marL="0" lvl="0" indent="0">
              <a:buFont typeface="Arial"/>
              <a:buNone/>
            </a:pPr>
            <a:endParaRPr lang="pt-BR" b="1" dirty="0">
              <a:sym typeface="Antic"/>
            </a:endParaRPr>
          </a:p>
          <a:p>
            <a:pPr lvl="0"/>
            <a:r>
              <a:rPr lang="pt-BR" sz="1200" b="1" u="sng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Objetivo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: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Planejar e implementar programas de treinamento e desenvolvimento para os servidores da Prefeitura, com vistas a torná-los, cada vez mais, qualificados e aptos no cumprimento de suas funções, proporcionando, assim, o aumento da produtividade e a melhoria dos serviços prestados a população.</a:t>
            </a:r>
            <a:endParaRPr sz="1200" b="1" dirty="0">
              <a:solidFill>
                <a:schemeClr val="accent1">
                  <a:lumMod val="50000"/>
                </a:schemeClr>
              </a:solidFill>
              <a:sym typeface="Antic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707875" y="41415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5134715" y="4141575"/>
            <a:ext cx="3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35834" y="1873067"/>
            <a:ext cx="7965447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b="1" u="sng" dirty="0" smtClean="0">
                <a:solidFill>
                  <a:schemeClr val="tx2">
                    <a:lumMod val="75000"/>
                  </a:schemeClr>
                </a:solidFill>
              </a:rPr>
              <a:t>Programa 0311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– Gestão de Pessoas</a:t>
            </a:r>
          </a:p>
          <a:p>
            <a:endParaRPr lang="pt-BR" b="1" dirty="0" smtClean="0"/>
          </a:p>
          <a:p>
            <a:r>
              <a:rPr lang="pt-BR" sz="1200" b="1" u="sng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pt-BR" dirty="0" smtClean="0"/>
              <a:t>:</a:t>
            </a:r>
            <a:r>
              <a:rPr lang="pt-BR" sz="1200" dirty="0" smtClean="0"/>
              <a:t>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Melhorar a eficiência e a eficácia na gestão pública, desenvolvendo processos de gestão de pessoas por intermédio de ações de recrutamento e seleção de novos servidores, avaliação de desempenho e introdução de mecanismos que estimulem a produtividade funcional.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5475" y="1574602"/>
            <a:ext cx="533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Coordenadoria de Recursos Humanos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566" y="157533"/>
            <a:ext cx="1712340" cy="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47191" y="962364"/>
            <a:ext cx="8249618" cy="477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Cera Basic"/>
              </a:rPr>
              <a:t>PRINCIPAIS PROGRAMAS E AÇÕES PARA O EXERCÍCIO DE </a:t>
            </a:r>
            <a:r>
              <a:rPr lang="en" sz="2000" b="1" dirty="0" smtClean="0">
                <a:solidFill>
                  <a:schemeClr val="tx2">
                    <a:lumMod val="75000"/>
                  </a:schemeClr>
                </a:solidFill>
                <a:latin typeface="Cera Basic"/>
              </a:rPr>
              <a:t>2025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era Basic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635834" y="3073669"/>
            <a:ext cx="7965447" cy="145600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pt-BR" sz="1200" b="1" u="sng" dirty="0">
                <a:solidFill>
                  <a:schemeClr val="tx2">
                    <a:lumMod val="75000"/>
                  </a:schemeClr>
                </a:solidFill>
                <a:sym typeface="Antic"/>
              </a:rPr>
              <a:t>Ação </a:t>
            </a:r>
            <a:r>
              <a:rPr lang="pt-BR" sz="1200" b="1" u="sng" dirty="0" smtClean="0">
                <a:solidFill>
                  <a:schemeClr val="tx2">
                    <a:lumMod val="75000"/>
                  </a:schemeClr>
                </a:solidFill>
                <a:sym typeface="Antic"/>
              </a:rPr>
              <a:t>2923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  <a:sym typeface="Antic"/>
              </a:rPr>
              <a:t>– Promoção de Um Rio Sem Preconceito</a:t>
            </a:r>
          </a:p>
          <a:p>
            <a:pPr marL="0" lvl="0" indent="0">
              <a:buFont typeface="Arial"/>
              <a:buNone/>
            </a:pPr>
            <a:endParaRPr lang="pt-BR" sz="1200" b="1" dirty="0">
              <a:solidFill>
                <a:schemeClr val="tx2">
                  <a:lumMod val="75000"/>
                </a:schemeClr>
              </a:solidFill>
              <a:sym typeface="Antic"/>
            </a:endParaRPr>
          </a:p>
          <a:p>
            <a:pPr lvl="0"/>
            <a:r>
              <a:rPr lang="pt-BR" sz="1200" b="1" u="sng" dirty="0">
                <a:solidFill>
                  <a:schemeClr val="accent1">
                    <a:lumMod val="50000"/>
                  </a:schemeClr>
                </a:solidFill>
                <a:sym typeface="Antic"/>
              </a:rPr>
              <a:t>Objetivo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  <a:sym typeface="Antic"/>
              </a:rPr>
              <a:t>: 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Estabelecer uma cultura de respeito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diversidade, com 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conscientização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cidadãos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 servidores, o fortalecimento dos direitos civis das minorias e 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promoção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da dignidade social das camadas mais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vulneráveis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população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LGBTQIA+,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através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realização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campanhas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conscientização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sobre cidadania 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saúde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sexual,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sensibilização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, de projetos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qualificação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profissional para pessoas LGBTQIA+ em vulnerabilidade social e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combate ao preconceito em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repartições públicas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sz="1200" b="1" dirty="0">
              <a:solidFill>
                <a:schemeClr val="accent1">
                  <a:lumMod val="50000"/>
                </a:schemeClr>
              </a:solidFill>
              <a:sym typeface="Antic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5134715" y="4141575"/>
            <a:ext cx="3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35834" y="1714796"/>
            <a:ext cx="796544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b="1" u="sng" dirty="0" smtClean="0">
                <a:solidFill>
                  <a:schemeClr val="tx2">
                    <a:lumMod val="75000"/>
                  </a:schemeClr>
                </a:solidFill>
              </a:rPr>
              <a:t>Programa 0619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– Cidade Segura para Jovens, Negros, Mulheres e LGBTQIA+</a:t>
            </a:r>
          </a:p>
          <a:p>
            <a:endParaRPr lang="pt-BR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1200" b="1" u="sng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Criar e implementar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políticas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mitigação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violências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institucionais contra jovens, negros, mulheres e LGBTQIA+ comprometidas com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atenção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à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vitimas e aos danos produzidos pelas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violações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direitos, com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que promovam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mudanças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institucionais atreladas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às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garantias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não repetição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responsabilização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dos agentes perpetradores de </a:t>
            </a: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violações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3236" y="1410084"/>
            <a:ext cx="533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Coordenadoria da Diversidade Sexual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220" y="163567"/>
            <a:ext cx="1691363" cy="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96953" y="934848"/>
            <a:ext cx="8289235" cy="857250"/>
          </a:xfrm>
          <a:solidFill>
            <a:schemeClr val="bg1"/>
          </a:solidFill>
          <a:ln cap="flat" algn="ctr">
            <a:solidFill>
              <a:schemeClr val="tx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Orçamentária das Ações – 1º Quadrimestre /2024</a:t>
            </a:r>
            <a:endParaRPr lang="pt-BR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10255"/>
              </p:ext>
            </p:extLst>
          </p:nvPr>
        </p:nvGraphicFramePr>
        <p:xfrm>
          <a:off x="755371" y="2246243"/>
          <a:ext cx="7772401" cy="2082215"/>
        </p:xfrm>
        <a:graphic>
          <a:graphicData uri="http://schemas.openxmlformats.org/drawingml/2006/table">
            <a:tbl>
              <a:tblPr/>
              <a:tblGrid>
                <a:gridCol w="3173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516">
                  <a:extLst>
                    <a:ext uri="{9D8B030D-6E8A-4147-A177-3AD203B41FA5}">
                      <a16:colId xmlns:a16="http://schemas.microsoft.com/office/drawing/2014/main" xmlns="" val="2181197677"/>
                    </a:ext>
                  </a:extLst>
                </a:gridCol>
                <a:gridCol w="1606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7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Ação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Dotação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Empenhado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Liquidado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Ação 2929 </a:t>
                      </a:r>
                      <a:r>
                        <a:rPr lang="pt-B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– Políticas de Igualdade Racial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1.671.092,00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1.342.000,00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250.000,00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ntic"/>
                        </a:rPr>
                        <a:t>Ação 2135 – Capacitação do Servidor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157.632,00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66.605,60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63.853,60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535952"/>
                  </a:ext>
                </a:extLst>
              </a:tr>
              <a:tr h="56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ntic"/>
                        </a:rPr>
                        <a:t>Ação 2923 – Promoção de Um Rio Sem Preconceito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790.830,00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126.000,00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126.000,00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558193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05" y="242204"/>
            <a:ext cx="1691363" cy="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96955" y="842082"/>
            <a:ext cx="8289235" cy="857250"/>
          </a:xfrm>
          <a:solidFill>
            <a:schemeClr val="bg1"/>
          </a:solidFill>
          <a:ln cap="flat" algn="ctr">
            <a:solidFill>
              <a:schemeClr val="tx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Orçamentária das Ações – 1º Quadrimestre /2024 – Detalhamento: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60235"/>
              </p:ext>
            </p:extLst>
          </p:nvPr>
        </p:nvGraphicFramePr>
        <p:xfrm>
          <a:off x="755371" y="1901687"/>
          <a:ext cx="7759151" cy="2316965"/>
        </p:xfrm>
        <a:graphic>
          <a:graphicData uri="http://schemas.openxmlformats.org/drawingml/2006/table">
            <a:tbl>
              <a:tblPr/>
              <a:tblGrid>
                <a:gridCol w="3173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6315">
                  <a:extLst>
                    <a:ext uri="{9D8B030D-6E8A-4147-A177-3AD203B41FA5}">
                      <a16:colId xmlns:a16="http://schemas.microsoft.com/office/drawing/2014/main" xmlns="" val="2181197677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Ação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Despesa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Valor Empenhado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7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Ação 2929 </a:t>
                      </a:r>
                      <a:r>
                        <a:rPr lang="pt-B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– Políticas de Igualdade Racial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 Projetos Rio Antirracismo e Pequena África. 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1.650.100,00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ntic"/>
                        </a:rPr>
                        <a:t>Ação 2135 – Capacitação do Servidor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Curso de Mestrado em Administração Pública.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66.605,60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535952"/>
                  </a:ext>
                </a:extLst>
              </a:tr>
              <a:tr h="56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ntic"/>
                        </a:rPr>
                        <a:t>Ação 2923 – Promoção de Um Rio Sem Preconceito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Concessão de Bolsas  - Projeto DAM+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126.000,00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558193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05" y="174155"/>
            <a:ext cx="1691363" cy="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704" y="565443"/>
            <a:ext cx="8203096" cy="62374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Cera Basic"/>
              </a:rPr>
              <a:t>METAS FÍSICAS DAS </a:t>
            </a:r>
            <a:r>
              <a:rPr lang="pt-BR" sz="2400" b="1" dirty="0" smtClean="0">
                <a:solidFill>
                  <a:schemeClr val="tx2"/>
                </a:solidFill>
                <a:latin typeface="Cera Basic"/>
              </a:rPr>
              <a:t>AÇÕES - CVL</a:t>
            </a:r>
            <a:endParaRPr lang="pt-BR" sz="24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01039"/>
              </p:ext>
            </p:extLst>
          </p:nvPr>
        </p:nvGraphicFramePr>
        <p:xfrm>
          <a:off x="152401" y="1189183"/>
          <a:ext cx="8859077" cy="1954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9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995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CÓDIGO E DESCRIÇÃO DA</a:t>
                      </a:r>
                      <a:r>
                        <a:rPr lang="pt-BR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t-B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AÇÃO</a:t>
                      </a:r>
                      <a:endParaRPr lang="pt-BR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CÓDIGO E DESCRIÇÃO DO PRODUTO</a:t>
                      </a:r>
                      <a:endParaRPr lang="pt-BR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 DE MEDIDA</a:t>
                      </a:r>
                      <a:endParaRPr lang="pt-BR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META FÍSICA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510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Execução 1º Quadrimestre 2024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Projeção 2025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Ação 2929 </a:t>
                      </a:r>
                      <a:r>
                        <a:rPr lang="pt-B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sym typeface="Antic"/>
                        </a:rPr>
                        <a:t>– Políticas de Igualdade Racial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5238 – Ação Promotora da Igualdade Racial Realizada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50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ntic"/>
                        </a:rPr>
                        <a:t>Ação 2135 – Capacitação do Servidor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4337 – Servidor Treinado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806228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15" y="99871"/>
            <a:ext cx="1691363" cy="46557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26092"/>
              </p:ext>
            </p:extLst>
          </p:nvPr>
        </p:nvGraphicFramePr>
        <p:xfrm>
          <a:off x="152401" y="3114260"/>
          <a:ext cx="8859077" cy="151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527">
                  <a:extLst>
                    <a:ext uri="{9D8B030D-6E8A-4147-A177-3AD203B41FA5}">
                      <a16:colId xmlns:a16="http://schemas.microsoft.com/office/drawing/2014/main" xmlns="" val="125982422"/>
                    </a:ext>
                  </a:extLst>
                </a:gridCol>
                <a:gridCol w="2669846">
                  <a:extLst>
                    <a:ext uri="{9D8B030D-6E8A-4147-A177-3AD203B41FA5}">
                      <a16:colId xmlns:a16="http://schemas.microsoft.com/office/drawing/2014/main" xmlns="" val="3371849738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744701899"/>
                    </a:ext>
                  </a:extLst>
                </a:gridCol>
                <a:gridCol w="1119809">
                  <a:extLst>
                    <a:ext uri="{9D8B030D-6E8A-4147-A177-3AD203B41FA5}">
                      <a16:colId xmlns:a16="http://schemas.microsoft.com/office/drawing/2014/main" xmlns="" val="337749662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xmlns="" val="3022317456"/>
                    </a:ext>
                  </a:extLst>
                </a:gridCol>
              </a:tblGrid>
              <a:tr h="48035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200" b="1" u="non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Ação 2923 – Promoção de Um Rio sem Preconceito</a:t>
                      </a:r>
                      <a:endParaRPr lang="pt-BR" sz="12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5240 – Campanha Produzida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897008"/>
                  </a:ext>
                </a:extLst>
              </a:tr>
              <a:tr h="41744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5241 – Aluno Qualificado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66663"/>
                  </a:ext>
                </a:extLst>
              </a:tr>
              <a:tr h="6145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pt-BR" sz="12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6" marB="4571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5242 – Placa sobre Lei contra Discriminação Afixada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850</a:t>
                      </a:r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441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89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5003</TotalTime>
  <Words>855</Words>
  <Application>Microsoft Office PowerPoint</Application>
  <PresentationFormat>Apresentação na tela (16:9)</PresentationFormat>
  <Paragraphs>107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Cera Basic</vt:lpstr>
      <vt:lpstr>Poppins</vt:lpstr>
      <vt:lpstr>Antic</vt:lpstr>
      <vt:lpstr>Calibri</vt:lpstr>
      <vt:lpstr>Poppins Black</vt:lpstr>
      <vt:lpstr>Tema do Office</vt:lpstr>
      <vt:lpstr>Secretaria da Casa Civil - CVL</vt:lpstr>
      <vt:lpstr>Apresentação do PowerPoint</vt:lpstr>
      <vt:lpstr>Apresentação do PowerPoint</vt:lpstr>
      <vt:lpstr>PRINCIPAIS PROGRAMAS E AÇÕES PARA O EXERCÍCIO DE 2025</vt:lpstr>
      <vt:lpstr>PRINCIPAIS PROGRAMAS E AÇÕES PARA O EXERCÍCIO DE 2025</vt:lpstr>
      <vt:lpstr>PRINCIPAIS PROGRAMAS E AÇÕES PARA O EXERCÍCIO DE 2025</vt:lpstr>
      <vt:lpstr>Execução Orçamentária das Ações – 1º Quadrimestre /2024</vt:lpstr>
      <vt:lpstr>Execução Orçamentária das Ações – 1º Quadrimestre /2024 – Detalhamento:</vt:lpstr>
      <vt:lpstr>METAS FÍSICAS DAS AÇÕES - CVL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Antonia Maria Martins da Costa</cp:lastModifiedBy>
  <cp:revision>260</cp:revision>
  <cp:lastPrinted>2023-05-04T14:14:50Z</cp:lastPrinted>
  <dcterms:modified xsi:type="dcterms:W3CDTF">2024-05-20T18:01:36Z</dcterms:modified>
</cp:coreProperties>
</file>