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5"/>
  </p:notesMasterIdLst>
  <p:sldIdLst>
    <p:sldId id="256" r:id="rId2"/>
    <p:sldId id="329" r:id="rId3"/>
    <p:sldId id="352" r:id="rId4"/>
    <p:sldId id="341" r:id="rId5"/>
    <p:sldId id="342" r:id="rId6"/>
    <p:sldId id="257" r:id="rId7"/>
    <p:sldId id="320" r:id="rId8"/>
    <p:sldId id="346" r:id="rId9"/>
    <p:sldId id="347" r:id="rId10"/>
    <p:sldId id="348" r:id="rId11"/>
    <p:sldId id="349" r:id="rId12"/>
    <p:sldId id="350" r:id="rId13"/>
    <p:sldId id="339" r:id="rId14"/>
  </p:sldIdLst>
  <p:sldSz cx="9144000" cy="5143500" type="screen16x9"/>
  <p:notesSz cx="6794500" cy="9906000"/>
  <p:embeddedFontLst>
    <p:embeddedFont>
      <p:font typeface="Antic" panose="020B0604020202020204" charset="0"/>
      <p:regular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oppins" panose="020B0604020202020204" charset="0"/>
      <p:regular r:id="rId25"/>
      <p:bold r:id="rId26"/>
      <p:italic r:id="rId27"/>
      <p:boldItalic r:id="rId28"/>
    </p:embeddedFont>
    <p:embeddedFont>
      <p:font typeface="Poppins Black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>
      <p:ext uri="{19B8F6BF-5375-455C-9EA6-DF929625EA0E}">
        <p15:presenceInfo xmlns:p15="http://schemas.microsoft.com/office/powerpoint/2012/main" userId="Misael Saade Ma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620" autoAdjust="0"/>
  </p:normalViewPr>
  <p:slideViewPr>
    <p:cSldViewPr snapToGrid="0">
      <p:cViewPr varScale="1">
        <p:scale>
          <a:sx n="143" d="100"/>
          <a:sy n="143" d="100"/>
        </p:scale>
        <p:origin x="69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2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92943" rIns="92943" bIns="9294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158750" indent="0" algn="just" eaLnBrk="1" hangingPunct="1">
              <a:spcBef>
                <a:spcPct val="0"/>
              </a:spcBef>
              <a:buNone/>
            </a:pPr>
            <a:endParaRPr lang="pt-BR" altLang="pt-BR" dirty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pt-BR" alt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" y="630238"/>
            <a:ext cx="6604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246832" y="4315399"/>
            <a:ext cx="6081039" cy="5137141"/>
          </a:xfrm>
        </p:spPr>
        <p:txBody>
          <a:bodyPr/>
          <a:lstStyle/>
          <a:p>
            <a:pPr marL="15875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1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1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5250" y="4457699"/>
            <a:ext cx="6332011" cy="5510943"/>
          </a:xfrm>
        </p:spPr>
        <p:txBody>
          <a:bodyPr/>
          <a:lstStyle/>
          <a:p>
            <a:pPr marL="15875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134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85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44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974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158750" indent="0" algn="just" eaLnBrk="1" hangingPunct="1">
              <a:spcBef>
                <a:spcPct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77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5d1781d78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25d1781d78_2_19:notes"/>
          <p:cNvSpPr txBox="1">
            <a:spLocks noGrp="1"/>
          </p:cNvSpPr>
          <p:nvPr>
            <p:ph type="body" idx="1"/>
          </p:nvPr>
        </p:nvSpPr>
        <p:spPr>
          <a:xfrm>
            <a:off x="388579" y="4564626"/>
            <a:ext cx="6100711" cy="520618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endParaRPr lang="pt-BR" alt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t-BR" alt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457199" y="4565240"/>
            <a:ext cx="6032091" cy="4807359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20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353961" y="4557252"/>
            <a:ext cx="6135330" cy="4839190"/>
          </a:xfrm>
        </p:spPr>
        <p:txBody>
          <a:bodyPr/>
          <a:lstStyle/>
          <a:p>
            <a:pPr marL="15875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3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8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496562" y="1457010"/>
            <a:ext cx="5160737" cy="56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algn="r"/>
            <a:r>
              <a:rPr lang="pt-BR" sz="2400" dirty="0">
                <a:solidFill>
                  <a:schemeClr val="tx2"/>
                </a:solidFill>
                <a:latin typeface="Cera Basic"/>
              </a:rPr>
              <a:t>SECRETARIA MUNICIPAL DE MEIO AMBIENTE E CLIMA - SMAC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67301" y="2967459"/>
            <a:ext cx="554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2"/>
                </a:solidFill>
                <a:latin typeface="Cera Basic"/>
              </a:rPr>
              <a:t>ELIANA CACIQUE</a:t>
            </a:r>
          </a:p>
          <a:p>
            <a:pPr algn="ctr"/>
            <a:r>
              <a:rPr lang="pt-BR" sz="1800" dirty="0">
                <a:solidFill>
                  <a:schemeClr val="tx2"/>
                </a:solidFill>
                <a:latin typeface="Cera Basic"/>
              </a:rPr>
              <a:t>SECRETÁRIA MUNICIPAL DE MEIO AMBIENTE E CLIMA</a:t>
            </a: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pic>
        <p:nvPicPr>
          <p:cNvPr id="91" name="Imagem 90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3268" y="1138456"/>
            <a:ext cx="335560" cy="3355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76577" y="1398850"/>
            <a:ext cx="183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INSERIR LOGO DA SECRETARIA</a:t>
            </a:r>
          </a:p>
        </p:txBody>
      </p:sp>
      <p:pic>
        <p:nvPicPr>
          <p:cNvPr id="11" name="Imagem 10" descr="logo ambiente">
            <a:extLst>
              <a:ext uri="{FF2B5EF4-FFF2-40B4-BE49-F238E27FC236}">
                <a16:creationId xmlns:a16="http://schemas.microsoft.com/office/drawing/2014/main" id="{5C70B80C-709F-4D29-A672-24634B53B2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70" y="1330429"/>
            <a:ext cx="1905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CADC95-724C-44EB-91CB-9EA9A05F26A2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5935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8" name="Imagem 7" descr="logo ambiente">
            <a:extLst>
              <a:ext uri="{FF2B5EF4-FFF2-40B4-BE49-F238E27FC236}">
                <a16:creationId xmlns:a16="http://schemas.microsoft.com/office/drawing/2014/main" id="{D7C30D4A-ADD7-4078-8464-063211622D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7107DBB-690A-4970-8D07-A120614C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24985"/>
              </p:ext>
            </p:extLst>
          </p:nvPr>
        </p:nvGraphicFramePr>
        <p:xfrm>
          <a:off x="381000" y="858376"/>
          <a:ext cx="8427439" cy="382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138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35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PLDO 2025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2933 - CONSERVACAO DE CORPOS HIDRICOS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5080 – MUTIRANTE ALOCADO NA CONSERVACAO DE CORPOS HIDRICOS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1.316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2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1339 - CONSOLIDACAO DE AREAS REFLORESTADAS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5075 – MUDA PLANTADA EM AREAS DE CONSOLIDACAO DE REFLORESTAMENTO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161.500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3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2927 - MANUTENCAO DE AREAS REFLORESTADAS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5073 – MUTIRANTE ALOCADO NO REFLORESTAMENTO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  <a:p>
                      <a:pPr algn="ctr"/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43B3607-1914-42A7-A9F5-278EE6BA7B75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262298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691" y="385116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8" name="Imagem 7" descr="logo ambiente">
            <a:extLst>
              <a:ext uri="{FF2B5EF4-FFF2-40B4-BE49-F238E27FC236}">
                <a16:creationId xmlns:a16="http://schemas.microsoft.com/office/drawing/2014/main" id="{D7C30D4A-ADD7-4078-8464-063211622D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7107DBB-690A-4970-8D07-A120614C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9524"/>
              </p:ext>
            </p:extLst>
          </p:nvPr>
        </p:nvGraphicFramePr>
        <p:xfrm>
          <a:off x="587605" y="1201806"/>
          <a:ext cx="8317772" cy="280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070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16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PLDO 2025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955">
                <a:tc rowSpan="2"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2931 - PRODUCAO AGROECOLOGICA</a:t>
                      </a:r>
                    </a:p>
                  </a:txBody>
                  <a:tcPr marL="91450" marR="91450" marT="45024" marB="4502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5070 – MUTIRANTE ALOCADO NA AMPLIACAO DA PRODUCAO AGROECOLOGICA</a:t>
                      </a:r>
                    </a:p>
                  </a:txBody>
                  <a:tcPr marL="91450" marR="91450" marT="45024" marB="4502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50" marR="91450" marT="45024" marB="4502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480">
                <a:tc vMerge="1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5071 – MUTIRANTE ALOCADO NA MANUTENCAO DA PRODUCAO AGROECOLOGICA</a:t>
                      </a:r>
                    </a:p>
                  </a:txBody>
                  <a:tcPr marL="91450" marR="91450" marT="45024" marB="4502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50" marR="91450" marT="45024" marB="4502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288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4AFE327A-8096-4C92-91F8-58667A642A1F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291986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149" y="577609"/>
            <a:ext cx="8229600" cy="67693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NOVAS AÇÕES E PRODUTOS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id="{BD433D73-2309-4C0E-834C-4C9B727E45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2F330C-B6AB-40E3-BED4-0C45718E5737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AB033AA-7947-43FD-A42F-5E20AF28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15149"/>
              </p:ext>
            </p:extLst>
          </p:nvPr>
        </p:nvGraphicFramePr>
        <p:xfrm>
          <a:off x="500459" y="1463415"/>
          <a:ext cx="8376231" cy="227498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18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13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era Basic"/>
                        </a:rPr>
                        <a:t>PRODUTOS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97">
                <a:tc rowSpan="2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3804 - REQUALIFICACAO DAS AREAS VERDES E PRACAS DO RIO 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5346 – PRAÇA DA PRIMEIRA INFÂNCIA IMPLANTADA 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7">
                <a:tc vMerge="1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5352 - </a:t>
                      </a:r>
                      <a:r>
                        <a:rPr lang="pt-BR" sz="1200" b="0" i="0" u="none" strike="noStrike" kern="1200" baseline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INTERVENÇÃO DE OBRA/REPARO EXECUTADA EM PARQUE</a:t>
                      </a:r>
                      <a:endParaRPr lang="pt-BR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2495"/>
                  </a:ext>
                </a:extLst>
              </a:tr>
              <a:tr h="305042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1344 - IMPLANTACAO DE INSTRUMENTO DE APOIO AO SETOR AGRICOLA</a:t>
                      </a:r>
                      <a:endParaRPr lang="pt-BR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5072 - INSTRUMENTO DE APOIO AO SETOR AGRICOLA IMPLANTADO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34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1339 - CONSOLIDACAO DE AREAS REFLORESTADAS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5347 - INFRAESTRUTURA VERDE IMPLANTADA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5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316" y="535505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EM ANDAMENTO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id="{FCDC9259-2ED1-4E44-B5D2-D0B0EFC0BD3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F8BFB5A-C947-4AA8-9546-9B8FC90A5FE3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EDA7B4-7A63-43DA-8E69-548312D34BD4}"/>
              </a:ext>
            </a:extLst>
          </p:cNvPr>
          <p:cNvSpPr txBox="1"/>
          <p:nvPr/>
        </p:nvSpPr>
        <p:spPr>
          <a:xfrm>
            <a:off x="1055048" y="1790318"/>
            <a:ext cx="493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  <a:latin typeface="Cera Basic"/>
              </a:rPr>
              <a:t>As metas físicas estão sendo cumpridas conforme o previsto.</a:t>
            </a:r>
          </a:p>
        </p:txBody>
      </p:sp>
    </p:spTree>
    <p:extLst>
      <p:ext uri="{BB962C8B-B14F-4D97-AF65-F5344CB8AC3E}">
        <p14:creationId xmlns:p14="http://schemas.microsoft.com/office/powerpoint/2010/main" val="193866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PÚBLICA PARA DEBATER O PROJETO </a:t>
            </a:r>
          </a:p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DE DIRETRIZES ORÇAMENTÁRIAS - 2025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500154" y="466283"/>
            <a:ext cx="170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INSERIR LOGO DA SECRETARIA</a:t>
            </a:r>
          </a:p>
        </p:txBody>
      </p:sp>
      <p:pic>
        <p:nvPicPr>
          <p:cNvPr id="7" name="Imagem 6" descr="logo ambiente">
            <a:extLst>
              <a:ext uri="{FF2B5EF4-FFF2-40B4-BE49-F238E27FC236}">
                <a16:creationId xmlns:a16="http://schemas.microsoft.com/office/drawing/2014/main" id="{0F80EDA5-5070-4103-9B6C-3DCBBC0429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54" y="423093"/>
            <a:ext cx="1905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66364C0-0E94-42EF-8DED-1DF9D35FC781}"/>
              </a:ext>
            </a:extLst>
          </p:cNvPr>
          <p:cNvSpPr txBox="1"/>
          <p:nvPr/>
        </p:nvSpPr>
        <p:spPr>
          <a:xfrm>
            <a:off x="7813964" y="4860972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312532" y="946527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C28E4BD-0B17-4AF5-BDE3-FC814382B100}"/>
              </a:ext>
            </a:extLst>
          </p:cNvPr>
          <p:cNvSpPr/>
          <p:nvPr/>
        </p:nvSpPr>
        <p:spPr>
          <a:xfrm>
            <a:off x="916761" y="1858176"/>
            <a:ext cx="61654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0614 - AGRICULTURA URBANA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EFC686-8D4E-4B9E-8FB6-48C63A33D597}"/>
              </a:ext>
            </a:extLst>
          </p:cNvPr>
          <p:cNvSpPr/>
          <p:nvPr/>
        </p:nvSpPr>
        <p:spPr>
          <a:xfrm>
            <a:off x="916761" y="2325528"/>
            <a:ext cx="6165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0615 - </a:t>
            </a: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</a:rPr>
              <a:t>AREAS VERDES</a:t>
            </a:r>
            <a:endParaRPr lang="pt-BR" altLang="pt-BR" sz="2600" b="1" dirty="0">
              <a:solidFill>
                <a:schemeClr val="tx2"/>
              </a:solidFill>
              <a:latin typeface="Cera Basic"/>
              <a:cs typeface="Poppins"/>
              <a:sym typeface="Poppin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44D4BB-789F-4851-82B6-50C27BFF2BB1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  <p:pic>
        <p:nvPicPr>
          <p:cNvPr id="10" name="Imagem 9" descr="logo ambiente">
            <a:extLst>
              <a:ext uri="{FF2B5EF4-FFF2-40B4-BE49-F238E27FC236}">
                <a16:creationId xmlns:a16="http://schemas.microsoft.com/office/drawing/2014/main" id="{D02512FB-7D76-4415-A798-8C6F0250B9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70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242890" y="388443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id="{D517E5E5-8895-411C-B544-968F39513A1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FBCA85D-325E-4242-934E-86BEAF7A09DC}"/>
              </a:ext>
            </a:extLst>
          </p:cNvPr>
          <p:cNvSpPr txBox="1">
            <a:spLocks/>
          </p:cNvSpPr>
          <p:nvPr/>
        </p:nvSpPr>
        <p:spPr bwMode="auto">
          <a:xfrm>
            <a:off x="551439" y="1015017"/>
            <a:ext cx="8675687" cy="4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pt-BR" altLang="pt-BR" sz="28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0614 - AGRICULTURA URBANA</a:t>
            </a:r>
          </a:p>
        </p:txBody>
      </p:sp>
      <p:graphicFrame>
        <p:nvGraphicFramePr>
          <p:cNvPr id="11" name="Group 49">
            <a:extLst>
              <a:ext uri="{FF2B5EF4-FFF2-40B4-BE49-F238E27FC236}">
                <a16:creationId xmlns:a16="http://schemas.microsoft.com/office/drawing/2014/main" id="{72B6095D-6991-4B1D-BBC1-66D9E642F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95492"/>
              </p:ext>
            </p:extLst>
          </p:nvPr>
        </p:nvGraphicFramePr>
        <p:xfrm>
          <a:off x="415189" y="1448549"/>
          <a:ext cx="8188485" cy="2945441"/>
        </p:xfrm>
        <a:graphic>
          <a:graphicData uri="http://schemas.openxmlformats.org/drawingml/2006/table">
            <a:tbl>
              <a:tblPr/>
              <a:tblGrid>
                <a:gridCol w="148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408656566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4208568978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val="4203446949"/>
                    </a:ext>
                  </a:extLst>
                </a:gridCol>
                <a:gridCol w="108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687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ALCANÇADO EM 2022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ÍNDICE ALCANÇADO EM 2023</a:t>
                      </a:r>
                      <a:endParaRPr lang="pt-BR" dirty="0"/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ÍNDICE 1° </a:t>
                      </a:r>
                      <a:r>
                        <a:rPr kumimoji="0" lang="pt-BR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QUADRIMESTRE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 2024</a:t>
                      </a:r>
                      <a:endParaRPr lang="pt-BR" dirty="0"/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ESPERADO AO FINAL DO PPA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8472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0703 - NUMERO DE NOVAS HORTAS EM FUNCIONAMENTO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SMAC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6" marR="9526" marT="9371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6A8928-9D6E-44A6-921C-C3CEFB244ABE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123946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subTitle" idx="1"/>
          </p:nvPr>
        </p:nvSpPr>
        <p:spPr>
          <a:xfrm>
            <a:off x="614646" y="521007"/>
            <a:ext cx="7914707" cy="694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Cera Basic"/>
              </a:rPr>
              <a:t>PROGRAMAS COM ÍNDICE DE REFERÊNCIA</a:t>
            </a:r>
            <a:endParaRPr sz="2800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id="{D517E5E5-8895-411C-B544-968F39513A1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FBCA85D-325E-4242-934E-86BEAF7A09DC}"/>
              </a:ext>
            </a:extLst>
          </p:cNvPr>
          <p:cNvSpPr txBox="1">
            <a:spLocks/>
          </p:cNvSpPr>
          <p:nvPr/>
        </p:nvSpPr>
        <p:spPr bwMode="auto">
          <a:xfrm>
            <a:off x="468313" y="862886"/>
            <a:ext cx="8675687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  <a:sym typeface="Poppins"/>
              </a:rPr>
              <a:t>PROGRAMA 0615 - </a:t>
            </a:r>
            <a:r>
              <a:rPr lang="pt-BR" altLang="pt-BR" sz="2600" b="1" dirty="0">
                <a:solidFill>
                  <a:schemeClr val="tx2"/>
                </a:solidFill>
                <a:latin typeface="Cera Basic"/>
                <a:cs typeface="Poppins"/>
              </a:rPr>
              <a:t>AREAS VERDES</a:t>
            </a:r>
            <a:endParaRPr lang="pt-BR" altLang="pt-BR" sz="2600" b="1" dirty="0">
              <a:solidFill>
                <a:schemeClr val="tx2"/>
              </a:solidFill>
              <a:latin typeface="Cera Basic"/>
              <a:cs typeface="Poppins"/>
              <a:sym typeface="Poppins"/>
            </a:endParaRPr>
          </a:p>
        </p:txBody>
      </p:sp>
      <p:graphicFrame>
        <p:nvGraphicFramePr>
          <p:cNvPr id="11" name="Group 49">
            <a:extLst>
              <a:ext uri="{FF2B5EF4-FFF2-40B4-BE49-F238E27FC236}">
                <a16:creationId xmlns:a16="http://schemas.microsoft.com/office/drawing/2014/main" id="{6E801BF1-0222-4B74-93C5-C4AEC423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99683"/>
              </p:ext>
            </p:extLst>
          </p:nvPr>
        </p:nvGraphicFramePr>
        <p:xfrm>
          <a:off x="468313" y="1553567"/>
          <a:ext cx="8108862" cy="2629708"/>
        </p:xfrm>
        <a:graphic>
          <a:graphicData uri="http://schemas.openxmlformats.org/drawingml/2006/table">
            <a:tbl>
              <a:tblPr/>
              <a:tblGrid>
                <a:gridCol w="149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540">
                  <a:extLst>
                    <a:ext uri="{9D8B030D-6E8A-4147-A177-3AD203B41FA5}">
                      <a16:colId xmlns:a16="http://schemas.microsoft.com/office/drawing/2014/main" val="866280049"/>
                    </a:ext>
                  </a:extLst>
                </a:gridCol>
                <a:gridCol w="1162204">
                  <a:extLst>
                    <a:ext uri="{9D8B030D-6E8A-4147-A177-3AD203B41FA5}">
                      <a16:colId xmlns:a16="http://schemas.microsoft.com/office/drawing/2014/main" val="1299730339"/>
                    </a:ext>
                  </a:extLst>
                </a:gridCol>
                <a:gridCol w="946776">
                  <a:extLst>
                    <a:ext uri="{9D8B030D-6E8A-4147-A177-3AD203B41FA5}">
                      <a16:colId xmlns:a16="http://schemas.microsoft.com/office/drawing/2014/main" val="2274304627"/>
                    </a:ext>
                  </a:extLst>
                </a:gridCol>
                <a:gridCol w="975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7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ALCANÇADO EM 2022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ALCANÇADO EM 2023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ÍNDICE 1° </a:t>
                      </a:r>
                      <a:r>
                        <a:rPr kumimoji="0" lang="pt-BR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QUADRIMESTRE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DE 2024</a:t>
                      </a:r>
                      <a:endParaRPr lang="pt-BR" sz="1200" dirty="0"/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ESPERADO AO FINAL DO PPA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261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0704 - AREA TOTAL DE CICLOS DE MANUTENCAO EM AREAS DE REFLORESTAMENTO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SMAC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HECTARE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1.558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1.809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572</a:t>
                      </a:r>
                    </a:p>
                  </a:txBody>
                  <a:tcPr marL="91448" marR="91448" marT="44976" marB="4497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2.696</a:t>
                      </a:r>
                    </a:p>
                  </a:txBody>
                  <a:tcPr marL="9526" marR="9526" marT="9371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4D78E0-1484-4EA7-AC8A-A1F4745F7A40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407224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>
            <a:spLocks noGrp="1"/>
          </p:cNvSpPr>
          <p:nvPr>
            <p:ph type="title"/>
          </p:nvPr>
        </p:nvSpPr>
        <p:spPr>
          <a:xfrm>
            <a:off x="423894" y="383339"/>
            <a:ext cx="8462742" cy="8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2"/>
                </a:solidFill>
                <a:latin typeface="Cera Basic"/>
              </a:rPr>
              <a:t>PRINCIPAIS PROGRAMAS E AÇÕES PARA O EXERCÍCIO DE 2025</a:t>
            </a:r>
            <a:endParaRPr sz="3200" b="1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750385" y="41415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sp>
        <p:nvSpPr>
          <p:cNvPr id="415" name="Google Shape;415;p42"/>
          <p:cNvSpPr txBox="1"/>
          <p:nvPr/>
        </p:nvSpPr>
        <p:spPr>
          <a:xfrm>
            <a:off x="5134715" y="4141575"/>
            <a:ext cx="32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25" y="4804154"/>
            <a:ext cx="335560" cy="33556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13" name="Imagem 12" descr="logo ambiente">
            <a:extLst>
              <a:ext uri="{FF2B5EF4-FFF2-40B4-BE49-F238E27FC236}">
                <a16:creationId xmlns:a16="http://schemas.microsoft.com/office/drawing/2014/main" id="{290CBA57-B754-4A99-91F1-EE1019F03CB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B2E69F07-05DE-4BD6-BDF6-17012E8EF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88330"/>
              </p:ext>
            </p:extLst>
          </p:nvPr>
        </p:nvGraphicFramePr>
        <p:xfrm>
          <a:off x="467149" y="1586720"/>
          <a:ext cx="8376231" cy="179956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9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13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era Basic"/>
                        </a:rPr>
                        <a:t>PROGRAMAS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0614 - AGRICULTURA URBANA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2931 - PRODUCAO AGROECOLOGICA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7">
                <a:tc rowSpan="2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0615 - AREAS VERDES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1339 - CONSOLIDACAO DE AREAS REFLORESTADAS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00">
                <a:tc v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2927 - MANUTENCAO DE AREAS REFLORESTADAS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934"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0616 - SANEAMENTO BASICO E GESTAO DE RESIDUOS SOLIDOS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2933 - CONSERVACAO DE CORPOS HIDRICOS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FB874E07-CC21-45F5-8124-96E3F8AA9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91832"/>
              </p:ext>
            </p:extLst>
          </p:nvPr>
        </p:nvGraphicFramePr>
        <p:xfrm>
          <a:off x="467149" y="3386287"/>
          <a:ext cx="8367681" cy="100917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69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74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0639 - ESPACO PUBLICO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1346 - IMPLANTACAO DE INFRAESTRUTURA CICLOVIARIA 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0657 - FAVELAS E COMUNIDADES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2918 - ATIVIDADES DE TRABALHORES COMUNITARIOS EM PROJETOS SOCIOAMBIENTAIS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0202 - DEFESA DO MEIO AMBIENTE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2206 - GESTAO DE INSTRUMENTOS DE DEFESA DO MEIO AMBIENTE 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7E649A-4FE4-4057-9823-7666BF40EB09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436" y="545977"/>
            <a:ext cx="8287128" cy="85725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EXECUÇÃO ORÇAMENTÁRIA DAS AÇÕES DA SECRETARIA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7940"/>
            <a:ext cx="335560" cy="335560"/>
          </a:xfrm>
          <a:prstGeom prst="rect">
            <a:avLst/>
          </a:prstGeom>
        </p:spPr>
      </p:pic>
      <p:sp>
        <p:nvSpPr>
          <p:cNvPr id="57" name="CaixaDeTexto 56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9" name="Imagem 8" descr="logo ambiente">
            <a:extLst>
              <a:ext uri="{FF2B5EF4-FFF2-40B4-BE49-F238E27FC236}">
                <a16:creationId xmlns:a16="http://schemas.microsoft.com/office/drawing/2014/main" id="{CC280FE7-7290-4210-8669-CA46CD58FCB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FB64D37-E931-453F-A408-2D9C69324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6711"/>
              </p:ext>
            </p:extLst>
          </p:nvPr>
        </p:nvGraphicFramePr>
        <p:xfrm>
          <a:off x="432209" y="1653568"/>
          <a:ext cx="8376231" cy="16370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88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Cera Basic"/>
                        </a:rPr>
                        <a:t>AÇÕES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ra Basic"/>
                        </a:rPr>
                        <a:t>Execução orçamentária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2024.</a:t>
                      </a:r>
                      <a:endParaRPr lang="pt-BR" sz="1600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2931 - PRODUCAO AGROECOLOGICA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R$ 622.615,91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2927 - MANUTENCAO DE AREAS REFLORESTADAS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R$ 2.157.162,18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34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2933 - CONSERVACAO DE CORPOS HIDRICOS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R$ 5.919.641,99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DF49861-DD9D-436B-90C0-E394E28E2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37362"/>
              </p:ext>
            </p:extLst>
          </p:nvPr>
        </p:nvGraphicFramePr>
        <p:xfrm>
          <a:off x="432209" y="3293330"/>
          <a:ext cx="8376231" cy="6814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88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7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2918 - ATIVIDADES DE TRABALHORES COMUNITARIOS EM PROJETOS SOCIOAMBIENTAIS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R$ 2.089.464,96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19470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2206 - GESTAO DE INSTRUMENTOS DE DEFESA DO MEIO AMBIENTE 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R$ 1.121.586,85</a:t>
                      </a:r>
                    </a:p>
                  </a:txBody>
                  <a:tcPr marL="91448" marR="91448" marT="45197" marB="4519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FBC419-44FD-4E05-A80C-8861A1432857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398610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38" y="45753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8" name="Imagem 7" descr="logo ambiente">
            <a:extLst>
              <a:ext uri="{FF2B5EF4-FFF2-40B4-BE49-F238E27FC236}">
                <a16:creationId xmlns:a16="http://schemas.microsoft.com/office/drawing/2014/main" id="{D7C30D4A-ADD7-4078-8464-063211622D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7107DBB-690A-4970-8D07-A120614C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73179"/>
              </p:ext>
            </p:extLst>
          </p:nvPr>
        </p:nvGraphicFramePr>
        <p:xfrm>
          <a:off x="580676" y="1325495"/>
          <a:ext cx="8106124" cy="253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21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18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PLDO 2025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74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2918 - ATIVIDADES DE TRABALHORES COMUNITARIOS EM PROJETOS SOCIOAMBIENTAIS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5069 – MUTIRANTE ALOCADO EM TRABALHOS COMUNITARIOS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465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1346 - IMPLANTACAO DE INFRAESTRUTURA CICLOVIARIA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5078 - EXTENSAO DE MALHA CICLOVIARIA IMPLANTADA</a:t>
                      </a: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353DA38-CAFA-44A3-B052-85CD48A05D44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156099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5935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Cera Basic"/>
              </a:rPr>
              <a:t>METAS FÍSICAS DAS AÇÕES</a:t>
            </a:r>
          </a:p>
        </p:txBody>
      </p:sp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804154"/>
            <a:ext cx="335560" cy="335560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7660371" y="0"/>
            <a:ext cx="146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Inserir logo da Secretaria</a:t>
            </a:r>
          </a:p>
        </p:txBody>
      </p:sp>
      <p:pic>
        <p:nvPicPr>
          <p:cNvPr id="8" name="Imagem 7" descr="logo ambiente">
            <a:extLst>
              <a:ext uri="{FF2B5EF4-FFF2-40B4-BE49-F238E27FC236}">
                <a16:creationId xmlns:a16="http://schemas.microsoft.com/office/drawing/2014/main" id="{D7C30D4A-ADD7-4078-8464-063211622D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97" y="23203"/>
            <a:ext cx="1905000" cy="50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1AA527C-9392-4395-AD6D-337D74460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9540"/>
              </p:ext>
            </p:extLst>
          </p:nvPr>
        </p:nvGraphicFramePr>
        <p:xfrm>
          <a:off x="580676" y="840856"/>
          <a:ext cx="8106124" cy="348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021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DA</a:t>
                      </a:r>
                      <a:r>
                        <a:rPr lang="pt-BR" sz="1400" baseline="0" dirty="0">
                          <a:latin typeface="Cera Basic"/>
                        </a:rPr>
                        <a:t> </a:t>
                      </a:r>
                      <a:r>
                        <a:rPr lang="pt-BR" sz="1400" dirty="0">
                          <a:latin typeface="Cera Basic"/>
                        </a:rPr>
                        <a:t>AÇÃO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CÓDIGO E DESCRIÇÃO DO PRODUTO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era Basic"/>
                        </a:rPr>
                        <a:t>UNIDADE DE MEDIDA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META FÍSICA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18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1º QUADRIMESTRE DE 2024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latin typeface="Cera Basic"/>
                        </a:rPr>
                        <a:t>PREVISÃO PLDO 2025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7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2206 - GESTAO DE INSTRUMENTOS DE DEFESA DO MEIO AMBIENTE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1530 - BOLETIM DE QUALIDADE DO AR EMITIDO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2.736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784">
                <a:tc vMerge="1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4114 - BOLETIM DE QUALIDADE DA AGUA EMITIDO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68">
                <a:tc vMerge="1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endParaRPr lang="pt-BR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ra Basic"/>
                      </a:endParaRP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5068 - VISTORIA DE FISCALIZACAO AMBIENTAL REALIZADA 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</a:t>
                      </a: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718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3.500</a:t>
                      </a:r>
                    </a:p>
                  </a:txBody>
                  <a:tcPr marL="91450" marR="91450" marT="45414" marB="4541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429A3D2-5C5A-4127-B802-676771C32F01}"/>
              </a:ext>
            </a:extLst>
          </p:cNvPr>
          <p:cNvSpPr txBox="1"/>
          <p:nvPr/>
        </p:nvSpPr>
        <p:spPr>
          <a:xfrm>
            <a:off x="7813964" y="4798629"/>
            <a:ext cx="1233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PLDO 2025</a:t>
            </a:r>
          </a:p>
        </p:txBody>
      </p:sp>
    </p:spTree>
    <p:extLst>
      <p:ext uri="{BB962C8B-B14F-4D97-AF65-F5344CB8AC3E}">
        <p14:creationId xmlns:p14="http://schemas.microsoft.com/office/powerpoint/2010/main" val="3627718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15580</TotalTime>
  <Words>737</Words>
  <Application>Microsoft Office PowerPoint</Application>
  <PresentationFormat>Apresentação na tela (16:9)</PresentationFormat>
  <Paragraphs>195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 Narrow</vt:lpstr>
      <vt:lpstr>Antic</vt:lpstr>
      <vt:lpstr>Poppins Black</vt:lpstr>
      <vt:lpstr>Poppins</vt:lpstr>
      <vt:lpstr>Arial</vt:lpstr>
      <vt:lpstr>Calibri</vt:lpstr>
      <vt:lpstr>Cera Basic</vt:lpstr>
      <vt:lpstr>Tema do Office</vt:lpstr>
      <vt:lpstr>SECRETARIA MUNICIPAL DE MEIO AMBIENTE E CLIMA - SMAC</vt:lpstr>
      <vt:lpstr>Apresentação do PowerPoint</vt:lpstr>
      <vt:lpstr>Apresentação do PowerPoint</vt:lpstr>
      <vt:lpstr>Apresentação do PowerPoint</vt:lpstr>
      <vt:lpstr>Apresentação do PowerPoint</vt:lpstr>
      <vt:lpstr>PRINCIPAIS PROGRAMAS E AÇÕES PARA O EXERCÍCIO DE 2025</vt:lpstr>
      <vt:lpstr>EXECUÇÃO ORÇAMENTÁRIA DAS AÇÕES DA SECRETARIA</vt:lpstr>
      <vt:lpstr>METAS FÍSICAS DAS AÇÕES</vt:lpstr>
      <vt:lpstr>METAS FÍSICAS DAS AÇÕES</vt:lpstr>
      <vt:lpstr>METAS FÍSICAS DAS AÇÕES</vt:lpstr>
      <vt:lpstr>METAS FÍSICAS DAS AÇÕES</vt:lpstr>
      <vt:lpstr>NOVAS AÇÕES E PRODUTOS</vt:lpstr>
      <vt:lpstr>METAS FÍSICAS EM ANDAMENTO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Lucy Anne Schuab da Silveira</cp:lastModifiedBy>
  <cp:revision>242</cp:revision>
  <cp:lastPrinted>2024-05-23T16:35:35Z</cp:lastPrinted>
  <dcterms:modified xsi:type="dcterms:W3CDTF">2024-05-24T18:04:54Z</dcterms:modified>
</cp:coreProperties>
</file>