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700" r:id="rId2"/>
  </p:sldMasterIdLst>
  <p:notesMasterIdLst>
    <p:notesMasterId r:id="rId14"/>
  </p:notesMasterIdLst>
  <p:sldIdLst>
    <p:sldId id="256" r:id="rId3"/>
    <p:sldId id="345" r:id="rId4"/>
    <p:sldId id="346" r:id="rId5"/>
    <p:sldId id="347" r:id="rId6"/>
    <p:sldId id="329" r:id="rId7"/>
    <p:sldId id="283" r:id="rId8"/>
    <p:sldId id="284" r:id="rId9"/>
    <p:sldId id="342" r:id="rId10"/>
    <p:sldId id="343" r:id="rId11"/>
    <p:sldId id="341" r:id="rId12"/>
    <p:sldId id="289" r:id="rId13"/>
  </p:sldIdLst>
  <p:sldSz cx="9144000" cy="5143500" type="screen16x9"/>
  <p:notesSz cx="6794500" cy="9906000"/>
  <p:embeddedFontLst>
    <p:embeddedFont>
      <p:font typeface="Antic" panose="020B0604020202020204" charset="0"/>
      <p:regular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  <p:embeddedFont>
      <p:font typeface="Poppins Black" panose="00000A00000000000000" pitchFamily="2" charset="0"/>
      <p:bold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ael Saade Maia" initials="MSM" lastIdx="2" clrIdx="0">
    <p:extLst>
      <p:ext uri="{19B8F6BF-5375-455C-9EA6-DF929625EA0E}">
        <p15:presenceInfo xmlns:p15="http://schemas.microsoft.com/office/powerpoint/2012/main" userId="Misael Saade Ma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3612F6-739B-47A4-A3D9-7602F3CE90E2}" v="49" dt="2024-05-15T18:22:53.111"/>
  </p1510:revLst>
</p1510:revInfo>
</file>

<file path=ppt/tableStyles.xml><?xml version="1.0" encoding="utf-8"?>
<a:tblStyleLst xmlns:a="http://schemas.openxmlformats.org/drawingml/2006/main" def="{F18DBF9E-0EAC-4DD2-9A44-1D1A7E9D300A}">
  <a:tblStyle styleId="{F18DBF9E-0EAC-4DD2-9A44-1D1A7E9D30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60" d="100"/>
          <a:sy n="160" d="100"/>
        </p:scale>
        <p:origin x="20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44B53-D7E5-461A-B1AF-97AFDEEF1376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</dgm:pt>
    <dgm:pt modelId="{4959048F-6056-4A45-A56E-AA46FE316746}">
      <dgm:prSet phldrT="[Texto]" custT="1"/>
      <dgm:spPr>
        <a:solidFill>
          <a:schemeClr val="tx2">
            <a:lumMod val="40000"/>
            <a:lumOff val="60000"/>
          </a:schemeClr>
        </a:solidFill>
        <a:ln w="38100">
          <a:solidFill>
            <a:schemeClr val="accent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400" b="1" dirty="0">
              <a:effectLst>
                <a:innerShdw blurRad="114300">
                  <a:prstClr val="black"/>
                </a:innerShdw>
              </a:effectLst>
            </a:rPr>
            <a:t>0642</a:t>
          </a:r>
        </a:p>
      </dgm:t>
    </dgm:pt>
    <dgm:pt modelId="{D0A24A22-E32C-469E-8899-6BC1F7D3D228}" type="parTrans" cxnId="{6DDF0D44-F1AA-4E4C-A6D7-B649863BFC32}">
      <dgm:prSet/>
      <dgm:spPr/>
      <dgm:t>
        <a:bodyPr/>
        <a:lstStyle/>
        <a:p>
          <a:endParaRPr lang="pt-BR" sz="1400" b="1"/>
        </a:p>
      </dgm:t>
    </dgm:pt>
    <dgm:pt modelId="{51A56261-E5FF-445A-9295-9E4D26DB0050}" type="sibTrans" cxnId="{6DDF0D44-F1AA-4E4C-A6D7-B649863BFC32}">
      <dgm:prSet custT="1"/>
      <dgm:spPr/>
      <dgm:t>
        <a:bodyPr/>
        <a:lstStyle/>
        <a:p>
          <a:endParaRPr lang="pt-BR" sz="1400" b="1"/>
        </a:p>
      </dgm:t>
    </dgm:pt>
    <dgm:pt modelId="{1B4380EA-7C2B-4899-871A-313A1022D4A7}">
      <dgm:prSet phldrT="[Texto]" custT="1"/>
      <dgm:spPr>
        <a:solidFill>
          <a:schemeClr val="tx2">
            <a:lumMod val="60000"/>
            <a:lumOff val="40000"/>
          </a:schemeClr>
        </a:solidFill>
        <a:ln w="38100">
          <a:solidFill>
            <a:schemeClr val="accent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400" b="1" dirty="0">
              <a:effectLst>
                <a:innerShdw blurRad="114300">
                  <a:prstClr val="black"/>
                </a:innerShdw>
              </a:effectLst>
            </a:rPr>
            <a:t> 4 Ações</a:t>
          </a:r>
        </a:p>
      </dgm:t>
    </dgm:pt>
    <dgm:pt modelId="{B36FD544-D063-4641-BD06-3CDC5590851B}" type="parTrans" cxnId="{4ACC2D0A-B30D-46EC-BA28-FF3E76C7307E}">
      <dgm:prSet/>
      <dgm:spPr/>
      <dgm:t>
        <a:bodyPr/>
        <a:lstStyle/>
        <a:p>
          <a:endParaRPr lang="pt-BR" sz="1400" b="1"/>
        </a:p>
      </dgm:t>
    </dgm:pt>
    <dgm:pt modelId="{DA9B7320-756D-4FEE-AE0A-80A896EF8A3C}" type="sibTrans" cxnId="{4ACC2D0A-B30D-46EC-BA28-FF3E76C7307E}">
      <dgm:prSet custT="1"/>
      <dgm:spPr/>
      <dgm:t>
        <a:bodyPr/>
        <a:lstStyle/>
        <a:p>
          <a:endParaRPr lang="pt-BR" sz="1400" b="1"/>
        </a:p>
      </dgm:t>
    </dgm:pt>
    <dgm:pt modelId="{4ED4EC75-EB0C-4D66-9ED3-DF90CECEC3FE}">
      <dgm:prSet phldrT="[Texto]" custT="1"/>
      <dgm:spPr>
        <a:solidFill>
          <a:schemeClr val="tx2">
            <a:lumMod val="75000"/>
          </a:schemeClr>
        </a:solidFill>
        <a:ln w="38100">
          <a:solidFill>
            <a:schemeClr val="accent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400" b="1" dirty="0">
              <a:effectLst>
                <a:innerShdw blurRad="114300">
                  <a:prstClr val="black"/>
                </a:innerShdw>
              </a:effectLst>
            </a:rPr>
            <a:t> 2 Produtos</a:t>
          </a:r>
        </a:p>
      </dgm:t>
    </dgm:pt>
    <dgm:pt modelId="{F87C0785-B54F-4E6B-91F8-B12DE4C9B954}" type="parTrans" cxnId="{F704393C-B1A5-4581-B01C-B2FDDA4CDE99}">
      <dgm:prSet/>
      <dgm:spPr/>
      <dgm:t>
        <a:bodyPr/>
        <a:lstStyle/>
        <a:p>
          <a:endParaRPr lang="pt-BR" sz="1400" b="1"/>
        </a:p>
      </dgm:t>
    </dgm:pt>
    <dgm:pt modelId="{A7E1F3E3-B474-4451-BB49-DED9B0E5A092}" type="sibTrans" cxnId="{F704393C-B1A5-4581-B01C-B2FDDA4CDE99}">
      <dgm:prSet/>
      <dgm:spPr/>
      <dgm:t>
        <a:bodyPr/>
        <a:lstStyle/>
        <a:p>
          <a:endParaRPr lang="pt-BR" sz="1400" b="1"/>
        </a:p>
      </dgm:t>
    </dgm:pt>
    <dgm:pt modelId="{A99855B1-F901-4E09-81E7-8B6D2CB3F217}" type="pres">
      <dgm:prSet presAssocID="{7F844B53-D7E5-461A-B1AF-97AFDEEF1376}" presName="Name0" presStyleCnt="0">
        <dgm:presLayoutVars>
          <dgm:dir/>
          <dgm:animLvl val="lvl"/>
          <dgm:resizeHandles val="exact"/>
        </dgm:presLayoutVars>
      </dgm:prSet>
      <dgm:spPr/>
    </dgm:pt>
    <dgm:pt modelId="{3F952642-5F27-4DD4-9857-C3D8FBE3E79C}" type="pres">
      <dgm:prSet presAssocID="{4959048F-6056-4A45-A56E-AA46FE31674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4181A7D-2B0F-406E-82E3-0F225127EBAD}" type="pres">
      <dgm:prSet presAssocID="{51A56261-E5FF-445A-9295-9E4D26DB0050}" presName="parTxOnly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010793D5-FC33-4F7B-8830-D879C2BD2145}" type="pres">
      <dgm:prSet presAssocID="{1B4380EA-7C2B-4899-871A-313A1022D4A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72ED415-77B4-439A-B17F-7D8318296397}" type="pres">
      <dgm:prSet presAssocID="{DA9B7320-756D-4FEE-AE0A-80A896EF8A3C}" presName="parTxOnlySpac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C982A6C-FEB6-422A-88F4-5A48D7727F89}" type="pres">
      <dgm:prSet presAssocID="{4ED4EC75-EB0C-4D66-9ED3-DF90CECEC3F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ACC2D0A-B30D-46EC-BA28-FF3E76C7307E}" srcId="{7F844B53-D7E5-461A-B1AF-97AFDEEF1376}" destId="{1B4380EA-7C2B-4899-871A-313A1022D4A7}" srcOrd="1" destOrd="0" parTransId="{B36FD544-D063-4641-BD06-3CDC5590851B}" sibTransId="{DA9B7320-756D-4FEE-AE0A-80A896EF8A3C}"/>
    <dgm:cxn modelId="{001AA80D-0C01-44BF-86BA-006C1A99B178}" type="presOf" srcId="{4959048F-6056-4A45-A56E-AA46FE316746}" destId="{3F952642-5F27-4DD4-9857-C3D8FBE3E79C}" srcOrd="0" destOrd="0" presId="urn:microsoft.com/office/officeart/2005/8/layout/chevron1"/>
    <dgm:cxn modelId="{F704393C-B1A5-4581-B01C-B2FDDA4CDE99}" srcId="{7F844B53-D7E5-461A-B1AF-97AFDEEF1376}" destId="{4ED4EC75-EB0C-4D66-9ED3-DF90CECEC3FE}" srcOrd="2" destOrd="0" parTransId="{F87C0785-B54F-4E6B-91F8-B12DE4C9B954}" sibTransId="{A7E1F3E3-B474-4451-BB49-DED9B0E5A092}"/>
    <dgm:cxn modelId="{6DDF0D44-F1AA-4E4C-A6D7-B649863BFC32}" srcId="{7F844B53-D7E5-461A-B1AF-97AFDEEF1376}" destId="{4959048F-6056-4A45-A56E-AA46FE316746}" srcOrd="0" destOrd="0" parTransId="{D0A24A22-E32C-469E-8899-6BC1F7D3D228}" sibTransId="{51A56261-E5FF-445A-9295-9E4D26DB0050}"/>
    <dgm:cxn modelId="{44829BB6-3298-4B39-BEFE-8E0523C47058}" type="presOf" srcId="{1B4380EA-7C2B-4899-871A-313A1022D4A7}" destId="{010793D5-FC33-4F7B-8830-D879C2BD2145}" srcOrd="0" destOrd="0" presId="urn:microsoft.com/office/officeart/2005/8/layout/chevron1"/>
    <dgm:cxn modelId="{CCB52ED1-49CA-43A0-8B67-B7FC4F9A554B}" type="presOf" srcId="{7F844B53-D7E5-461A-B1AF-97AFDEEF1376}" destId="{A99855B1-F901-4E09-81E7-8B6D2CB3F217}" srcOrd="0" destOrd="0" presId="urn:microsoft.com/office/officeart/2005/8/layout/chevron1"/>
    <dgm:cxn modelId="{71BD96EE-61C5-437A-AFDD-A982BAB8A609}" type="presOf" srcId="{4ED4EC75-EB0C-4D66-9ED3-DF90CECEC3FE}" destId="{DC982A6C-FEB6-422A-88F4-5A48D7727F89}" srcOrd="0" destOrd="0" presId="urn:microsoft.com/office/officeart/2005/8/layout/chevron1"/>
    <dgm:cxn modelId="{026D0515-E5AD-493D-8509-6E2D19BFB257}" type="presParOf" srcId="{A99855B1-F901-4E09-81E7-8B6D2CB3F217}" destId="{3F952642-5F27-4DD4-9857-C3D8FBE3E79C}" srcOrd="0" destOrd="0" presId="urn:microsoft.com/office/officeart/2005/8/layout/chevron1"/>
    <dgm:cxn modelId="{7F594937-51F9-4DB2-8683-6FC2EB1C3124}" type="presParOf" srcId="{A99855B1-F901-4E09-81E7-8B6D2CB3F217}" destId="{94181A7D-2B0F-406E-82E3-0F225127EBAD}" srcOrd="1" destOrd="0" presId="urn:microsoft.com/office/officeart/2005/8/layout/chevron1"/>
    <dgm:cxn modelId="{7656B549-7DB4-4626-8DDF-682DD21748DE}" type="presParOf" srcId="{A99855B1-F901-4E09-81E7-8B6D2CB3F217}" destId="{010793D5-FC33-4F7B-8830-D879C2BD2145}" srcOrd="2" destOrd="0" presId="urn:microsoft.com/office/officeart/2005/8/layout/chevron1"/>
    <dgm:cxn modelId="{CDDC1163-9F87-472C-9687-D09A0188C437}" type="presParOf" srcId="{A99855B1-F901-4E09-81E7-8B6D2CB3F217}" destId="{772ED415-77B4-439A-B17F-7D8318296397}" srcOrd="3" destOrd="0" presId="urn:microsoft.com/office/officeart/2005/8/layout/chevron1"/>
    <dgm:cxn modelId="{2BBDBF6D-C50F-44E4-B425-CCE11FB72DAB}" type="presParOf" srcId="{A99855B1-F901-4E09-81E7-8B6D2CB3F217}" destId="{DC982A6C-FEB6-422A-88F4-5A48D7727F89}" srcOrd="4" destOrd="0" presId="urn:microsoft.com/office/officeart/2005/8/layout/chevron1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52642-5F27-4DD4-9857-C3D8FBE3E79C}">
      <dsp:nvSpPr>
        <dsp:cNvPr id="0" name=""/>
        <dsp:cNvSpPr/>
      </dsp:nvSpPr>
      <dsp:spPr>
        <a:xfrm>
          <a:off x="1379" y="0"/>
          <a:ext cx="1680510" cy="351235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38100">
          <a:solidFill>
            <a:schemeClr val="accent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innerShdw blurRad="114300">
                  <a:prstClr val="black"/>
                </a:innerShdw>
              </a:effectLst>
            </a:rPr>
            <a:t>0642</a:t>
          </a:r>
        </a:p>
      </dsp:txBody>
      <dsp:txXfrm>
        <a:off x="176997" y="0"/>
        <a:ext cx="1329275" cy="351235"/>
      </dsp:txXfrm>
    </dsp:sp>
    <dsp:sp modelId="{010793D5-FC33-4F7B-8830-D879C2BD2145}">
      <dsp:nvSpPr>
        <dsp:cNvPr id="0" name=""/>
        <dsp:cNvSpPr/>
      </dsp:nvSpPr>
      <dsp:spPr>
        <a:xfrm>
          <a:off x="1513838" y="0"/>
          <a:ext cx="1680510" cy="351235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38100">
          <a:solidFill>
            <a:schemeClr val="accent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innerShdw blurRad="114300">
                  <a:prstClr val="black"/>
                </a:innerShdw>
              </a:effectLst>
            </a:rPr>
            <a:t> 4 Ações</a:t>
          </a:r>
        </a:p>
      </dsp:txBody>
      <dsp:txXfrm>
        <a:off x="1689456" y="0"/>
        <a:ext cx="1329275" cy="351235"/>
      </dsp:txXfrm>
    </dsp:sp>
    <dsp:sp modelId="{DC982A6C-FEB6-422A-88F4-5A48D7727F89}">
      <dsp:nvSpPr>
        <dsp:cNvPr id="0" name=""/>
        <dsp:cNvSpPr/>
      </dsp:nvSpPr>
      <dsp:spPr>
        <a:xfrm>
          <a:off x="3026297" y="0"/>
          <a:ext cx="1680510" cy="351235"/>
        </a:xfrm>
        <a:prstGeom prst="chevron">
          <a:avLst/>
        </a:prstGeom>
        <a:solidFill>
          <a:schemeClr val="tx2">
            <a:lumMod val="75000"/>
          </a:schemeClr>
        </a:solidFill>
        <a:ln w="38100">
          <a:solidFill>
            <a:schemeClr val="accent1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effectLst>
                <a:innerShdw blurRad="114300">
                  <a:prstClr val="black"/>
                </a:innerShdw>
              </a:effectLst>
            </a:rPr>
            <a:t> 2 Produtos</a:t>
          </a:r>
        </a:p>
      </dsp:txBody>
      <dsp:txXfrm>
        <a:off x="3201915" y="0"/>
        <a:ext cx="1329275" cy="351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5T18:19:10.5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2950"/>
            <a:ext cx="6602412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92943" rIns="92943" bIns="9294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6441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5c00c880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5c00c880e_0_2:notes"/>
          <p:cNvSpPr txBox="1">
            <a:spLocks noGrp="1"/>
          </p:cNvSpPr>
          <p:nvPr>
            <p:ph type="body" idx="1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spcFirstLastPara="1" wrap="square" lIns="92943" tIns="92943" rIns="92943" bIns="92943" anchor="t" anchorCtr="0">
            <a:noAutofit/>
          </a:bodyPr>
          <a:lstStyle/>
          <a:p>
            <a:pPr marL="0" indent="0">
              <a:buNone/>
            </a:pPr>
            <a:r>
              <a:rPr lang="pt-BR" dirty="0"/>
              <a:t>PLDO 2024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78132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9632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775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13225" y="615188"/>
            <a:ext cx="3858900" cy="8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13225" y="3456525"/>
            <a:ext cx="29283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  <a:latin typeface="Antic"/>
                <a:ea typeface="Antic"/>
                <a:cs typeface="Antic"/>
                <a:sym typeface="Ant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6284125" y="682982"/>
            <a:ext cx="1725600" cy="45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l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 idx="3"/>
          </p:nvPr>
        </p:nvSpPr>
        <p:spPr>
          <a:xfrm>
            <a:off x="713225" y="1967975"/>
            <a:ext cx="3858900" cy="13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100">
                <a:solidFill>
                  <a:schemeClr val="accent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1. On-page tracker" hidden="1">
            <a:extLst>
              <a:ext uri="{FF2B5EF4-FFF2-40B4-BE49-F238E27FC236}">
                <a16:creationId xmlns:a16="http://schemas.microsoft.com/office/drawing/2014/main" id="{4B5327DD-2E9D-9E20-2148-AC154BC9734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238" y="20242"/>
            <a:ext cx="500137" cy="16158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1050">
                <a:solidFill>
                  <a:srgbClr val="808080"/>
                </a:solidFill>
                <a:latin typeface="Calibri" pitchFamily="34" charset="0"/>
              </a:rPr>
              <a:t>TRACKER</a:t>
            </a:r>
          </a:p>
        </p:txBody>
      </p:sp>
      <p:sp>
        <p:nvSpPr>
          <p:cNvPr id="3" name="McK 3. Unit of measure" hidden="1">
            <a:extLst>
              <a:ext uri="{FF2B5EF4-FFF2-40B4-BE49-F238E27FC236}">
                <a16:creationId xmlns:a16="http://schemas.microsoft.com/office/drawing/2014/main" id="{2E624C71-86E2-7110-DB7E-DC4AF8F6BA4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2239" y="407194"/>
            <a:ext cx="3729037" cy="1615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050">
                <a:solidFill>
                  <a:srgbClr val="808080"/>
                </a:solidFill>
                <a:latin typeface="Calibri" pitchFamily="34" charset="0"/>
              </a:rPr>
              <a:t>Unit of measure</a:t>
            </a:r>
          </a:p>
        </p:txBody>
      </p:sp>
      <p:grpSp>
        <p:nvGrpSpPr>
          <p:cNvPr id="4" name="McK Slide Elements">
            <a:extLst>
              <a:ext uri="{FF2B5EF4-FFF2-40B4-BE49-F238E27FC236}">
                <a16:creationId xmlns:a16="http://schemas.microsoft.com/office/drawing/2014/main" id="{1D786C8D-887C-F943-9ECA-A8494943D034}"/>
              </a:ext>
            </a:extLst>
          </p:cNvPr>
          <p:cNvGrpSpPr>
            <a:grpSpLocks/>
          </p:cNvGrpSpPr>
          <p:nvPr/>
        </p:nvGrpSpPr>
        <p:grpSpPr bwMode="auto">
          <a:xfrm>
            <a:off x="122239" y="4654175"/>
            <a:ext cx="8721725" cy="385718"/>
            <a:chOff x="75" y="3831"/>
            <a:chExt cx="5385" cy="318"/>
          </a:xfrm>
        </p:grpSpPr>
        <p:sp>
          <p:nvSpPr>
            <p:cNvPr id="5" name="McK 4. Footnote" hidden="1">
              <a:extLst>
                <a:ext uri="{FF2B5EF4-FFF2-40B4-BE49-F238E27FC236}">
                  <a16:creationId xmlns:a16="http://schemas.microsoft.com/office/drawing/2014/main" id="{B7283E07-D561-309E-B9F5-CBF1CEDD244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marL="106363" indent="-106363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sz="750">
                  <a:solidFill>
                    <a:srgbClr val="000000"/>
                  </a:solidFill>
                  <a:latin typeface="Calibri" pitchFamily="34" charset="0"/>
                </a:rPr>
                <a:t>1 Nota de rodapé</a:t>
              </a:r>
            </a:p>
          </p:txBody>
        </p:sp>
        <p:sp>
          <p:nvSpPr>
            <p:cNvPr id="6" name="McK 5. Source" hidden="1">
              <a:extLst>
                <a:ext uri="{FF2B5EF4-FFF2-40B4-BE49-F238E27FC236}">
                  <a16:creationId xmlns:a16="http://schemas.microsoft.com/office/drawing/2014/main" id="{18B63E55-40F5-7BDB-4543-034FF241AB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>
              <a:spAutoFit/>
            </a:bodyPr>
            <a:lstStyle>
              <a:lvl1pPr marL="508000" indent="-5080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altLang="pt-BR" sz="750">
                  <a:solidFill>
                    <a:srgbClr val="000000"/>
                  </a:solidFill>
                  <a:latin typeface="Calibri" pitchFamily="34" charset="0"/>
                </a:rPr>
                <a:t>FONTE: Fonte</a:t>
              </a:r>
            </a:p>
          </p:txBody>
        </p:sp>
      </p:grpSp>
      <p:grpSp>
        <p:nvGrpSpPr>
          <p:cNvPr id="7" name="ACET" hidden="1">
            <a:extLst>
              <a:ext uri="{FF2B5EF4-FFF2-40B4-BE49-F238E27FC236}">
                <a16:creationId xmlns:a16="http://schemas.microsoft.com/office/drawing/2014/main" id="{BC1F1E48-477B-8B90-EA24-50E0DA41DA49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482725" y="863230"/>
            <a:ext cx="4349750" cy="388119"/>
            <a:chOff x="915" y="711"/>
            <a:chExt cx="2686" cy="319"/>
          </a:xfrm>
        </p:grpSpPr>
        <p:cxnSp>
          <p:nvCxnSpPr>
            <p:cNvPr id="8" name="AutoShape 249" hidden="1">
              <a:extLst>
                <a:ext uri="{FF2B5EF4-FFF2-40B4-BE49-F238E27FC236}">
                  <a16:creationId xmlns:a16="http://schemas.microsoft.com/office/drawing/2014/main" id="{F7DA11AB-3818-2314-0155-3D10A792DB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utoShape 250" hidden="1">
              <a:extLst>
                <a:ext uri="{FF2B5EF4-FFF2-40B4-BE49-F238E27FC236}">
                  <a16:creationId xmlns:a16="http://schemas.microsoft.com/office/drawing/2014/main" id="{3025FA89-17E4-684A-35DB-ACE7B1367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711"/>
              <a:ext cx="2686" cy="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altLang="pt-BR" sz="1200">
                  <a:solidFill>
                    <a:srgbClr val="000000"/>
                  </a:solidFill>
                  <a:latin typeface="Calibri" pitchFamily="34" charset="0"/>
                </a:rPr>
                <a:t>Título</a:t>
              </a:r>
            </a:p>
            <a:p>
              <a:pPr eaLnBrk="1" hangingPunct="1">
                <a:defRPr/>
              </a:pPr>
              <a:r>
                <a:rPr lang="pt-BR" altLang="pt-BR" sz="1200">
                  <a:solidFill>
                    <a:srgbClr val="808080"/>
                  </a:solidFill>
                  <a:latin typeface="Calibri" pitchFamily="34" charset="0"/>
                </a:rPr>
                <a:t>Unit of measure</a:t>
              </a:r>
            </a:p>
          </p:txBody>
        </p:sp>
      </p:grpSp>
      <p:graphicFrame>
        <p:nvGraphicFramePr>
          <p:cNvPr id="10" name="Rectangle 339" hidden="1">
            <a:extLst>
              <a:ext uri="{FF2B5EF4-FFF2-40B4-BE49-F238E27FC236}">
                <a16:creationId xmlns:a16="http://schemas.microsoft.com/office/drawing/2014/main" id="{3C668080-D80D-F096-677F-C8743D9AAAB1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10" name="Rectangle 339" hidden="1">
                        <a:extLst>
                          <a:ext uri="{FF2B5EF4-FFF2-40B4-BE49-F238E27FC236}">
                            <a16:creationId xmlns:a16="http://schemas.microsoft.com/office/drawing/2014/main" id="{3C668080-D80D-F096-677F-C8743D9AAAB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8280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1. On-page tracker" hidden="1">
            <a:extLst>
              <a:ext uri="{FF2B5EF4-FFF2-40B4-BE49-F238E27FC236}">
                <a16:creationId xmlns:a16="http://schemas.microsoft.com/office/drawing/2014/main" id="{4B5327DD-2E9D-9E20-2148-AC154BC9734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2238" y="20242"/>
            <a:ext cx="500137" cy="16158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1050">
                <a:solidFill>
                  <a:srgbClr val="808080"/>
                </a:solidFill>
                <a:latin typeface="Calibri" pitchFamily="34" charset="0"/>
              </a:rPr>
              <a:t>TRACKER</a:t>
            </a:r>
          </a:p>
        </p:txBody>
      </p:sp>
      <p:sp>
        <p:nvSpPr>
          <p:cNvPr id="3" name="McK 3. Unit of measure" hidden="1">
            <a:extLst>
              <a:ext uri="{FF2B5EF4-FFF2-40B4-BE49-F238E27FC236}">
                <a16:creationId xmlns:a16="http://schemas.microsoft.com/office/drawing/2014/main" id="{2E624C71-86E2-7110-DB7E-DC4AF8F6BA4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2239" y="407194"/>
            <a:ext cx="3729037" cy="1615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1050">
                <a:solidFill>
                  <a:srgbClr val="808080"/>
                </a:solidFill>
                <a:latin typeface="Calibri" pitchFamily="34" charset="0"/>
              </a:rPr>
              <a:t>Unit of measure</a:t>
            </a:r>
          </a:p>
        </p:txBody>
      </p:sp>
      <p:grpSp>
        <p:nvGrpSpPr>
          <p:cNvPr id="4" name="McK Slide Elements">
            <a:extLst>
              <a:ext uri="{FF2B5EF4-FFF2-40B4-BE49-F238E27FC236}">
                <a16:creationId xmlns:a16="http://schemas.microsoft.com/office/drawing/2014/main" id="{1D786C8D-887C-F943-9ECA-A8494943D034}"/>
              </a:ext>
            </a:extLst>
          </p:cNvPr>
          <p:cNvGrpSpPr>
            <a:grpSpLocks/>
          </p:cNvGrpSpPr>
          <p:nvPr/>
        </p:nvGrpSpPr>
        <p:grpSpPr bwMode="auto">
          <a:xfrm>
            <a:off x="122239" y="4654175"/>
            <a:ext cx="8721725" cy="385718"/>
            <a:chOff x="75" y="3831"/>
            <a:chExt cx="5385" cy="318"/>
          </a:xfrm>
        </p:grpSpPr>
        <p:sp>
          <p:nvSpPr>
            <p:cNvPr id="5" name="McK 4. Footnote" hidden="1">
              <a:extLst>
                <a:ext uri="{FF2B5EF4-FFF2-40B4-BE49-F238E27FC236}">
                  <a16:creationId xmlns:a16="http://schemas.microsoft.com/office/drawing/2014/main" id="{B7283E07-D561-309E-B9F5-CBF1CEDD244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marL="106363" indent="-106363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sz="750">
                  <a:solidFill>
                    <a:srgbClr val="000000"/>
                  </a:solidFill>
                  <a:latin typeface="Calibri" pitchFamily="34" charset="0"/>
                </a:rPr>
                <a:t>1 Nota de rodapé</a:t>
              </a:r>
            </a:p>
          </p:txBody>
        </p:sp>
        <p:sp>
          <p:nvSpPr>
            <p:cNvPr id="6" name="McK 5. Source" hidden="1">
              <a:extLst>
                <a:ext uri="{FF2B5EF4-FFF2-40B4-BE49-F238E27FC236}">
                  <a16:creationId xmlns:a16="http://schemas.microsoft.com/office/drawing/2014/main" id="{18B63E55-40F5-7BDB-4543-034FF241AB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>
              <a:spAutoFit/>
            </a:bodyPr>
            <a:lstStyle>
              <a:lvl1pPr marL="508000" indent="-5080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altLang="pt-BR" sz="750">
                  <a:solidFill>
                    <a:srgbClr val="000000"/>
                  </a:solidFill>
                  <a:latin typeface="Calibri" pitchFamily="34" charset="0"/>
                </a:rPr>
                <a:t>FONTE: Fonte</a:t>
              </a:r>
            </a:p>
          </p:txBody>
        </p:sp>
      </p:grpSp>
      <p:grpSp>
        <p:nvGrpSpPr>
          <p:cNvPr id="7" name="ACET" hidden="1">
            <a:extLst>
              <a:ext uri="{FF2B5EF4-FFF2-40B4-BE49-F238E27FC236}">
                <a16:creationId xmlns:a16="http://schemas.microsoft.com/office/drawing/2014/main" id="{BC1F1E48-477B-8B90-EA24-50E0DA41DA49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482725" y="863230"/>
            <a:ext cx="4349750" cy="388119"/>
            <a:chOff x="915" y="711"/>
            <a:chExt cx="2686" cy="319"/>
          </a:xfrm>
        </p:grpSpPr>
        <p:cxnSp>
          <p:nvCxnSpPr>
            <p:cNvPr id="8" name="AutoShape 249" hidden="1">
              <a:extLst>
                <a:ext uri="{FF2B5EF4-FFF2-40B4-BE49-F238E27FC236}">
                  <a16:creationId xmlns:a16="http://schemas.microsoft.com/office/drawing/2014/main" id="{F7DA11AB-3818-2314-0155-3D10A792DB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utoShape 250" hidden="1">
              <a:extLst>
                <a:ext uri="{FF2B5EF4-FFF2-40B4-BE49-F238E27FC236}">
                  <a16:creationId xmlns:a16="http://schemas.microsoft.com/office/drawing/2014/main" id="{3025FA89-17E4-684A-35DB-ACE7B1367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" y="711"/>
              <a:ext cx="2686" cy="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altLang="pt-BR" sz="1200">
                  <a:solidFill>
                    <a:srgbClr val="000000"/>
                  </a:solidFill>
                  <a:latin typeface="Calibri" pitchFamily="34" charset="0"/>
                </a:rPr>
                <a:t>Título</a:t>
              </a:r>
            </a:p>
            <a:p>
              <a:pPr eaLnBrk="1" hangingPunct="1">
                <a:defRPr/>
              </a:pPr>
              <a:r>
                <a:rPr lang="pt-BR" altLang="pt-BR" sz="1200">
                  <a:solidFill>
                    <a:srgbClr val="808080"/>
                  </a:solidFill>
                  <a:latin typeface="Calibri" pitchFamily="34" charset="0"/>
                </a:rPr>
                <a:t>Unit of measure</a:t>
              </a:r>
            </a:p>
          </p:txBody>
        </p:sp>
      </p:grpSp>
      <p:graphicFrame>
        <p:nvGraphicFramePr>
          <p:cNvPr id="10" name="Rectangle 339" hidden="1">
            <a:extLst>
              <a:ext uri="{FF2B5EF4-FFF2-40B4-BE49-F238E27FC236}">
                <a16:creationId xmlns:a16="http://schemas.microsoft.com/office/drawing/2014/main" id="{3C668080-D80D-F096-677F-C8743D9AAAB1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10" name="Rectangle 339" hidden="1">
                        <a:extLst>
                          <a:ext uri="{FF2B5EF4-FFF2-40B4-BE49-F238E27FC236}">
                            <a16:creationId xmlns:a16="http://schemas.microsoft.com/office/drawing/2014/main" id="{3C668080-D80D-F096-677F-C8743D9AAAB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61925" cy="121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6181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85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9452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5331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3664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42671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37636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166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4671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C51F-878E-4691-828B-0039B1492D70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9133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heme" Target="../theme/theme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CC51F-878E-4691-828B-0039B1492D70}" type="datetimeFigureOut">
              <a:rPr lang="pt-BR" smtClean="0"/>
              <a:t>10/06/2024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BE3D6-B8AF-400E-8D82-894FE83804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85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3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2" descr="rio">
            <a:extLst>
              <a:ext uri="{FF2B5EF4-FFF2-40B4-BE49-F238E27FC236}">
                <a16:creationId xmlns:a16="http://schemas.microsoft.com/office/drawing/2014/main" id="{88FFD7E2-1ADF-5167-312A-2E2198419A2A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4"/>
            <a:ext cx="9144000" cy="515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189">
            <a:extLst>
              <a:ext uri="{FF2B5EF4-FFF2-40B4-BE49-F238E27FC236}">
                <a16:creationId xmlns:a16="http://schemas.microsoft.com/office/drawing/2014/main" id="{6261C7C4-EF5F-A1E9-4FB1-DDAA466FCF7B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1" y="0"/>
            <a:ext cx="9140825" cy="51435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69950" tIns="34975" rIns="69950" bIns="34975" anchor="ctr"/>
          <a:lstStyle/>
          <a:p>
            <a:pPr defTabSz="684610" eaLnBrk="1" hangingPunct="1">
              <a:defRPr/>
            </a:pPr>
            <a:endParaRPr lang="en-US" sz="1200">
              <a:ln>
                <a:solidFill>
                  <a:schemeClr val="bg1"/>
                </a:solidFill>
              </a:ln>
              <a:latin typeface="Arial" charset="0"/>
            </a:endParaRPr>
          </a:p>
        </p:txBody>
      </p:sp>
      <p:grpSp>
        <p:nvGrpSpPr>
          <p:cNvPr id="1028" name="McK Title Elements">
            <a:extLst>
              <a:ext uri="{FF2B5EF4-FFF2-40B4-BE49-F238E27FC236}">
                <a16:creationId xmlns:a16="http://schemas.microsoft.com/office/drawing/2014/main" id="{DA943884-E891-E6FC-7462-21840204C327}"/>
              </a:ext>
            </a:extLst>
          </p:cNvPr>
          <p:cNvGrpSpPr>
            <a:grpSpLocks/>
          </p:cNvGrpSpPr>
          <p:nvPr userDrawn="1">
            <p:custDataLst>
              <p:tags r:id="rId6"/>
            </p:custDataLst>
          </p:nvPr>
        </p:nvGrpSpPr>
        <p:grpSpPr bwMode="auto">
          <a:xfrm>
            <a:off x="0" y="0"/>
            <a:ext cx="7729538" cy="5144691"/>
            <a:chOff x="0" y="0"/>
            <a:chExt cx="4772" cy="4235"/>
          </a:xfrm>
        </p:grpSpPr>
        <p:sp>
          <p:nvSpPr>
            <p:cNvPr id="23" name="McK Document type" hidden="1">
              <a:extLst>
                <a:ext uri="{FF2B5EF4-FFF2-40B4-BE49-F238E27FC236}">
                  <a16:creationId xmlns:a16="http://schemas.microsoft.com/office/drawing/2014/main" id="{AC576F8B-2CBB-6D5A-100A-176C17DDE155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sz="1050"/>
                <a:t>Tipo de documento</a:t>
              </a:r>
            </a:p>
          </p:txBody>
        </p:sp>
        <p:sp>
          <p:nvSpPr>
            <p:cNvPr id="24" name="McK Date" hidden="1">
              <a:extLst>
                <a:ext uri="{FF2B5EF4-FFF2-40B4-BE49-F238E27FC236}">
                  <a16:creationId xmlns:a16="http://schemas.microsoft.com/office/drawing/2014/main" id="{3CFF256D-73A3-3D0E-1B3F-B0429CEA6E2A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pt-BR" sz="1050"/>
                <a:t>Data</a:t>
              </a:r>
            </a:p>
          </p:txBody>
        </p:sp>
        <p:sp>
          <p:nvSpPr>
            <p:cNvPr id="1042" name="McK Disclaimer" hidden="1">
              <a:extLst>
                <a:ext uri="{FF2B5EF4-FFF2-40B4-BE49-F238E27FC236}">
                  <a16:creationId xmlns:a16="http://schemas.microsoft.com/office/drawing/2014/main" id="{9424A093-B94F-7C91-9C25-48A0CB6222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3" y="3737"/>
              <a:ext cx="2950" cy="15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b">
              <a:spAutoFit/>
            </a:bodyPr>
            <a:lstStyle>
              <a:lvl1pPr defTabSz="820738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0738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0738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pt-BR" altLang="pt-BR" sz="600"/>
                <a:t>CONFIDENCIAL E DE PROPRIEDADE EXCLUSIVA</a:t>
              </a:r>
            </a:p>
            <a:p>
              <a:pPr>
                <a:defRPr/>
              </a:pPr>
              <a:r>
                <a:rPr lang="pt-BR" altLang="pt-BR" sz="600"/>
                <a:t>A utilização deste material sem a permissão expressa da McKinsey &amp; Company é estritamente proibida</a:t>
              </a:r>
            </a:p>
          </p:txBody>
        </p:sp>
        <p:sp>
          <p:nvSpPr>
            <p:cNvPr id="1043" name="TitleBottomPlaceholder" hidden="1">
              <a:extLst>
                <a:ext uri="{FF2B5EF4-FFF2-40B4-BE49-F238E27FC236}">
                  <a16:creationId xmlns:a16="http://schemas.microsoft.com/office/drawing/2014/main" id="{D049C983-B7E1-DAFB-9410-0EEE2FEE0D0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</p:spPr>
          <p:txBody>
            <a:bodyPr wrap="none" anchor="ctr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pt-BR" sz="1200"/>
            </a:p>
          </p:txBody>
        </p:sp>
        <p:sp>
          <p:nvSpPr>
            <p:cNvPr id="1044" name="TitleTopPlaceholder" hidden="1">
              <a:extLst>
                <a:ext uri="{FF2B5EF4-FFF2-40B4-BE49-F238E27FC236}">
                  <a16:creationId xmlns:a16="http://schemas.microsoft.com/office/drawing/2014/main" id="{46D986E0-6E87-247B-96ED-DDCBB1A123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</p:spPr>
          <p:txBody>
            <a:bodyPr wrap="none" anchor="ctr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pt-BR" sz="1200"/>
            </a:p>
          </p:txBody>
        </p:sp>
      </p:grpSp>
      <p:sp>
        <p:nvSpPr>
          <p:cNvPr id="30" name="Rectangle 7">
            <a:extLst>
              <a:ext uri="{FF2B5EF4-FFF2-40B4-BE49-F238E27FC236}">
                <a16:creationId xmlns:a16="http://schemas.microsoft.com/office/drawing/2014/main" id="{9044D3FD-DB90-CF26-53BB-A89DAF072C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864000"/>
          </a:xfrm>
          <a:prstGeom prst="rect">
            <a:avLst/>
          </a:prstGeom>
          <a:gradFill flip="none" rotWithShape="1">
            <a:gsLst>
              <a:gs pos="0">
                <a:srgbClr val="006EB5">
                  <a:shade val="30000"/>
                  <a:satMod val="115000"/>
                </a:srgbClr>
              </a:gs>
              <a:gs pos="50000">
                <a:srgbClr val="006EB5">
                  <a:shade val="67500"/>
                  <a:satMod val="115000"/>
                </a:srgbClr>
              </a:gs>
              <a:gs pos="100000">
                <a:srgbClr val="006EB5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68522" tIns="34261" rIns="68522" bIns="34261" anchor="ctr"/>
          <a:lstStyle/>
          <a:p>
            <a:pPr defTabSz="684610" eaLnBrk="1" hangingPunct="1">
              <a:defRPr/>
            </a:pPr>
            <a:endParaRPr lang="pt-BR" sz="10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E18282F6-1054-5392-9FB9-3C2510E754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731990"/>
            <a:ext cx="9144000" cy="411510"/>
          </a:xfrm>
          <a:prstGeom prst="rect">
            <a:avLst/>
          </a:prstGeom>
          <a:gradFill flip="none" rotWithShape="1">
            <a:gsLst>
              <a:gs pos="0">
                <a:srgbClr val="006EB5">
                  <a:shade val="30000"/>
                  <a:satMod val="115000"/>
                </a:srgbClr>
              </a:gs>
              <a:gs pos="50000">
                <a:srgbClr val="006EB5">
                  <a:shade val="67500"/>
                  <a:satMod val="115000"/>
                </a:srgbClr>
              </a:gs>
              <a:gs pos="100000">
                <a:srgbClr val="006EB5">
                  <a:shade val="100000"/>
                  <a:satMod val="115000"/>
                </a:srgbClr>
              </a:gs>
            </a:gsLst>
            <a:lin ang="5400000" scaled="1"/>
            <a:tileRect/>
          </a:gra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68522" tIns="34261" rIns="68522" bIns="34261" anchor="ctr"/>
          <a:lstStyle/>
          <a:p>
            <a:pPr defTabSz="684610" eaLnBrk="1" hangingPunct="1">
              <a:defRPr/>
            </a:pPr>
            <a:endParaRPr lang="pt-BR" sz="105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BD95AA0E-496A-8800-F702-AEF1977091D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4355976" y="4840002"/>
            <a:ext cx="432048" cy="1620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9C1C098-54DD-4DC7-B0A5-1500B16C2EF3}" type="slidenum">
              <a:rPr lang="pt-BR" altLang="pt-BR" sz="750" b="1" smtClean="0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>
                <a:defRPr/>
              </a:pPr>
              <a:t>‹nº›</a:t>
            </a:fld>
            <a:endParaRPr lang="pt-BR" altLang="pt-BR" sz="75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38" name="Retângulo de cantos arredondados 6">
            <a:extLst>
              <a:ext uri="{FF2B5EF4-FFF2-40B4-BE49-F238E27FC236}">
                <a16:creationId xmlns:a16="http://schemas.microsoft.com/office/drawing/2014/main" id="{DD41861B-A1AB-A61B-4C81-AF0B198337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43888" y="4775598"/>
            <a:ext cx="792162" cy="32504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050" b="1" dirty="0">
                <a:solidFill>
                  <a:srgbClr val="FFFFFF"/>
                </a:solidFill>
                <a:latin typeface="Calibri" pitchFamily="34" charset="0"/>
              </a:rPr>
              <a:t>PLDO 2024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4C73716-FB9A-84A4-A4E2-739C1038857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1400" y="141412"/>
            <a:ext cx="1436972" cy="6381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9777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0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>
            <a:spLocks noGrp="1"/>
          </p:cNvSpPr>
          <p:nvPr>
            <p:ph type="ctrTitle"/>
          </p:nvPr>
        </p:nvSpPr>
        <p:spPr>
          <a:xfrm>
            <a:off x="496562" y="1457010"/>
            <a:ext cx="5160737" cy="566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0488" lvl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2"/>
                </a:solidFill>
                <a:latin typeface="Cera Basic"/>
              </a:rPr>
              <a:t>SECRETARIA MUNICIPAL DE ESPORTES</a:t>
            </a:r>
            <a:r>
              <a:rPr lang="en" sz="2400" dirty="0">
                <a:solidFill>
                  <a:schemeClr val="tx2"/>
                </a:solidFill>
                <a:latin typeface="Cera Basic"/>
              </a:rPr>
              <a:t> </a:t>
            </a:r>
            <a:endParaRPr sz="2400" dirty="0">
              <a:solidFill>
                <a:schemeClr val="tx2"/>
              </a:solidFill>
              <a:latin typeface="Cera Basic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88460" y="2926718"/>
            <a:ext cx="239275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tx2"/>
                </a:solidFill>
                <a:latin typeface="Cera Basic"/>
              </a:rPr>
              <a:t>Apresentação:</a:t>
            </a:r>
          </a:p>
          <a:p>
            <a:pPr algn="ctr"/>
            <a:endParaRPr lang="pt-BR" b="1" dirty="0">
              <a:solidFill>
                <a:schemeClr val="tx2"/>
              </a:solidFill>
              <a:latin typeface="Cera Basic"/>
            </a:endParaRPr>
          </a:p>
        </p:txBody>
      </p:sp>
      <p:pic>
        <p:nvPicPr>
          <p:cNvPr id="86" name="Imagem 85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87" name="Imagem 86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0" y="4784737"/>
            <a:ext cx="335560" cy="335560"/>
          </a:xfrm>
          <a:prstGeom prst="rect">
            <a:avLst/>
          </a:prstGeom>
        </p:spPr>
      </p:pic>
      <p:sp>
        <p:nvSpPr>
          <p:cNvPr id="88" name="Google Shape;326;p41"/>
          <p:cNvSpPr txBox="1">
            <a:spLocks/>
          </p:cNvSpPr>
          <p:nvPr/>
        </p:nvSpPr>
        <p:spPr>
          <a:xfrm>
            <a:off x="986403" y="270013"/>
            <a:ext cx="4039770" cy="5019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5200"/>
              <a:buNone/>
              <a:defRPr sz="2300" b="1" kern="1200"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pPr>
              <a:buClrTx/>
              <a:buFontTx/>
            </a:pPr>
            <a:endParaRPr lang="pt-BR" sz="1800" dirty="0">
              <a:solidFill>
                <a:schemeClr val="tx2"/>
              </a:solidFill>
            </a:endParaRPr>
          </a:p>
        </p:txBody>
      </p:sp>
      <p:pic>
        <p:nvPicPr>
          <p:cNvPr id="91" name="Imagem 90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83268" y="1138456"/>
            <a:ext cx="335560" cy="33556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2358F1D-7F23-480D-78DB-9E6B162CF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797" y="1225461"/>
            <a:ext cx="2286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AEE943D-1CC8-3D7F-F7E7-BC4E80B51476}"/>
              </a:ext>
            </a:extLst>
          </p:cNvPr>
          <p:cNvSpPr txBox="1"/>
          <p:nvPr/>
        </p:nvSpPr>
        <p:spPr>
          <a:xfrm>
            <a:off x="2644015" y="3119579"/>
            <a:ext cx="42979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>
              <a:solidFill>
                <a:schemeClr val="tx2"/>
              </a:solidFill>
              <a:latin typeface="Cera Basic"/>
            </a:endParaRPr>
          </a:p>
          <a:p>
            <a:pPr algn="ctr"/>
            <a:r>
              <a:rPr lang="pt-BR" dirty="0">
                <a:solidFill>
                  <a:schemeClr val="tx2"/>
                </a:solidFill>
                <a:latin typeface="Cera Basic"/>
              </a:rPr>
              <a:t>Waldomiro Lucas de Paiva</a:t>
            </a:r>
          </a:p>
          <a:p>
            <a:pPr algn="ctr"/>
            <a:r>
              <a:rPr lang="pt-BR" dirty="0">
                <a:solidFill>
                  <a:schemeClr val="tx2"/>
                </a:solidFill>
                <a:latin typeface="Cera Basic"/>
              </a:rPr>
              <a:t>Subsecretário de Gestão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7018FC2-9CE7-6BC7-BD5A-B1864F26764F}"/>
              </a:ext>
            </a:extLst>
          </p:cNvPr>
          <p:cNvSpPr txBox="1"/>
          <p:nvPr/>
        </p:nvSpPr>
        <p:spPr>
          <a:xfrm>
            <a:off x="6301349" y="3022690"/>
            <a:ext cx="23927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solidFill>
                  <a:schemeClr val="tx2"/>
                </a:solidFill>
                <a:latin typeface="Cera Basic"/>
              </a:defRPr>
            </a:lvl1pPr>
          </a:lstStyle>
          <a:p>
            <a:endParaRPr lang="pt-BR" dirty="0"/>
          </a:p>
          <a:p>
            <a:endParaRPr lang="pt-BR" dirty="0"/>
          </a:p>
          <a:p>
            <a:r>
              <a:rPr lang="pt-BR" dirty="0"/>
              <a:t>Marcelo Bittencourt Leite</a:t>
            </a:r>
          </a:p>
          <a:p>
            <a:r>
              <a:rPr lang="pt-BR" dirty="0"/>
              <a:t>Assessor</a:t>
            </a:r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FA31F9-630D-12ED-FF68-E0394DC446DE}"/>
              </a:ext>
            </a:extLst>
          </p:cNvPr>
          <p:cNvSpPr txBox="1"/>
          <p:nvPr/>
        </p:nvSpPr>
        <p:spPr>
          <a:xfrm>
            <a:off x="3683540" y="2407029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2"/>
                </a:solidFill>
                <a:latin typeface="Cera Basic"/>
              </a:rPr>
              <a:t>Anna Laura V. de Secco</a:t>
            </a:r>
          </a:p>
          <a:p>
            <a:pPr algn="ctr"/>
            <a:r>
              <a:rPr lang="pt-BR" dirty="0">
                <a:solidFill>
                  <a:schemeClr val="tx2"/>
                </a:solidFill>
                <a:latin typeface="Cera Basic"/>
              </a:rPr>
              <a:t>Subsecretária Executiva</a:t>
            </a:r>
          </a:p>
          <a:p>
            <a:pPr algn="ctr"/>
            <a:r>
              <a:rPr lang="pt-BR" dirty="0">
                <a:solidFill>
                  <a:schemeClr val="tx2"/>
                </a:solidFill>
                <a:latin typeface="Cera Basic"/>
              </a:rPr>
              <a:t>Respondendo pelo expediente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0D3675D-13FA-60D8-5DF5-AAD26DBDC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127215"/>
              </p:ext>
            </p:extLst>
          </p:nvPr>
        </p:nvGraphicFramePr>
        <p:xfrm>
          <a:off x="1038497" y="947802"/>
          <a:ext cx="6701943" cy="3247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3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2418"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CÓDIGO E DESCRIÇÃO DA</a:t>
                      </a:r>
                      <a:r>
                        <a:rPr lang="pt-BR" sz="1100" baseline="0" dirty="0"/>
                        <a:t> </a:t>
                      </a:r>
                      <a:r>
                        <a:rPr lang="pt-BR" sz="1100" dirty="0"/>
                        <a:t>AÇÃO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CÓDIGO E DESCRIÇÃO DO PRODUTO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UNIDADE DE MEDIDA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</a:rPr>
                        <a:t>META FÍSICA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551"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</a:rPr>
                        <a:t>EXECUÇÃO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</a:rPr>
                        <a:t>PRIMEIRO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QUADRIMESTRE 2024</a:t>
                      </a:r>
                    </a:p>
                  </a:txBody>
                  <a:tcPr marL="68594" marR="68594" marT="34286" marB="34286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709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2068 – PROMOÇAO DE ATIVIDADES ESPORTIVAS E RECREATIVAS PARA PREVENÇÃO DAS VULNERABILIDADES SOCIAIS- </a:t>
                      </a:r>
                      <a:r>
                        <a:rPr lang="pt-BR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VILAS OLÍMPICAS </a:t>
                      </a:r>
                      <a:endParaRPr lang="pt-BR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4343 – PESSOA ATENDIDA NAS ATIVIDADES DAS VILAS OLÍMPICAS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UNIDADE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35.504</a:t>
                      </a:r>
                    </a:p>
                  </a:txBody>
                  <a:tcPr marL="68594" marR="68594" marT="34286" marB="3428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217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2238 –  MANUTENÇÃO DO PROJETO </a:t>
                      </a:r>
                      <a:r>
                        <a:rPr lang="pt-BR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RIO EM FORMA</a:t>
                      </a: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4772 – PESSOA ATENDIDA NO RIO EM FORMA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UNIDADE</a:t>
                      </a: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61.815</a:t>
                      </a: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Imagem 1" descr="Padrão do plano de fundo&#10;&#10;Descrição gerada automaticamente">
            <a:extLst>
              <a:ext uri="{FF2B5EF4-FFF2-40B4-BE49-F238E27FC236}">
                <a16:creationId xmlns:a16="http://schemas.microsoft.com/office/drawing/2014/main" id="{B3022A13-5E97-47B7-917D-749E54EE1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2E3D92-E91E-5E25-0262-F66B29EA2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55" y="181650"/>
            <a:ext cx="2286000" cy="55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834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0D3675D-13FA-60D8-5DF5-AAD26DBDC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720688"/>
              </p:ext>
            </p:extLst>
          </p:nvPr>
        </p:nvGraphicFramePr>
        <p:xfrm>
          <a:off x="1038496" y="1252788"/>
          <a:ext cx="6858000" cy="2764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6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2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0893"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CÓDIGO E DESCRIÇÃO DA</a:t>
                      </a:r>
                      <a:r>
                        <a:rPr lang="pt-BR" sz="1100" baseline="0" dirty="0"/>
                        <a:t> </a:t>
                      </a:r>
                      <a:r>
                        <a:rPr lang="pt-BR" sz="1100" dirty="0"/>
                        <a:t>AÇÃO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CÓDIGO E DESCRIÇÃO DO PRODUTO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UNIDADE DE MEDIDA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</a:rPr>
                        <a:t>META FÍSICA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479"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</a:rPr>
                        <a:t>PREVISÃO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</a:rPr>
                        <a:t>LOA 2024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</a:rPr>
                        <a:t>PREVISÃO PLDO 2025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56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2068 – PROMOÇAO DE ATIVIDADES ESPORTIVAS E RECREATIVAS PARA PREVENÇÃO DAS VULNERABILIDADES SOCIAIS-</a:t>
                      </a:r>
                      <a:r>
                        <a:rPr lang="pt-BR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VILAS OLÍMPICAS 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4343 – PESSOA ATENDIDA NAS ATIVIDADES DAS VILAS OLÍMPICAS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UNIDADE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35.000</a:t>
                      </a: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36.000</a:t>
                      </a:r>
                    </a:p>
                  </a:txBody>
                  <a:tcPr marL="68594" marR="68594" marT="34286" marB="3428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217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2238 –  MANUTENÇÃO DO PROJETO </a:t>
                      </a:r>
                      <a:r>
                        <a:rPr lang="pt-BR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RIO EM FORMA</a:t>
                      </a: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4772 – PESSOA ATENDIDA NO RIO EM FORMA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UNIDADE</a:t>
                      </a: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54.000</a:t>
                      </a: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72.000</a:t>
                      </a: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Imagem 1" descr="Padrão do plano de fundo&#10;&#10;Descrição gerada automaticamente">
            <a:extLst>
              <a:ext uri="{FF2B5EF4-FFF2-40B4-BE49-F238E27FC236}">
                <a16:creationId xmlns:a16="http://schemas.microsoft.com/office/drawing/2014/main" id="{FB654EC7-1611-D9DA-F8DF-6C3335788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411097-8FED-E683-F1B9-743E3C83F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25" y="220561"/>
            <a:ext cx="2286000" cy="79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1109FDA-5E85-6BD9-BD93-525D5CC1C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97" y="0"/>
            <a:ext cx="73598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8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B05914A-D51F-5A19-782B-22E4D454E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20" y="0"/>
            <a:ext cx="68131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8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01766B6F-4223-13E9-4080-9B6C71067CC9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B110506-0A3C-D402-10A1-75670C01E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81" y="285353"/>
            <a:ext cx="7699024" cy="431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20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Forma&#10;&#10;Descrição gerada automaticamente com confiança média">
            <a:extLst>
              <a:ext uri="{FF2B5EF4-FFF2-40B4-BE49-F238E27FC236}">
                <a16:creationId xmlns:a16="http://schemas.microsoft.com/office/drawing/2014/main" id="{EC7CB676-F7F3-4589-958B-C8E876DAD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0128" y="1527284"/>
            <a:ext cx="351797" cy="351797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AA91AA48-A4FE-4EE9-9BFD-84175CB0419A}"/>
              </a:ext>
            </a:extLst>
          </p:cNvPr>
          <p:cNvSpPr txBox="1">
            <a:spLocks/>
          </p:cNvSpPr>
          <p:nvPr/>
        </p:nvSpPr>
        <p:spPr>
          <a:xfrm>
            <a:off x="460128" y="1527284"/>
            <a:ext cx="8484036" cy="247548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500" b="1" dirty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  <a:t>AUDIÊNCIA HÍBRIDA PARA DEBATER O </a:t>
            </a:r>
            <a:br>
              <a:rPr lang="pt-BR" sz="4500" b="1" dirty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</a:br>
            <a:r>
              <a:rPr lang="pt-BR" sz="4500" b="1" dirty="0">
                <a:solidFill>
                  <a:srgbClr val="004A80"/>
                </a:solidFill>
                <a:latin typeface="Arial" pitchFamily="34" charset="0"/>
                <a:cs typeface="Arial" pitchFamily="34" charset="0"/>
              </a:rPr>
              <a:t>PROJETO DE DIRETRIZES ORÇAMENTÁRIAS - 2025</a:t>
            </a:r>
          </a:p>
        </p:txBody>
      </p:sp>
      <p:pic>
        <p:nvPicPr>
          <p:cNvPr id="17" name="Imagem 16" descr="Padrão do plano de fundo&#10;&#10;Descrição gerada automaticamente">
            <a:extLst>
              <a:ext uri="{FF2B5EF4-FFF2-40B4-BE49-F238E27FC236}">
                <a16:creationId xmlns:a16="http://schemas.microsoft.com/office/drawing/2014/main" id="{8A818ACD-C5AF-40B3-8C89-78DC1D64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1830"/>
            <a:ext cx="9144000" cy="251670"/>
          </a:xfrm>
          <a:prstGeom prst="rect">
            <a:avLst/>
          </a:prstGeom>
        </p:spPr>
      </p:pic>
      <p:pic>
        <p:nvPicPr>
          <p:cNvPr id="18" name="Imagem 17" descr="Forma&#10;&#10;Descrição gerada automaticamente com confiança média">
            <a:extLst>
              <a:ext uri="{FF2B5EF4-FFF2-40B4-BE49-F238E27FC236}">
                <a16:creationId xmlns:a16="http://schemas.microsoft.com/office/drawing/2014/main" id="{413996CD-A6BB-4591-BD79-AC1775930E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330" y="4891830"/>
            <a:ext cx="251670" cy="25167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30B030C6-2172-670E-F14D-33B4F8E0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20" y="296593"/>
            <a:ext cx="2286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10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FC7E177F-251F-BAA0-80F9-A7F3B25A98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2879725" y="107950"/>
            <a:ext cx="6264275" cy="62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pPr eaLnBrk="1" hangingPunct="1"/>
            <a:br>
              <a:rPr lang="pt-BR" altLang="pt-BR" sz="2100" b="1" dirty="0">
                <a:solidFill>
                  <a:schemeClr val="bg1"/>
                </a:solidFill>
              </a:rPr>
            </a:br>
            <a:r>
              <a:rPr lang="pt-BR" altLang="pt-BR" sz="2100" b="1" dirty="0">
                <a:solidFill>
                  <a:schemeClr val="bg1"/>
                </a:solidFill>
              </a:rPr>
              <a:t>Programa 0642 – RIO, ESPORTE E MOVIMENTO</a:t>
            </a:r>
          </a:p>
        </p:txBody>
      </p:sp>
      <p:graphicFrame>
        <p:nvGraphicFramePr>
          <p:cNvPr id="11313" name="Group 49">
            <a:extLst>
              <a:ext uri="{FF2B5EF4-FFF2-40B4-BE49-F238E27FC236}">
                <a16:creationId xmlns:a16="http://schemas.microsoft.com/office/drawing/2014/main" id="{8B239824-54B1-9570-7267-83A7F718E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365745"/>
              </p:ext>
            </p:extLst>
          </p:nvPr>
        </p:nvGraphicFramePr>
        <p:xfrm>
          <a:off x="1142999" y="2626696"/>
          <a:ext cx="6858001" cy="1575641"/>
        </p:xfrm>
        <a:graphic>
          <a:graphicData uri="http://schemas.openxmlformats.org/drawingml/2006/table">
            <a:tbl>
              <a:tblPr/>
              <a:tblGrid>
                <a:gridCol w="2654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89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INDICADORES DE ACOMPANHAMENTO</a:t>
                      </a:r>
                    </a:p>
                  </a:txBody>
                  <a:tcPr marL="68586" marR="68586" marT="34282" marB="3428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7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CÓDIGO / DESCRIÇÃO</a:t>
                      </a:r>
                    </a:p>
                  </a:txBody>
                  <a:tcPr marL="68586" marR="68586" marT="34282" marB="3428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FONTE</a:t>
                      </a:r>
                    </a:p>
                  </a:txBody>
                  <a:tcPr marL="68586" marR="68586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UNIDADE DE MEDIDA</a:t>
                      </a:r>
                    </a:p>
                  </a:txBody>
                  <a:tcPr marL="68586" marR="68586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ÍNDICE DE REFERÊNCIA</a:t>
                      </a:r>
                    </a:p>
                  </a:txBody>
                  <a:tcPr marL="68586" marR="68586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ÍNDICE ESPERADO AO FINAL DO PPA</a:t>
                      </a:r>
                    </a:p>
                  </a:txBody>
                  <a:tcPr marL="68586" marR="68586" marT="34282" marB="3428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711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0682 – NÚMERO DE PESSOAS ATENDIDAS EM ATIVIDADES FÍSICAS E ESPORTIVAS NA CIDADE DO RIO DE JANEIRO</a:t>
                      </a:r>
                    </a:p>
                  </a:txBody>
                  <a:tcPr marL="68586" marR="68586" marT="34282" marB="34282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1.500.1.00</a:t>
                      </a:r>
                    </a:p>
                  </a:txBody>
                  <a:tcPr marL="68586" marR="68586" marT="34282" marB="3428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UNIDADE</a:t>
                      </a:r>
                    </a:p>
                  </a:txBody>
                  <a:tcPr marL="68586" marR="68586" marT="34282" marB="3428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21.087</a:t>
                      </a:r>
                    </a:p>
                  </a:txBody>
                  <a:tcPr marL="68586" marR="68586" marT="34282" marB="34282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371.017</a:t>
                      </a:r>
                    </a:p>
                  </a:txBody>
                  <a:tcPr marL="7145" marR="7145" marT="7143" marB="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tângulo de cantos arredondados 5">
            <a:extLst>
              <a:ext uri="{FF2B5EF4-FFF2-40B4-BE49-F238E27FC236}">
                <a16:creationId xmlns:a16="http://schemas.microsoft.com/office/drawing/2014/main" id="{E62D6D9E-B0E6-1FEE-DC77-A68CD7BCF964}"/>
              </a:ext>
            </a:extLst>
          </p:cNvPr>
          <p:cNvSpPr/>
          <p:nvPr/>
        </p:nvSpPr>
        <p:spPr>
          <a:xfrm>
            <a:off x="1143001" y="1152348"/>
            <a:ext cx="6858000" cy="14304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685800">
              <a:buClrTx/>
              <a:defRPr/>
            </a:pPr>
            <a:r>
              <a:rPr lang="pt-BR" sz="1200" b="1" kern="1200" dirty="0">
                <a:solidFill>
                  <a:srgbClr val="1F497D">
                    <a:lumMod val="75000"/>
                  </a:srgbClr>
                </a:solidFill>
                <a:effectLst>
                  <a:innerShdw blurRad="114300">
                    <a:prstClr val="black"/>
                  </a:innerShdw>
                </a:effectLst>
                <a:latin typeface="Calibri"/>
              </a:rPr>
              <a:t>OBJETIVO: Otimizar o uso dos equipamentos esportivos sob a responsabilidade  da Municipalidade, através de parcerias com outros entes privados e públicos, além de chamar a atenção da população carioca para a importância da prática de atividade física, utilizando os espaços públicos para diversas atividades esportivas que coadunam com ações socioeducativas, voltadas para integração dos equipamentos da Prefeitura: escolas e vilas olímpicas.</a:t>
            </a:r>
            <a:endParaRPr lang="pt-BR" sz="1200" kern="1200" dirty="0">
              <a:solidFill>
                <a:srgbClr val="1F497D">
                  <a:lumMod val="75000"/>
                </a:srgbClr>
              </a:solidFill>
              <a:effectLst>
                <a:innerShdw blurRad="114300">
                  <a:prstClr val="black"/>
                </a:innerShdw>
              </a:effectLst>
              <a:latin typeface="Calibri"/>
            </a:endParaRP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E3C0E30A-DAFA-CF42-C699-6C99D0993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069050"/>
              </p:ext>
            </p:extLst>
          </p:nvPr>
        </p:nvGraphicFramePr>
        <p:xfrm>
          <a:off x="2573778" y="4246191"/>
          <a:ext cx="4708187" cy="351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03428370-79E5-9A7F-20F1-F15477A774C5}"/>
              </a:ext>
            </a:extLst>
          </p:cNvPr>
          <p:cNvSpPr txBox="1"/>
          <p:nvPr/>
        </p:nvSpPr>
        <p:spPr>
          <a:xfrm>
            <a:off x="2307125" y="735013"/>
            <a:ext cx="4636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400" b="1" dirty="0">
                <a:solidFill>
                  <a:schemeClr val="tx2">
                    <a:lumMod val="75000"/>
                  </a:schemeClr>
                </a:solidFill>
              </a:rPr>
              <a:t>Programa 0642 – RIO, ESPORTE E MOVIMENTO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Imagem 10" descr="Padrão do plano de fundo&#10;&#10;Descrição gerada automaticamente">
            <a:extLst>
              <a:ext uri="{FF2B5EF4-FFF2-40B4-BE49-F238E27FC236}">
                <a16:creationId xmlns:a16="http://schemas.microsoft.com/office/drawing/2014/main" id="{81F65214-AFF3-2C89-8F9F-8D88705A2E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1830"/>
            <a:ext cx="9144000" cy="25167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E502A318-7B65-7E92-3E6E-D16B5866A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71" y="205928"/>
            <a:ext cx="2286000" cy="51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B2314E6F-C482-1965-9383-3436DA00DD64}"/>
              </a:ext>
            </a:extLst>
          </p:cNvPr>
          <p:cNvSpPr/>
          <p:nvPr/>
        </p:nvSpPr>
        <p:spPr>
          <a:xfrm>
            <a:off x="8077822" y="2283801"/>
            <a:ext cx="911203" cy="6857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Índice baseado no ano 2020 – Ano de Pandemia.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9860635E-F476-57A6-03C9-597945F128CA}"/>
              </a:ext>
            </a:extLst>
          </p:cNvPr>
          <p:cNvCxnSpPr>
            <a:endCxn id="18" idx="3"/>
          </p:cNvCxnSpPr>
          <p:nvPr/>
        </p:nvCxnSpPr>
        <p:spPr>
          <a:xfrm flipV="1">
            <a:off x="6524897" y="2869159"/>
            <a:ext cx="1686368" cy="847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4AFCA8BA-8691-ADC4-7FEE-CF785F7CB178}"/>
              </a:ext>
            </a:extLst>
          </p:cNvPr>
          <p:cNvCxnSpPr/>
          <p:nvPr/>
        </p:nvCxnSpPr>
        <p:spPr>
          <a:xfrm flipV="1">
            <a:off x="7660736" y="3558419"/>
            <a:ext cx="470263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>
            <a:extLst>
              <a:ext uri="{FF2B5EF4-FFF2-40B4-BE49-F238E27FC236}">
                <a16:creationId xmlns:a16="http://schemas.microsoft.com/office/drawing/2014/main" id="{8C349B6B-B7E2-D2E0-92FF-76CC1727C960}"/>
              </a:ext>
            </a:extLst>
          </p:cNvPr>
          <p:cNvSpPr/>
          <p:nvPr/>
        </p:nvSpPr>
        <p:spPr>
          <a:xfrm>
            <a:off x="8154748" y="3044002"/>
            <a:ext cx="786778" cy="689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/>
              <a:t>Estimativa para 2022, 23, 24 e 25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0580920E-29C6-B812-8561-1BFE8799B13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0" y="0"/>
            <a:ext cx="68580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pPr eaLnBrk="1" hangingPunct="1"/>
            <a:r>
              <a:rPr lang="pt-BR" altLang="pt-BR" sz="3000" b="1" dirty="0">
                <a:solidFill>
                  <a:schemeClr val="bg1"/>
                </a:solidFill>
              </a:rPr>
              <a:t>ESPORTES</a:t>
            </a:r>
            <a:br>
              <a:rPr lang="pt-BR" altLang="pt-BR" sz="2100" b="1" dirty="0">
                <a:solidFill>
                  <a:schemeClr val="bg1"/>
                </a:solidFill>
              </a:rPr>
            </a:br>
            <a:r>
              <a:rPr lang="pt-BR" altLang="pt-BR" sz="2100" b="1" dirty="0">
                <a:solidFill>
                  <a:schemeClr val="bg1"/>
                </a:solidFill>
              </a:rPr>
              <a:t>PROGRAMAS E AÇÕES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F2A52066-D2B6-24A6-D378-9501FF19E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247787"/>
              </p:ext>
            </p:extLst>
          </p:nvPr>
        </p:nvGraphicFramePr>
        <p:xfrm>
          <a:off x="1201299" y="1218778"/>
          <a:ext cx="6851073" cy="2517996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927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3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PROGRAMAS</a:t>
                      </a:r>
                    </a:p>
                  </a:txBody>
                  <a:tcPr marL="68586" marR="68586" marT="34287" marB="3428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AÇÕES</a:t>
                      </a:r>
                    </a:p>
                  </a:txBody>
                  <a:tcPr marL="68586" marR="68586" marT="34287" marB="3428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7277">
                <a:tc rowSpan="2"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0642 – RIO, ESPORTE E MOVIMENTO</a:t>
                      </a:r>
                    </a:p>
                  </a:txBody>
                  <a:tcPr marL="68586" marR="68586" marT="34287" marB="3428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2068 – PROMOÇAO DE ATIVIDADES ESPORTIVAS E RECREATIVAS PARA PREVENÇÃO DAS VULNERABILIDADES SOCIAIS </a:t>
                      </a: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 - </a:t>
                      </a:r>
                      <a:r>
                        <a:rPr lang="pt-BR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GESTÃO ADMINISTRATIVA E ESPORTIVA DAS VILAS OLÍMPICAS</a:t>
                      </a:r>
                      <a:endParaRPr lang="pt-BR" sz="9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6" marR="68586" marT="34287" marB="3428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6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2238 – MANUTENÇÃO DO PROJETO RIO EM FORMA</a:t>
                      </a:r>
                    </a:p>
                  </a:txBody>
                  <a:tcPr marL="68586" marR="68586" marT="34287" marB="34287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Imagem 1" descr="Padrão do plano de fundo&#10;&#10;Descrição gerada automaticamente">
            <a:extLst>
              <a:ext uri="{FF2B5EF4-FFF2-40B4-BE49-F238E27FC236}">
                <a16:creationId xmlns:a16="http://schemas.microsoft.com/office/drawing/2014/main" id="{602C647E-A89A-846D-A696-CEB3C37D1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48AC4D17-C2D6-AC70-B2F2-4F2092E84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25" y="90859"/>
            <a:ext cx="2286000" cy="55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F41DDE8A-17A6-0A4A-760E-427CFF7CB544}"/>
                  </a:ext>
                </a:extLst>
              </p14:cNvPr>
              <p14:cNvContentPartPr/>
              <p14:nvPr/>
            </p14:nvContentPartPr>
            <p14:xfrm>
              <a:off x="1903173" y="2126480"/>
              <a:ext cx="360" cy="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F41DDE8A-17A6-0A4A-760E-427CFF7CB5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7053" y="2120360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0580920E-29C6-B812-8561-1BFE8799B13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1018903" y="223459"/>
            <a:ext cx="68580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pPr eaLnBrk="1" hangingPunct="1"/>
            <a:r>
              <a:rPr lang="pt-BR" altLang="pt-BR" sz="3000" b="1" dirty="0">
                <a:solidFill>
                  <a:schemeClr val="bg1"/>
                </a:solidFill>
              </a:rPr>
              <a:t>ESPORTES</a:t>
            </a:r>
            <a:br>
              <a:rPr lang="pt-BR" altLang="pt-BR" sz="2100" b="1" dirty="0">
                <a:solidFill>
                  <a:schemeClr val="bg1"/>
                </a:solidFill>
              </a:rPr>
            </a:br>
            <a:r>
              <a:rPr lang="pt-BR" altLang="pt-BR" sz="2100" b="1" dirty="0">
                <a:solidFill>
                  <a:schemeClr val="bg1"/>
                </a:solidFill>
              </a:rPr>
              <a:t>PROGRAMAS E AÇÕES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F2A52066-D2B6-24A6-D378-9501FF19E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780530"/>
              </p:ext>
            </p:extLst>
          </p:nvPr>
        </p:nvGraphicFramePr>
        <p:xfrm>
          <a:off x="1077686" y="1535331"/>
          <a:ext cx="6851073" cy="2202641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926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4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821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PROGRAMAS</a:t>
                      </a:r>
                    </a:p>
                  </a:txBody>
                  <a:tcPr marL="68586" marR="68586" marT="34287" marB="3428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AÇÕES Com Metas Físicas</a:t>
                      </a:r>
                    </a:p>
                  </a:txBody>
                  <a:tcPr marL="68586" marR="68586" marT="34287" marB="3428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141">
                <a:tc rowSpan="2"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0642 – RIO, ESPORTE E MOVIMENTO</a:t>
                      </a:r>
                    </a:p>
                  </a:txBody>
                  <a:tcPr marL="68586" marR="68586" marT="34287" marB="34287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2068 – PROMOÇAO DE ATIVIDADES ESPORTIVAS E RECREATIVAS PARA PREVENÇÃO DAS VULNERABILIDADES SOCIAIS </a:t>
                      </a: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 - </a:t>
                      </a:r>
                      <a:r>
                        <a:rPr lang="pt-BR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sym typeface="Wingdings" panose="05000000000000000000" pitchFamily="2" charset="2"/>
                        </a:rPr>
                        <a:t>GESTÃO ADMINISTRATIVA E ESPORTIVA DAS VILAS OLÍMPICAS</a:t>
                      </a:r>
                      <a:endParaRPr lang="pt-BR" sz="9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6" marR="68586" marT="34287" marB="34287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67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2238 – MANUTENÇÃO DO PROJETO RIO EM FORMA</a:t>
                      </a:r>
                    </a:p>
                  </a:txBody>
                  <a:tcPr marL="68586" marR="68586" marT="34287" marB="34287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Imagem 1" descr="Padrão do plano de fundo&#10;&#10;Descrição gerada automaticamente">
            <a:extLst>
              <a:ext uri="{FF2B5EF4-FFF2-40B4-BE49-F238E27FC236}">
                <a16:creationId xmlns:a16="http://schemas.microsoft.com/office/drawing/2014/main" id="{602C647E-A89A-846D-A696-CEB3C37D1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4154"/>
            <a:ext cx="9144000" cy="33556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48AC4D17-C2D6-AC70-B2F2-4F2092E84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725" y="90859"/>
            <a:ext cx="2286000" cy="55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70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78A260E-2143-246E-F9C1-49084D18E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55" y="181650"/>
            <a:ext cx="2286000" cy="55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F466EB6E-732E-50F2-FCC0-1E11DB1CA5B0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00150"/>
          <a:ext cx="6701943" cy="1423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679">
                  <a:extLst>
                    <a:ext uri="{9D8B030D-6E8A-4147-A177-3AD203B41FA5}">
                      <a16:colId xmlns:a16="http://schemas.microsoft.com/office/drawing/2014/main" val="2687939504"/>
                    </a:ext>
                  </a:extLst>
                </a:gridCol>
                <a:gridCol w="2096966">
                  <a:extLst>
                    <a:ext uri="{9D8B030D-6E8A-4147-A177-3AD203B41FA5}">
                      <a16:colId xmlns:a16="http://schemas.microsoft.com/office/drawing/2014/main" val="3397289808"/>
                    </a:ext>
                  </a:extLst>
                </a:gridCol>
                <a:gridCol w="1035110">
                  <a:extLst>
                    <a:ext uri="{9D8B030D-6E8A-4147-A177-3AD203B41FA5}">
                      <a16:colId xmlns:a16="http://schemas.microsoft.com/office/drawing/2014/main" val="1589736274"/>
                    </a:ext>
                  </a:extLst>
                </a:gridCol>
                <a:gridCol w="1603188">
                  <a:extLst>
                    <a:ext uri="{9D8B030D-6E8A-4147-A177-3AD203B41FA5}">
                      <a16:colId xmlns:a16="http://schemas.microsoft.com/office/drawing/2014/main" val="3978209781"/>
                    </a:ext>
                  </a:extLst>
                </a:gridCol>
              </a:tblGrid>
              <a:tr h="802418"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CÓDIGO E DESCRIÇÃO DA</a:t>
                      </a:r>
                      <a:r>
                        <a:rPr lang="pt-BR" sz="1100" baseline="0" dirty="0"/>
                        <a:t> </a:t>
                      </a:r>
                      <a:r>
                        <a:rPr lang="pt-BR" sz="1100" dirty="0"/>
                        <a:t>AÇÃO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CÓDIGO E DESCRIÇÃO DO PRODUTO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UNIDADE DE MEDIDA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</a:rPr>
                        <a:t>META FÍSICA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extLst>
                  <a:ext uri="{0D108BD9-81ED-4DB2-BD59-A6C34878D82A}">
                    <a16:rowId xmlns:a16="http://schemas.microsoft.com/office/drawing/2014/main" val="4190063941"/>
                  </a:ext>
                </a:extLst>
              </a:tr>
              <a:tr h="621551"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68594" marR="68594" marT="34286" marB="34286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458746"/>
                  </a:ext>
                </a:extLst>
              </a:tr>
            </a:tbl>
          </a:graphicData>
        </a:graphic>
      </p:graphicFrame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BA27401D-8A19-390A-F981-A112FEB50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126959"/>
              </p:ext>
            </p:extLst>
          </p:nvPr>
        </p:nvGraphicFramePr>
        <p:xfrm>
          <a:off x="457200" y="1108364"/>
          <a:ext cx="7904018" cy="3082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891">
                  <a:extLst>
                    <a:ext uri="{9D8B030D-6E8A-4147-A177-3AD203B41FA5}">
                      <a16:colId xmlns:a16="http://schemas.microsoft.com/office/drawing/2014/main" val="3140986163"/>
                    </a:ext>
                  </a:extLst>
                </a:gridCol>
                <a:gridCol w="1624781">
                  <a:extLst>
                    <a:ext uri="{9D8B030D-6E8A-4147-A177-3AD203B41FA5}">
                      <a16:colId xmlns:a16="http://schemas.microsoft.com/office/drawing/2014/main" val="4145785403"/>
                    </a:ext>
                  </a:extLst>
                </a:gridCol>
                <a:gridCol w="1014510">
                  <a:extLst>
                    <a:ext uri="{9D8B030D-6E8A-4147-A177-3AD203B41FA5}">
                      <a16:colId xmlns:a16="http://schemas.microsoft.com/office/drawing/2014/main" val="1504943644"/>
                    </a:ext>
                  </a:extLst>
                </a:gridCol>
                <a:gridCol w="1773382">
                  <a:extLst>
                    <a:ext uri="{9D8B030D-6E8A-4147-A177-3AD203B41FA5}">
                      <a16:colId xmlns:a16="http://schemas.microsoft.com/office/drawing/2014/main" val="2175694837"/>
                    </a:ext>
                  </a:extLst>
                </a:gridCol>
                <a:gridCol w="1766454">
                  <a:extLst>
                    <a:ext uri="{9D8B030D-6E8A-4147-A177-3AD203B41FA5}">
                      <a16:colId xmlns:a16="http://schemas.microsoft.com/office/drawing/2014/main" val="908087648"/>
                    </a:ext>
                  </a:extLst>
                </a:gridCol>
              </a:tblGrid>
              <a:tr h="748145"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CÓDIGO E DESCRIÇÃO DA</a:t>
                      </a:r>
                      <a:r>
                        <a:rPr lang="pt-BR" sz="1100" baseline="0" dirty="0"/>
                        <a:t> </a:t>
                      </a:r>
                      <a:r>
                        <a:rPr lang="pt-BR" sz="1100" dirty="0"/>
                        <a:t>AÇÃO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CÓDIGO E DESCRIÇÃO DO PRODUTO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UNIDADE DE MEDIDA</a:t>
                      </a: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EXECUÇÃO PRIMEIRO QUADRIMESTRE 2024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extLst>
                  <a:ext uri="{0D108BD9-81ED-4DB2-BD59-A6C34878D82A}">
                    <a16:rowId xmlns:a16="http://schemas.microsoft.com/office/drawing/2014/main" val="8431660"/>
                  </a:ext>
                </a:extLst>
              </a:tr>
              <a:tr h="368911"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6" marR="91436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EMPENHADO</a:t>
                      </a:r>
                    </a:p>
                  </a:txBody>
                  <a:tcPr marL="68594" marR="68594" marT="34286" marB="34286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LIQUIDADO</a:t>
                      </a:r>
                    </a:p>
                  </a:txBody>
                  <a:tcPr marL="68594" marR="68594" marT="34286" marB="34286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8011"/>
                  </a:ext>
                </a:extLst>
              </a:tr>
              <a:tr h="1255853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2068 – PROMOÇAO DE ATIVIDADES ESPORTIVAS E RECREATIVAS PARA PREVENÇÃO DAS VULNERABILIDADES SOCIAIS- </a:t>
                      </a:r>
                      <a:r>
                        <a:rPr lang="pt-BR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VILAS OLÍMPICAS </a:t>
                      </a:r>
                      <a:endParaRPr lang="pt-BR" sz="9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4343 – PESSOA ATENDIDA NAS ATIVIDADES DAS VILAS OLÍMPICAS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REAL</a:t>
                      </a: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20.308.582,44</a:t>
                      </a:r>
                    </a:p>
                  </a:txBody>
                  <a:tcPr marL="68594" marR="68594" marT="34286" marB="342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8.678.693,43</a:t>
                      </a:r>
                    </a:p>
                  </a:txBody>
                  <a:tcPr marL="68594" marR="68594" marT="34286" marB="34286" anchor="ctr"/>
                </a:tc>
                <a:extLst>
                  <a:ext uri="{0D108BD9-81ED-4DB2-BD59-A6C34878D82A}">
                    <a16:rowId xmlns:a16="http://schemas.microsoft.com/office/drawing/2014/main" val="301993435"/>
                  </a:ext>
                </a:extLst>
              </a:tr>
              <a:tr h="709590"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2238 –  MANUTENÇÃO DO PROJETO </a:t>
                      </a:r>
                      <a:r>
                        <a:rPr lang="pt-BR" sz="9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RIO EM FORMA</a:t>
                      </a: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4772 – PESSOA ATENDIDA NO RIO EM FORMA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REAL</a:t>
                      </a: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81.774.172,06</a:t>
                      </a: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45.069.378,91</a:t>
                      </a:r>
                    </a:p>
                  </a:txBody>
                  <a:tcPr marL="68594" marR="68594" marT="34286" marB="34286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844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852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HPU1By4U6A8SlEwVv.E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vEihs6j0eMRRH0V6Bj3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qGWvF7XkqbGPU40KFMs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vEihs6j0eMRRH0V6Bj3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vnAyE17Uu5F6NtV09v_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XV7g7kyjkyoSUHTnUEo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2LCc5lqgEiZTvtNJaRV6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HPU1By4U6A8SlEwVv.E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qGWvF7XkqbGPU40KFMsw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2760</TotalTime>
  <Words>491</Words>
  <Application>Microsoft Office PowerPoint</Application>
  <PresentationFormat>Apresentação na tela (16:9)</PresentationFormat>
  <Paragraphs>97</Paragraphs>
  <Slides>11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1" baseType="lpstr">
      <vt:lpstr>Cera Basic</vt:lpstr>
      <vt:lpstr>Poppins</vt:lpstr>
      <vt:lpstr>Arial</vt:lpstr>
      <vt:lpstr>Calibri</vt:lpstr>
      <vt:lpstr>Antic</vt:lpstr>
      <vt:lpstr>Poppins Black</vt:lpstr>
      <vt:lpstr>Wingdings</vt:lpstr>
      <vt:lpstr>Tema do Office</vt:lpstr>
      <vt:lpstr>4_Tema do Office</vt:lpstr>
      <vt:lpstr>think-cell Slide</vt:lpstr>
      <vt:lpstr>SECRETARIA MUNICIPAL DE ESPORTES </vt:lpstr>
      <vt:lpstr>Apresentação do PowerPoint</vt:lpstr>
      <vt:lpstr>Apresentação do PowerPoint</vt:lpstr>
      <vt:lpstr>Apresentação do PowerPoint</vt:lpstr>
      <vt:lpstr>Apresentação do PowerPoint</vt:lpstr>
      <vt:lpstr> Programa 0642 – RIO, ESPORTE E MOVIMENTO</vt:lpstr>
      <vt:lpstr>ESPORTES PROGRAMAS E AÇÕES</vt:lpstr>
      <vt:lpstr>ESPORTES PROGRAMAS E AÇÕES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 Subject for Elementary:</dc:title>
  <dc:creator>Bruno Salgado Silva</dc:creator>
  <cp:lastModifiedBy>Waldomiro Lucas de Paiva</cp:lastModifiedBy>
  <cp:revision>120</cp:revision>
  <cp:lastPrinted>2023-05-04T14:14:50Z</cp:lastPrinted>
  <dcterms:modified xsi:type="dcterms:W3CDTF">2024-06-10T17:49:24Z</dcterms:modified>
</cp:coreProperties>
</file>