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14" r:id="rId2"/>
    <p:sldId id="280" r:id="rId3"/>
    <p:sldId id="281" r:id="rId4"/>
    <p:sldId id="301" r:id="rId5"/>
    <p:sldId id="282" r:id="rId6"/>
    <p:sldId id="302" r:id="rId7"/>
    <p:sldId id="284" r:id="rId8"/>
    <p:sldId id="303" r:id="rId9"/>
    <p:sldId id="286" r:id="rId10"/>
    <p:sldId id="287" r:id="rId11"/>
    <p:sldId id="288" r:id="rId12"/>
    <p:sldId id="304" r:id="rId13"/>
    <p:sldId id="289" r:id="rId14"/>
    <p:sldId id="290" r:id="rId15"/>
    <p:sldId id="305" r:id="rId16"/>
    <p:sldId id="291" r:id="rId17"/>
    <p:sldId id="306" r:id="rId18"/>
    <p:sldId id="307" r:id="rId19"/>
    <p:sldId id="308" r:id="rId20"/>
    <p:sldId id="309" r:id="rId21"/>
  </p:sldIdLst>
  <p:sldSz cx="9144000" cy="6858000" type="screen4x3"/>
  <p:notesSz cx="6819900" cy="9931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126F2E-A287-4157-9510-1B7AC70E3938}" v="87" dt="2020-07-13T15:53:52.1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52" autoAdjust="0"/>
    <p:restoredTop sz="94660"/>
  </p:normalViewPr>
  <p:slideViewPr>
    <p:cSldViewPr>
      <p:cViewPr varScale="1">
        <p:scale>
          <a:sx n="52" d="100"/>
          <a:sy n="52" d="100"/>
        </p:scale>
        <p:origin x="21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uel Abraham Nápoles Tibeau" userId="99f398d6bed19b1c" providerId="LiveId" clId="{A4126F2E-A287-4157-9510-1B7AC70E3938}"/>
    <pc:docChg chg="modSld">
      <pc:chgData name="Manuel Abraham Nápoles Tibeau" userId="99f398d6bed19b1c" providerId="LiveId" clId="{A4126F2E-A287-4157-9510-1B7AC70E3938}" dt="2020-07-13T15:53:52.115" v="136" actId="1038"/>
      <pc:docMkLst>
        <pc:docMk/>
      </pc:docMkLst>
      <pc:sldChg chg="delSp modSp mod">
        <pc:chgData name="Manuel Abraham Nápoles Tibeau" userId="99f398d6bed19b1c" providerId="LiveId" clId="{A4126F2E-A287-4157-9510-1B7AC70E3938}" dt="2020-07-13T15:16:31.394" v="12" actId="1038"/>
        <pc:sldMkLst>
          <pc:docMk/>
          <pc:sldMk cId="1697162182" sldId="259"/>
        </pc:sldMkLst>
        <pc:picChg chg="mod">
          <ac:chgData name="Manuel Abraham Nápoles Tibeau" userId="99f398d6bed19b1c" providerId="LiveId" clId="{A4126F2E-A287-4157-9510-1B7AC70E3938}" dt="2020-07-13T15:16:31.394" v="12" actId="1038"/>
          <ac:picMkLst>
            <pc:docMk/>
            <pc:sldMk cId="1697162182" sldId="259"/>
            <ac:picMk id="2" creationId="{F8C0E571-D0B0-4DEF-841D-B55FA7F0A3BD}"/>
          </ac:picMkLst>
        </pc:picChg>
        <pc:picChg chg="del">
          <ac:chgData name="Manuel Abraham Nápoles Tibeau" userId="99f398d6bed19b1c" providerId="LiveId" clId="{A4126F2E-A287-4157-9510-1B7AC70E3938}" dt="2020-07-13T15:16:18.187" v="0" actId="478"/>
          <ac:picMkLst>
            <pc:docMk/>
            <pc:sldMk cId="1697162182" sldId="259"/>
            <ac:picMk id="1026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17:03.732" v="18" actId="14100"/>
        <pc:sldMkLst>
          <pc:docMk/>
          <pc:sldMk cId="1671287084" sldId="261"/>
        </pc:sldMkLst>
        <pc:picChg chg="mod">
          <ac:chgData name="Manuel Abraham Nápoles Tibeau" userId="99f398d6bed19b1c" providerId="LiveId" clId="{A4126F2E-A287-4157-9510-1B7AC70E3938}" dt="2020-07-13T15:17:03.732" v="18" actId="14100"/>
          <ac:picMkLst>
            <pc:docMk/>
            <pc:sldMk cId="1671287084" sldId="261"/>
            <ac:picMk id="2051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28:10.812" v="50" actId="1035"/>
        <pc:sldMkLst>
          <pc:docMk/>
          <pc:sldMk cId="1977733663" sldId="263"/>
        </pc:sldMkLst>
        <pc:picChg chg="mod">
          <ac:chgData name="Manuel Abraham Nápoles Tibeau" userId="99f398d6bed19b1c" providerId="LiveId" clId="{A4126F2E-A287-4157-9510-1B7AC70E3938}" dt="2020-07-13T15:28:10.812" v="50" actId="1035"/>
          <ac:picMkLst>
            <pc:docMk/>
            <pc:sldMk cId="1977733663" sldId="263"/>
            <ac:picMk id="3075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22:42.497" v="20" actId="14100"/>
        <pc:sldMkLst>
          <pc:docMk/>
          <pc:sldMk cId="4133261534" sldId="282"/>
        </pc:sldMkLst>
        <pc:picChg chg="mod">
          <ac:chgData name="Manuel Abraham Nápoles Tibeau" userId="99f398d6bed19b1c" providerId="LiveId" clId="{A4126F2E-A287-4157-9510-1B7AC70E3938}" dt="2020-07-13T15:22:42.497" v="20" actId="14100"/>
          <ac:picMkLst>
            <pc:docMk/>
            <pc:sldMk cId="4133261534" sldId="282"/>
            <ac:picMk id="7170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27:11.561" v="45" actId="14100"/>
        <pc:sldMkLst>
          <pc:docMk/>
          <pc:sldMk cId="1889162191" sldId="285"/>
        </pc:sldMkLst>
        <pc:picChg chg="mod">
          <ac:chgData name="Manuel Abraham Nápoles Tibeau" userId="99f398d6bed19b1c" providerId="LiveId" clId="{A4126F2E-A287-4157-9510-1B7AC70E3938}" dt="2020-07-13T15:27:11.561" v="45" actId="14100"/>
          <ac:picMkLst>
            <pc:docMk/>
            <pc:sldMk cId="1889162191" sldId="285"/>
            <ac:picMk id="11266" creationId="{00000000-0000-0000-0000-000000000000}"/>
          </ac:picMkLst>
        </pc:picChg>
      </pc:sldChg>
      <pc:sldChg chg="delSp modSp mod">
        <pc:chgData name="Manuel Abraham Nápoles Tibeau" userId="99f398d6bed19b1c" providerId="LiveId" clId="{A4126F2E-A287-4157-9510-1B7AC70E3938}" dt="2020-07-13T15:52:36.434" v="92" actId="1036"/>
        <pc:sldMkLst>
          <pc:docMk/>
          <pc:sldMk cId="2150356120" sldId="286"/>
        </pc:sldMkLst>
        <pc:picChg chg="mod">
          <ac:chgData name="Manuel Abraham Nápoles Tibeau" userId="99f398d6bed19b1c" providerId="LiveId" clId="{A4126F2E-A287-4157-9510-1B7AC70E3938}" dt="2020-07-13T15:52:36.434" v="92" actId="1036"/>
          <ac:picMkLst>
            <pc:docMk/>
            <pc:sldMk cId="2150356120" sldId="286"/>
            <ac:picMk id="2" creationId="{01C148DC-9976-4026-941A-2C1A942C6ECD}"/>
          </ac:picMkLst>
        </pc:picChg>
        <pc:picChg chg="del mod">
          <ac:chgData name="Manuel Abraham Nápoles Tibeau" userId="99f398d6bed19b1c" providerId="LiveId" clId="{A4126F2E-A287-4157-9510-1B7AC70E3938}" dt="2020-07-13T15:51:53.058" v="52" actId="478"/>
          <ac:picMkLst>
            <pc:docMk/>
            <pc:sldMk cId="2150356120" sldId="286"/>
            <ac:picMk id="6147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53:52.115" v="136" actId="1038"/>
        <pc:sldMkLst>
          <pc:docMk/>
          <pc:sldMk cId="2310621998" sldId="291"/>
        </pc:sldMkLst>
        <pc:picChg chg="mod">
          <ac:chgData name="Manuel Abraham Nápoles Tibeau" userId="99f398d6bed19b1c" providerId="LiveId" clId="{A4126F2E-A287-4157-9510-1B7AC70E3938}" dt="2020-07-13T15:53:52.115" v="136" actId="1038"/>
          <ac:picMkLst>
            <pc:docMk/>
            <pc:sldMk cId="2310621998" sldId="291"/>
            <ac:picMk id="10242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6033" cy="497126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62275" y="0"/>
            <a:ext cx="2956033" cy="497126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>
              <a:defRPr sz="1200"/>
            </a:lvl1pPr>
          </a:lstStyle>
          <a:p>
            <a:fld id="{8AA1B514-BB9A-4672-AD43-7E8F97ED9EB4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2687"/>
            <a:ext cx="2956033" cy="497125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62275" y="9432687"/>
            <a:ext cx="2956033" cy="497125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>
              <a:defRPr sz="1200"/>
            </a:lvl1pPr>
          </a:lstStyle>
          <a:p>
            <a:fld id="{22F15A64-087D-44B2-A57D-339F782225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370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55290" cy="496570"/>
          </a:xfrm>
          <a:prstGeom prst="rect">
            <a:avLst/>
          </a:prstGeom>
        </p:spPr>
        <p:txBody>
          <a:bodyPr vert="horz" lIns="91563" tIns="45781" rIns="91563" bIns="45781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63035" y="3"/>
            <a:ext cx="2955290" cy="496570"/>
          </a:xfrm>
          <a:prstGeom prst="rect">
            <a:avLst/>
          </a:prstGeom>
        </p:spPr>
        <p:txBody>
          <a:bodyPr vert="horz" lIns="91563" tIns="45781" rIns="91563" bIns="45781" rtlCol="0"/>
          <a:lstStyle>
            <a:lvl1pPr algn="r">
              <a:defRPr sz="1200"/>
            </a:lvl1pPr>
          </a:lstStyle>
          <a:p>
            <a:fld id="{2EF109B5-AC43-499A-9158-13AE12551B83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3" tIns="45781" rIns="91563" bIns="4578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1991" y="4717418"/>
            <a:ext cx="5455920" cy="4469130"/>
          </a:xfrm>
          <a:prstGeom prst="rect">
            <a:avLst/>
          </a:prstGeom>
        </p:spPr>
        <p:txBody>
          <a:bodyPr vert="horz" lIns="91563" tIns="45781" rIns="91563" bIns="45781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3" y="9433109"/>
            <a:ext cx="2955290" cy="496570"/>
          </a:xfrm>
          <a:prstGeom prst="rect">
            <a:avLst/>
          </a:prstGeom>
        </p:spPr>
        <p:txBody>
          <a:bodyPr vert="horz" lIns="91563" tIns="45781" rIns="91563" bIns="45781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63035" y="9433109"/>
            <a:ext cx="2955290" cy="496570"/>
          </a:xfrm>
          <a:prstGeom prst="rect">
            <a:avLst/>
          </a:prstGeom>
        </p:spPr>
        <p:txBody>
          <a:bodyPr vert="horz" lIns="91563" tIns="45781" rIns="91563" bIns="45781" rtlCol="0" anchor="b"/>
          <a:lstStyle>
            <a:lvl1pPr algn="r">
              <a:defRPr sz="1200"/>
            </a:lvl1pPr>
          </a:lstStyle>
          <a:p>
            <a:fld id="{87C4D709-D79A-43C8-BFBE-751C0C987D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721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981200" y="450850"/>
            <a:ext cx="10780713" cy="80851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9250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xfrm>
            <a:off x="683271" y="4717144"/>
            <a:ext cx="5456557" cy="446936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xfrm>
            <a:off x="683271" y="4717144"/>
            <a:ext cx="5456557" cy="446936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A752-FC51-4505-8882-25E356766628}" type="datetime1">
              <a:rPr lang="pt-BR" smtClean="0"/>
              <a:t>15/08/2023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94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982B-E2EC-4085-BA9F-77202E97DBFD}" type="datetime1">
              <a:rPr lang="pt-BR" smtClean="0"/>
              <a:t>15/08/2023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83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A7B7-DA11-46EA-816A-E70FEF552C4C}" type="datetime1">
              <a:rPr lang="pt-BR" smtClean="0"/>
              <a:t>15/08/2023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04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0"/>
          </p:nvPr>
        </p:nvSpPr>
        <p:spPr>
          <a:xfrm>
            <a:off x="8532813" y="6308725"/>
            <a:ext cx="611187" cy="5492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82218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54B6-0A1C-48BD-A0AC-A08C0525AAD1}" type="datetime1">
              <a:rPr lang="pt-BR" smtClean="0"/>
              <a:t>15/08/2023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72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DD0E-7C83-4BB0-BC02-28471275D074}" type="datetime1">
              <a:rPr lang="pt-BR" smtClean="0"/>
              <a:t>15/08/2023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50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25B5-29F5-4522-B614-DBB761166C4C}" type="datetime1">
              <a:rPr lang="pt-BR" smtClean="0"/>
              <a:t>15/08/2023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55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F03E-9A55-48AA-91D6-B397AAD98ADF}" type="datetime1">
              <a:rPr lang="pt-BR" smtClean="0"/>
              <a:t>15/08/2023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98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B051-367D-4FD7-AECD-21F74BBDDB0D}" type="datetime1">
              <a:rPr lang="pt-BR" smtClean="0"/>
              <a:t>15/08/2023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8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D060-3018-4DCE-B71C-09681C55EEBC}" type="datetime1">
              <a:rPr lang="pt-BR" smtClean="0"/>
              <a:t>15/08/2023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29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7873-5ABE-483F-80A2-CE3F6F26D4D1}" type="datetime1">
              <a:rPr lang="pt-BR" smtClean="0"/>
              <a:t>15/08/2023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11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4A90-2AA7-4B7D-BC35-5830D4C42ABA}" type="datetime1">
              <a:rPr lang="pt-BR" smtClean="0"/>
              <a:t>15/08/2023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06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AFAF4-80DA-49D1-A1DC-C9B3E54FEAB8}" type="datetime1">
              <a:rPr lang="pt-BR" smtClean="0"/>
              <a:t>15/08/2023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302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-26988"/>
            <a:ext cx="9144000" cy="3714751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1883" y="4207147"/>
            <a:ext cx="8964613" cy="247914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defRPr/>
            </a:pPr>
            <a:endParaRPr lang="pt-BR" sz="28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sz="2800" b="1" dirty="0" smtClean="0">
                <a:solidFill>
                  <a:srgbClr val="002060"/>
                </a:solidFill>
              </a:rPr>
              <a:t>Demonstração </a:t>
            </a:r>
            <a:r>
              <a:rPr lang="pt-BR" sz="2800" b="1" dirty="0">
                <a:solidFill>
                  <a:srgbClr val="002060"/>
                </a:solidFill>
              </a:rPr>
              <a:t>e Avaliação do Cumprimento </a:t>
            </a:r>
            <a:endParaRPr lang="pt-BR" sz="2800" b="1" dirty="0" smtClean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sz="2800" b="1" dirty="0" smtClean="0">
                <a:solidFill>
                  <a:srgbClr val="002060"/>
                </a:solidFill>
              </a:rPr>
              <a:t>das </a:t>
            </a:r>
            <a:r>
              <a:rPr lang="pt-BR" sz="2800" b="1" dirty="0">
                <a:solidFill>
                  <a:srgbClr val="002060"/>
                </a:solidFill>
              </a:rPr>
              <a:t>Metas Fiscais </a:t>
            </a:r>
          </a:p>
          <a:p>
            <a:pPr algn="ctr">
              <a:lnSpc>
                <a:spcPct val="110000"/>
              </a:lnSpc>
              <a:defRPr/>
            </a:pPr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pt-BR" sz="2800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pt-B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Quadrimestre de </a:t>
            </a:r>
            <a:r>
              <a:rPr lang="pt-B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2023</a:t>
            </a:r>
            <a:endParaRPr lang="pt-BR" sz="2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110000"/>
              </a:lnSpc>
              <a:defRPr/>
            </a:pPr>
            <a:endParaRPr lang="pt-BR" sz="11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b="1" dirty="0" smtClean="0">
                <a:solidFill>
                  <a:srgbClr val="002060"/>
                </a:solidFill>
              </a:rPr>
              <a:t>Agosto </a:t>
            </a:r>
            <a:r>
              <a:rPr lang="pt-BR" b="1" dirty="0">
                <a:solidFill>
                  <a:srgbClr val="002060"/>
                </a:solidFill>
              </a:rPr>
              <a:t>de </a:t>
            </a:r>
            <a:r>
              <a:rPr lang="pt-BR" b="1" dirty="0" smtClean="0">
                <a:solidFill>
                  <a:srgbClr val="002060"/>
                </a:solidFill>
              </a:rPr>
              <a:t>2023</a:t>
            </a:r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3644900"/>
            <a:ext cx="9144000" cy="3571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</a:rPr>
              <a:t>SECRETARIA MUNICIPAL DE </a:t>
            </a:r>
            <a:r>
              <a:rPr lang="pt-BR" b="1" dirty="0" smtClean="0">
                <a:solidFill>
                  <a:schemeClr val="bg1"/>
                </a:solidFill>
              </a:rPr>
              <a:t>FAZENDA E PLANEJAMENTO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574173"/>
            <a:ext cx="3312368" cy="218050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594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91680" y="-26987"/>
            <a:ext cx="745232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 Desembolso 2023</a:t>
            </a:r>
            <a:endParaRPr lang="pt-BR" sz="2200" b="1" dirty="0">
              <a:solidFill>
                <a:schemeClr val="bg1"/>
              </a:solidFill>
            </a:endParaRPr>
          </a:p>
          <a:p>
            <a:r>
              <a:rPr lang="pt-BR" sz="2200" b="1" dirty="0" smtClean="0">
                <a:solidFill>
                  <a:schemeClr val="bg1"/>
                </a:solidFill>
              </a:rPr>
              <a:t> Despesas </a:t>
            </a:r>
            <a:r>
              <a:rPr lang="pt-BR" sz="2200" b="1" dirty="0">
                <a:solidFill>
                  <a:schemeClr val="bg1"/>
                </a:solidFill>
              </a:rPr>
              <a:t>Pagas – </a:t>
            </a:r>
            <a:r>
              <a:rPr lang="pt-BR" sz="2200" b="1" dirty="0" smtClean="0">
                <a:solidFill>
                  <a:schemeClr val="bg1"/>
                </a:solidFill>
              </a:rPr>
              <a:t>1º </a:t>
            </a:r>
            <a:r>
              <a:rPr lang="pt-BR" sz="2200" b="1" dirty="0">
                <a:solidFill>
                  <a:schemeClr val="bg1"/>
                </a:solidFill>
              </a:rPr>
              <a:t>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10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2132856"/>
            <a:ext cx="5743948" cy="3602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70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39279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Despesas Liquidadas</a:t>
            </a:r>
            <a:r>
              <a:rPr lang="pt-BR" sz="2200" b="1" dirty="0">
                <a:solidFill>
                  <a:schemeClr val="bg1"/>
                </a:solidFill>
              </a:rPr>
              <a:t/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1º </a:t>
            </a:r>
            <a:r>
              <a:rPr lang="pt-BR" sz="2200" b="1" dirty="0">
                <a:solidFill>
                  <a:schemeClr val="bg1"/>
                </a:solidFill>
              </a:rPr>
              <a:t>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11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098" y="2162063"/>
            <a:ext cx="7191375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18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67271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Despesas </a:t>
            </a:r>
            <a:r>
              <a:rPr lang="pt-BR" sz="2200" b="1" dirty="0" smtClean="0">
                <a:solidFill>
                  <a:schemeClr val="bg1"/>
                </a:solidFill>
              </a:rPr>
              <a:t> Liquidadas </a:t>
            </a:r>
            <a:r>
              <a:rPr lang="pt-BR" sz="2200" b="1" dirty="0">
                <a:solidFill>
                  <a:schemeClr val="bg1"/>
                </a:solidFill>
              </a:rPr>
              <a:t/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1º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732240" y="6311276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12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490" y="1793404"/>
            <a:ext cx="7517019" cy="415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56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77723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Despesas Liquidadas</a:t>
            </a:r>
            <a:r>
              <a:rPr lang="pt-BR" sz="2200" b="1" dirty="0">
                <a:solidFill>
                  <a:schemeClr val="bg1"/>
                </a:solidFill>
              </a:rPr>
              <a:t/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1º </a:t>
            </a:r>
            <a:r>
              <a:rPr lang="pt-BR" sz="2200" b="1" dirty="0">
                <a:solidFill>
                  <a:schemeClr val="bg1"/>
                </a:solidFill>
              </a:rPr>
              <a:t>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13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712" y="2348880"/>
            <a:ext cx="8410575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66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47097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2200" b="1" dirty="0">
                <a:solidFill>
                  <a:schemeClr val="bg1"/>
                </a:solidFill>
              </a:rPr>
              <a:t>Despesa </a:t>
            </a:r>
            <a:r>
              <a:rPr lang="pt-BR" sz="2200" b="1" dirty="0" smtClean="0">
                <a:solidFill>
                  <a:schemeClr val="bg1"/>
                </a:solidFill>
              </a:rPr>
              <a:t>Liquidada </a:t>
            </a:r>
            <a:r>
              <a:rPr lang="pt-BR" sz="2200" b="1" dirty="0">
                <a:solidFill>
                  <a:schemeClr val="bg1"/>
                </a:solidFill>
              </a:rPr>
              <a:t>por Função de Governo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 </a:t>
            </a: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1º </a:t>
            </a:r>
            <a:r>
              <a:rPr lang="pt-BR" sz="2200" b="1" dirty="0">
                <a:solidFill>
                  <a:schemeClr val="bg1"/>
                </a:solidFill>
              </a:rPr>
              <a:t>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380312" y="6318058"/>
            <a:ext cx="105348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14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1320608"/>
            <a:ext cx="5362575" cy="536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47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17793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Investimento / Despesa Total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1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92280" y="6198765"/>
            <a:ext cx="144016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15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1518680"/>
            <a:ext cx="4076700" cy="501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74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80" y="0"/>
            <a:ext cx="7452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Corrente Líquida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1º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16</a:t>
            </a:fld>
            <a:endParaRPr lang="pt-BR" sz="160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1203156"/>
            <a:ext cx="3959887" cy="547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62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80" y="88756"/>
            <a:ext cx="7452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Resultado Orçamentário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1º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17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462" y="1312495"/>
            <a:ext cx="7077075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63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0227" y="116632"/>
            <a:ext cx="744559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Resultado Primário 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1º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  <a:endParaRPr lang="pt-BR" sz="2200" b="1" dirty="0" smtClean="0">
              <a:solidFill>
                <a:schemeClr val="bg1"/>
              </a:solidFill>
            </a:endParaRPr>
          </a:p>
          <a:p>
            <a:r>
              <a:rPr lang="pt-BR" sz="2200" b="1" dirty="0" smtClean="0">
                <a:solidFill>
                  <a:schemeClr val="bg1"/>
                </a:solidFill>
              </a:rPr>
              <a:t> 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18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1027" y="1340371"/>
            <a:ext cx="6721946" cy="5057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39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79" y="116632"/>
            <a:ext cx="744413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Resultado </a:t>
            </a:r>
            <a:r>
              <a:rPr lang="pt-BR" sz="2200" b="1" dirty="0">
                <a:solidFill>
                  <a:schemeClr val="bg1"/>
                </a:solidFill>
              </a:rPr>
              <a:t>Nominal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2022 x 2023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1º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  <a:endParaRPr lang="pt-BR" sz="2200" b="1" dirty="0" smtClean="0">
              <a:solidFill>
                <a:schemeClr val="bg1"/>
              </a:solidFill>
            </a:endParaRPr>
          </a:p>
          <a:p>
            <a:r>
              <a:rPr lang="pt-BR" sz="2200" b="1" dirty="0" smtClean="0">
                <a:solidFill>
                  <a:schemeClr val="bg1"/>
                </a:solidFill>
              </a:rPr>
              <a:t> 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19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2060848"/>
            <a:ext cx="7153994" cy="2913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9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eaLnBrk="0" hangingPunct="0"/>
            <a:endParaRPr lang="pt-BR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91680" y="2782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Meta de Arrecadação </a:t>
            </a:r>
            <a:r>
              <a:rPr lang="pt-BR" sz="2200" b="1" dirty="0">
                <a:solidFill>
                  <a:schemeClr val="bg1"/>
                </a:solidFill>
              </a:rPr>
              <a:t/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2023 – 1º Quadrimestre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07232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2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1628800"/>
            <a:ext cx="5738186" cy="459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61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71217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2200" b="1" dirty="0">
                <a:solidFill>
                  <a:schemeClr val="bg1"/>
                </a:solidFill>
              </a:rPr>
              <a:t>Limites Legais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1º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  <a:endParaRPr lang="pt-BR" sz="2200" b="1" dirty="0">
              <a:solidFill>
                <a:srgbClr val="FF0000"/>
              </a:solidFill>
            </a:endParaRP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20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2132856"/>
            <a:ext cx="5313387" cy="365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44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59070" y="44624"/>
            <a:ext cx="7452320" cy="1152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Realizada 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1º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  <a:p>
            <a:endParaRPr lang="pt-BR" sz="2200" dirty="0"/>
          </a:p>
        </p:txBody>
      </p:sp>
      <p:sp>
        <p:nvSpPr>
          <p:cNvPr id="7" name="Espaço Reservado para Número de Slide 2"/>
          <p:cNvSpPr txBox="1">
            <a:spLocks/>
          </p:cNvSpPr>
          <p:nvPr/>
        </p:nvSpPr>
        <p:spPr>
          <a:xfrm>
            <a:off x="6553200" y="6356350"/>
            <a:ext cx="1835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 algn="r"/>
              <a:t>3</a:t>
            </a:fld>
            <a:r>
              <a:rPr lang="pt-BR" sz="1600" dirty="0" smtClean="0">
                <a:solidFill>
                  <a:srgbClr val="002060"/>
                </a:solidFill>
              </a:rPr>
              <a:t> </a:t>
            </a:r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062" y="1625356"/>
            <a:ext cx="7381875" cy="469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3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91680" y="44624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Receitas Correntes e </a:t>
            </a:r>
            <a:r>
              <a:rPr lang="pt-BR" sz="2200" b="1" dirty="0" smtClean="0">
                <a:solidFill>
                  <a:schemeClr val="bg1"/>
                </a:solidFill>
              </a:rPr>
              <a:t>Receitas de Capital </a:t>
            </a:r>
            <a:endParaRPr lang="pt-BR" sz="2200" b="1" dirty="0">
              <a:solidFill>
                <a:schemeClr val="bg1"/>
              </a:solidFill>
            </a:endParaRPr>
          </a:p>
          <a:p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1º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  <a:p>
            <a:endParaRPr lang="pt-BR" sz="2200" dirty="0"/>
          </a:p>
        </p:txBody>
      </p:sp>
      <p:sp>
        <p:nvSpPr>
          <p:cNvPr id="6" name="Espaço Reservado para Número de Slide 1"/>
          <p:cNvSpPr txBox="1">
            <a:spLocks/>
          </p:cNvSpPr>
          <p:nvPr/>
        </p:nvSpPr>
        <p:spPr>
          <a:xfrm>
            <a:off x="7668344" y="6356350"/>
            <a:ext cx="864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b="1">
                <a:solidFill>
                  <a:srgbClr val="002060"/>
                </a:solidFill>
              </a:defRPr>
            </a:lvl1pPr>
          </a:lstStyle>
          <a:p>
            <a:fld id="{E96EC896-A015-41F0-9042-2FF0343DD5B8}" type="slidenum">
              <a:rPr lang="pt-BR" b="0" smtClean="0"/>
              <a:pPr/>
              <a:t>4</a:t>
            </a:fld>
            <a:endParaRPr lang="pt-BR" b="0" dirty="0">
              <a:solidFill>
                <a:srgbClr val="FF000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496" y="1332477"/>
            <a:ext cx="7011008" cy="520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65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37440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99209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Tributária Realizada 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1º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  <a:p>
            <a:endParaRPr lang="pt-BR" sz="22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39648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5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787" y="2445527"/>
            <a:ext cx="7210425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26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39777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Tributária Realizada 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1º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  <a:p>
            <a:endParaRPr lang="pt-BR" sz="2200" dirty="0"/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7924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6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1250160"/>
            <a:ext cx="6584251" cy="520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28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024" y="-29570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23728" y="19432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Transferências Correntes 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1º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7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4761" y="1884547"/>
            <a:ext cx="6486525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75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44624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Transferências Correntes 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1º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  <a:p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8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2716" y="1425244"/>
            <a:ext cx="6058567" cy="52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35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91680" y="-26987"/>
            <a:ext cx="7452320" cy="1223740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Outras Receitas Correntes  </a:t>
            </a:r>
            <a:br>
              <a:rPr lang="pt-BR" sz="2200" b="1" dirty="0" smtClean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2022 x 2021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1º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9</a:t>
            </a:fld>
            <a:endParaRPr lang="pt-BR" sz="1600">
              <a:solidFill>
                <a:srgbClr val="002060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2537" y="2395537"/>
            <a:ext cx="6638925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35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5629</TotalTime>
  <Words>211</Words>
  <Application>Microsoft Office PowerPoint</Application>
  <PresentationFormat>Apresentação na tela (4:3)</PresentationFormat>
  <Paragraphs>56</Paragraphs>
  <Slides>20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3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Manuel Abraham Napoles Tibeau</dc:creator>
  <cp:lastModifiedBy>Claudia Rebordoes Carauta Pombal</cp:lastModifiedBy>
  <cp:revision>389</cp:revision>
  <cp:lastPrinted>2021-02-10T16:18:02Z</cp:lastPrinted>
  <dcterms:created xsi:type="dcterms:W3CDTF">2018-12-03T14:01:27Z</dcterms:created>
  <dcterms:modified xsi:type="dcterms:W3CDTF">2023-08-15T19:11:49Z</dcterms:modified>
</cp:coreProperties>
</file>