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4" r:id="rId2"/>
    <p:sldId id="280" r:id="rId3"/>
    <p:sldId id="281" r:id="rId4"/>
    <p:sldId id="301" r:id="rId5"/>
    <p:sldId id="282" r:id="rId6"/>
    <p:sldId id="302" r:id="rId7"/>
    <p:sldId id="284" r:id="rId8"/>
    <p:sldId id="303" r:id="rId9"/>
    <p:sldId id="286" r:id="rId10"/>
    <p:sldId id="287" r:id="rId11"/>
    <p:sldId id="288" r:id="rId12"/>
    <p:sldId id="304" r:id="rId13"/>
    <p:sldId id="289" r:id="rId14"/>
    <p:sldId id="290" r:id="rId15"/>
    <p:sldId id="305" r:id="rId16"/>
    <p:sldId id="291" r:id="rId17"/>
    <p:sldId id="306" r:id="rId18"/>
    <p:sldId id="307" r:id="rId19"/>
    <p:sldId id="308" r:id="rId20"/>
    <p:sldId id="309" r:id="rId21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109" d="100"/>
          <a:sy n="109" d="100"/>
        </p:scale>
        <p:origin x="20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handoutMaster" Target="handoutMasters/handout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notesMaster" Target="notesMasters/notesMaster1.xml" /><Relationship Id="rId27" Type="http://schemas.openxmlformats.org/officeDocument/2006/relationships/tableStyles" Target="tableStyles.xml" 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SMFSLESOES01\USU\USUDIR\SOR\GEO\RECEITA\2022\AUDI&#202;NCIA%20P&#218;BLICA\1&#186;%20QUAD\Audi&#234;ncia%20P&#250;blica%20(Automatizado)_2022-1&#186;%20QUAD.xlsm" TargetMode="Externa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65000"/>
          </a:schemeClr>
        </a:solidFill>
      </c:spPr>
    </c:floor>
    <c:sideWall>
      <c:thickness val="0"/>
      <c:spPr>
        <a:solidFill>
          <a:schemeClr val="accent6">
            <a:lumMod val="40000"/>
            <a:lumOff val="60000"/>
          </a:schemeClr>
        </a:solidFill>
      </c:spPr>
    </c:sideWall>
    <c:backWall>
      <c:thickness val="0"/>
      <c:spPr>
        <a:solidFill>
          <a:schemeClr val="accent6">
            <a:lumMod val="40000"/>
            <a:lumOff val="60000"/>
          </a:schemeClr>
        </a:solidFill>
      </c:spPr>
    </c:backWall>
    <c:plotArea>
      <c:layout>
        <c:manualLayout>
          <c:layoutTarget val="inner"/>
          <c:xMode val="edge"/>
          <c:yMode val="edge"/>
          <c:x val="0.10746022114948005"/>
          <c:y val="8.2787373579821147E-2"/>
          <c:w val="0.8176920954623883"/>
          <c:h val="0.68402561727585909"/>
        </c:manualLayout>
      </c:layout>
      <c:bar3DChart>
        <c:barDir val="col"/>
        <c:grouping val="clustered"/>
        <c:varyColors val="0"/>
        <c:ser>
          <c:idx val="0"/>
          <c:order val="0"/>
          <c:tx>
            <c:v>2021</c:v>
          </c:tx>
          <c:invertIfNegative val="0"/>
          <c:dLbls>
            <c:dLbl>
              <c:idx val="0"/>
              <c:layout>
                <c:manualLayout>
                  <c:x val="1.2755492587804172E-2"/>
                  <c:y val="-9.064226706204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B0-4CA1-B043-2367385B39DA}"/>
                </c:ext>
              </c:extLst>
            </c:dLbl>
            <c:dLbl>
              <c:idx val="1"/>
              <c:layout>
                <c:manualLayout>
                  <c:x val="-5.7553956834532375E-3"/>
                  <c:y val="-5.2151231453461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B0-4CA1-B043-2367385B39DA}"/>
                </c:ext>
              </c:extLst>
            </c:dLbl>
            <c:dLbl>
              <c:idx val="2"/>
              <c:layout>
                <c:manualLayout>
                  <c:x val="-5.7553956834532375E-3"/>
                  <c:y val="-2.0860492581384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B0-4CA1-B043-2367385B39DA}"/>
                </c:ext>
              </c:extLst>
            </c:dLbl>
            <c:dLbl>
              <c:idx val="3"/>
              <c:layout>
                <c:manualLayout>
                  <c:x val="-7.0342912412657228E-17"/>
                  <c:y val="-2.0860492581384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B0-4CA1-B043-2367385B39DA}"/>
                </c:ext>
              </c:extLst>
            </c:dLbl>
            <c:dLbl>
              <c:idx val="4"/>
              <c:layout>
                <c:manualLayout>
                  <c:x val="0"/>
                  <c:y val="-3.1290738872076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B0-4CA1-B043-2367385B39DA}"/>
                </c:ext>
              </c:extLst>
            </c:dLbl>
            <c:dLbl>
              <c:idx val="5"/>
              <c:layout>
                <c:manualLayout>
                  <c:x val="-3.8369304556354917E-3"/>
                  <c:y val="-1.7383743817820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B0-4CA1-B043-2367385B39D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('Desp2020 Andre 9.2.21 IV'!$C$10:$C$12,'Desp2020 Andre 9.2.21 IV'!$C$14:$C$16)</c:f>
              <c:strCache>
                <c:ptCount val="6"/>
                <c:pt idx="0">
                  <c:v>  Pessoal e Encargos Sociais</c:v>
                </c:pt>
                <c:pt idx="1">
                  <c:v>  Juros e Encargos da Dívida</c:v>
                </c:pt>
                <c:pt idx="2">
                  <c:v>  Outras Despesas Correntes</c:v>
                </c:pt>
                <c:pt idx="3">
                  <c:v>  Investimentos</c:v>
                </c:pt>
                <c:pt idx="4">
                  <c:v>  Inversões Financeiras</c:v>
                </c:pt>
                <c:pt idx="5">
                  <c:v>  Amortização da Dívida</c:v>
                </c:pt>
              </c:strCache>
            </c:strRef>
          </c:cat>
          <c:val>
            <c:numRef>
              <c:f>('Desp2020 Andre 9.2.21 IV'!$D$10:$D$12,'Desp2020 Andre 9.2.21 IV'!$D$14:$D$16)</c:f>
              <c:numCache>
                <c:formatCode>_(* #,##0.0_);_(* \(#,##0.0\);_(* "-"??_);_(@_)</c:formatCode>
                <c:ptCount val="6"/>
                <c:pt idx="0">
                  <c:v>5510.9452166800011</c:v>
                </c:pt>
                <c:pt idx="1">
                  <c:v>212.40466269999999</c:v>
                </c:pt>
                <c:pt idx="2">
                  <c:v>2356.6016105000008</c:v>
                </c:pt>
                <c:pt idx="3">
                  <c:v>7.3660242600000005</c:v>
                </c:pt>
                <c:pt idx="4">
                  <c:v>16.43605294</c:v>
                </c:pt>
                <c:pt idx="5">
                  <c:v>335.27450920999996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B0-4CA1-B043-2367385B39DA}"/>
            </c:ext>
          </c:extLst>
        </c:ser>
        <c:ser>
          <c:idx val="1"/>
          <c:order val="1"/>
          <c:tx>
            <c:v>2022</c:v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6917818723872325E-2"/>
                  <c:y val="-9.437994373281336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B0-4CA1-B043-2367385B39DA}"/>
                </c:ext>
              </c:extLst>
            </c:dLbl>
            <c:dLbl>
              <c:idx val="1"/>
              <c:layout>
                <c:manualLayout>
                  <c:x val="2.4940047961630695E-2"/>
                  <c:y val="-4.1720985162769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7B0-4CA1-B043-2367385B39DA}"/>
                </c:ext>
              </c:extLst>
            </c:dLbl>
            <c:dLbl>
              <c:idx val="2"/>
              <c:layout>
                <c:manualLayout>
                  <c:x val="4.9206355515394352E-2"/>
                  <c:y val="-2.2226428645130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B0-4CA1-B043-2367385B39DA}"/>
                </c:ext>
              </c:extLst>
            </c:dLbl>
            <c:dLbl>
              <c:idx val="3"/>
              <c:layout>
                <c:manualLayout>
                  <c:x val="2.1103117505995205E-2"/>
                  <c:y val="-2.433724134494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7B0-4CA1-B043-2367385B39DA}"/>
                </c:ext>
              </c:extLst>
            </c:dLbl>
            <c:dLbl>
              <c:idx val="4"/>
              <c:layout>
                <c:manualLayout>
                  <c:x val="2.685851318944844E-2"/>
                  <c:y val="-3.1290738872076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7B0-4CA1-B043-2367385B39DA}"/>
                </c:ext>
              </c:extLst>
            </c:dLbl>
            <c:dLbl>
              <c:idx val="5"/>
              <c:layout>
                <c:manualLayout>
                  <c:x val="2.4940047961630695E-2"/>
                  <c:y val="-2.433724134494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7B0-4CA1-B043-2367385B39D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('Desp2020 Andre 9.2.21 IV'!$C$10:$C$12,'Desp2020 Andre 9.2.21 IV'!$C$14:$C$16)</c:f>
              <c:strCache>
                <c:ptCount val="6"/>
                <c:pt idx="0">
                  <c:v>  Pessoal e Encargos Sociais</c:v>
                </c:pt>
                <c:pt idx="1">
                  <c:v>  Juros e Encargos da Dívida</c:v>
                </c:pt>
                <c:pt idx="2">
                  <c:v>  Outras Despesas Correntes</c:v>
                </c:pt>
                <c:pt idx="3">
                  <c:v>  Investimentos</c:v>
                </c:pt>
                <c:pt idx="4">
                  <c:v>  Inversões Financeiras</c:v>
                </c:pt>
                <c:pt idx="5">
                  <c:v>  Amortização da Dívida</c:v>
                </c:pt>
              </c:strCache>
            </c:strRef>
          </c:cat>
          <c:val>
            <c:numRef>
              <c:f>('Desp2020 Andre 9.2.21 IV'!$E$10:$E$12,'Desp2020 Andre 9.2.21 IV'!$E$14:$E$16)</c:f>
              <c:numCache>
                <c:formatCode>_(* #,##0.0_);_(* \(#,##0.0\);_(* "-"??_);_(@_)</c:formatCode>
                <c:ptCount val="6"/>
                <c:pt idx="0">
                  <c:v>5983.0539549400009</c:v>
                </c:pt>
                <c:pt idx="1">
                  <c:v>231.44038851000002</c:v>
                </c:pt>
                <c:pt idx="2">
                  <c:v>3287.67850309</c:v>
                </c:pt>
                <c:pt idx="3">
                  <c:v>258.70968508999999</c:v>
                </c:pt>
                <c:pt idx="4">
                  <c:v>115.30490225</c:v>
                </c:pt>
                <c:pt idx="5">
                  <c:v>341.67378487000002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7B0-4CA1-B043-2367385B39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3663488"/>
        <c:axId val="383669376"/>
        <c:axId val="0"/>
      </c:bar3DChart>
      <c:catAx>
        <c:axId val="383663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solidFill>
            <a:schemeClr val="bg1"/>
          </a:solidFill>
        </c:spPr>
        <c:txPr>
          <a:bodyPr/>
          <a:lstStyle/>
          <a:p>
            <a:pPr>
              <a:defRPr>
                <a:ln>
                  <a:solidFill>
                    <a:schemeClr val="accent1">
                      <a:lumMod val="50000"/>
                    </a:schemeClr>
                  </a:solidFill>
                </a:ln>
              </a:defRPr>
            </a:pPr>
            <a:endParaRPr lang="en-US"/>
          </a:p>
        </c:txPr>
        <c:crossAx val="383669376"/>
        <c:crosses val="autoZero"/>
        <c:auto val="1"/>
        <c:lblAlgn val="ctr"/>
        <c:lblOffset val="100"/>
        <c:noMultiLvlLbl val="0"/>
      </c:catAx>
      <c:valAx>
        <c:axId val="383669376"/>
        <c:scaling>
          <c:orientation val="minMax"/>
        </c:scaling>
        <c:delete val="0"/>
        <c:axPos val="l"/>
        <c:majorGridlines/>
        <c:numFmt formatCode="_(* #,##0.0_);_(* \(#,##0.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>
                <a:ln>
                  <a:solidFill>
                    <a:schemeClr val="accent1">
                      <a:lumMod val="50000"/>
                    </a:schemeClr>
                  </a:solidFill>
                </a:ln>
              </a:defRPr>
            </a:pPr>
            <a:endParaRPr lang="en-US"/>
          </a:p>
        </c:txPr>
        <c:crossAx val="3836634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ln>
                <a:solidFill>
                  <a:schemeClr val="accent1">
                    <a:lumMod val="50000"/>
                  </a:schemeClr>
                </a:solidFill>
              </a:ln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1B514-BB9A-4672-AD43-7E8F97ED9EB4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15A64-087D-44B2-A57D-339F7822254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2EF109B5-AC43-499A-9158-13AE12551B83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87C4D709-D79A-43C8-BFBE-751C0C987D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21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987550" y="450850"/>
            <a:ext cx="10771188" cy="80803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25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1044" y="4714882"/>
            <a:ext cx="5438775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1044" y="4714882"/>
            <a:ext cx="5438775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A752-FC51-4505-8882-25E356766628}" type="datetime1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982B-E2EC-4085-BA9F-77202E97DBFD}" type="datetime1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A7B7-DA11-46EA-816A-E70FEF552C4C}" type="datetime1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4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>
          <a:xfrm>
            <a:off x="8532813" y="6308725"/>
            <a:ext cx="611187" cy="5492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2218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54B6-0A1C-48BD-A0AC-A08C0525AAD1}" type="datetime1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7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DD0E-7C83-4BB0-BC02-28471275D074}" type="datetime1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25B5-29F5-4522-B614-DBB761166C4C}" type="datetime1">
              <a:rPr lang="pt-BR" smtClean="0"/>
              <a:t>23/06/2022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F03E-9A55-48AA-91D6-B397AAD98ADF}" type="datetime1">
              <a:rPr lang="pt-BR" smtClean="0"/>
              <a:t>23/06/2022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B051-367D-4FD7-AECD-21F74BBDDB0D}" type="datetime1">
              <a:rPr lang="pt-BR" smtClean="0"/>
              <a:t>23/06/2022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D060-3018-4DCE-B71C-09681C55EEBC}" type="datetime1">
              <a:rPr lang="pt-BR" smtClean="0"/>
              <a:t>23/06/2022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7873-5ABE-483F-80A2-CE3F6F26D4D1}" type="datetime1">
              <a:rPr lang="pt-BR" smtClean="0"/>
              <a:t>23/06/2022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4A90-2AA7-4B7D-BC35-5830D4C42ABA}" type="datetime1">
              <a:rPr lang="pt-BR" smtClean="0"/>
              <a:t>23/06/2022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FAF4-80DA-49D1-A1DC-C9B3E54FEAB8}" type="datetime1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2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 /><Relationship Id="rId2" Type="http://schemas.openxmlformats.org/officeDocument/2006/relationships/slideLayout" Target="../slideLayouts/slideLayout7.xml" /><Relationship Id="rId1" Type="http://schemas.openxmlformats.org/officeDocument/2006/relationships/tags" Target="../tags/tag1.xml" /><Relationship Id="rId4" Type="http://schemas.openxmlformats.org/officeDocument/2006/relationships/image" Target="../media/image1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4.emf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5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3714751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883" y="4207147"/>
            <a:ext cx="8964613" cy="24791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>
                <a:solidFill>
                  <a:srgbClr val="002060"/>
                </a:solidFill>
              </a:rPr>
              <a:t>Demonstração e Avaliação do Cumprimento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>
                <a:solidFill>
                  <a:srgbClr val="002060"/>
                </a:solidFill>
              </a:rPr>
              <a:t>das Metas Fiscais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pt-BR" sz="2800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Quadrimestre de 2022</a:t>
            </a:r>
          </a:p>
          <a:p>
            <a:pPr algn="ctr">
              <a:lnSpc>
                <a:spcPct val="110000"/>
              </a:lnSpc>
              <a:defRPr/>
            </a:pPr>
            <a:endParaRPr lang="pt-BR" sz="11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b="1" dirty="0">
                <a:solidFill>
                  <a:srgbClr val="002060"/>
                </a:solidFill>
              </a:rPr>
              <a:t>Junho de 2021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644900"/>
            <a:ext cx="9144000" cy="35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SECRETARIA MUNICIPAL DE FAZENDA E PLANEJAMENTO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74173"/>
            <a:ext cx="3312368" cy="2180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47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>
                <a:solidFill>
                  <a:schemeClr val="bg1"/>
                </a:solidFill>
              </a:rPr>
              <a:t> Desembolso 2022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 Despesas Pagas – 1º 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10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060848"/>
            <a:ext cx="5743948" cy="360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00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39279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 Liquidada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2021 x 2022 – 1º 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11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2" y="2162063"/>
            <a:ext cx="719137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80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67271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Despesas  Liquidadas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2021 x 2022 – 1º Quadrimestre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732240" y="6311276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12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000000-0008-0000-1B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653910"/>
              </p:ext>
            </p:extLst>
          </p:nvPr>
        </p:nvGraphicFramePr>
        <p:xfrm>
          <a:off x="683568" y="1685090"/>
          <a:ext cx="7515226" cy="4157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5565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7772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 Liquidada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2021 x 2022 – 1º 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13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712" y="2309701"/>
            <a:ext cx="841057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6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4709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Despesa Liquidada por Função de Governo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 2021 x 2022 – 1º 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380312" y="6318058"/>
            <a:ext cx="105348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14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320608"/>
            <a:ext cx="5362575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77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1779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Investimento / Despesa Total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1º 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92280" y="6198765"/>
            <a:ext cx="144016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562650"/>
            <a:ext cx="41624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42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0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Corrente Líquida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2021 x 2022 – 1º Quadrimestre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16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396" y="1262220"/>
            <a:ext cx="5400600" cy="533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21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88756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Orçamentário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2021 x 2022 – 1º 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17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62" y="1312495"/>
            <a:ext cx="707707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31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0227" y="116632"/>
            <a:ext cx="744559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e Resultado Nominal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2021 x 2022 – 1º Quadrimestre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Resultado Primário Acima da Linha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399" y="1318146"/>
            <a:ext cx="6950104" cy="520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96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79" y="116632"/>
            <a:ext cx="744413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e Resultado Nominal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2021 x 2022 – 1º Quadrimestre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Resultado Nominal Acima da Linha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19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492896"/>
            <a:ext cx="8020202" cy="205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2782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Meta de Arrecadação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2022 – 1º Quadrimestre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7232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2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462" y="1625129"/>
            <a:ext cx="5908576" cy="473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11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7121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Limites Legais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2022 – 1º Quadrimestre</a:t>
            </a:r>
            <a:endParaRPr lang="pt-BR" sz="2200" b="1" dirty="0">
              <a:solidFill>
                <a:srgbClr val="FF0000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20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287" y="1772816"/>
            <a:ext cx="5539357" cy="381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4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59070" y="44624"/>
            <a:ext cx="7452320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Realizada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2021 x 2022 – 1º 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 txBox="1">
            <a:spLocks/>
          </p:cNvSpPr>
          <p:nvPr/>
        </p:nvSpPr>
        <p:spPr>
          <a:xfrm>
            <a:off x="6553200" y="6356350"/>
            <a:ext cx="1835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 algn="r"/>
              <a:t>3</a:t>
            </a:fld>
            <a:r>
              <a:rPr lang="pt-BR" sz="16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062" y="1556792"/>
            <a:ext cx="738187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Receitas Correntes e Receitas de Capital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2021 x 2022 – 1º Quadrimestre</a:t>
            </a:r>
          </a:p>
          <a:p>
            <a:endParaRPr lang="pt-BR" sz="2200" dirty="0"/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>
          <a:xfrm>
            <a:off x="7668344" y="6356350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b="1">
                <a:solidFill>
                  <a:srgbClr val="002060"/>
                </a:solidFill>
              </a:defRPr>
            </a:lvl1pPr>
          </a:lstStyle>
          <a:p>
            <a:fld id="{E96EC896-A015-41F0-9042-2FF0343DD5B8}" type="slidenum">
              <a:rPr lang="pt-BR" b="0" smtClean="0"/>
              <a:pPr/>
              <a:t>4</a:t>
            </a:fld>
            <a:endParaRPr lang="pt-BR" b="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1271702"/>
            <a:ext cx="7011008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5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3744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99209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2021 x 2022 – 1º Quadrimestre</a:t>
            </a:r>
          </a:p>
          <a:p>
            <a:endParaRPr lang="pt-BR" sz="22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39648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276872"/>
            <a:ext cx="8030384" cy="287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39777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2021 x 2022 – 1º 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7924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6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874" y="1263516"/>
            <a:ext cx="6584251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8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024" y="-2957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23728" y="19432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2021 x 2022 – 1º Quadrimestre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7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788300"/>
            <a:ext cx="7096735" cy="413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57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2021 x 2022 – 1º Quadrimestre</a:t>
            </a:r>
          </a:p>
          <a:p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423523"/>
            <a:ext cx="6055519" cy="529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5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40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>
                <a:solidFill>
                  <a:schemeClr val="bg1"/>
                </a:solidFill>
              </a:rPr>
              <a:t>Outras Receitas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2021 x 2022 – 1º Quadrimestre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9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636912"/>
            <a:ext cx="7169939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561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5279</TotalTime>
  <Words>239</Words>
  <Application>Microsoft Office PowerPoint</Application>
  <PresentationFormat>On-screen Show (4:3)</PresentationFormat>
  <Paragraphs>68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Abraham Napoles Tibeau</dc:creator>
  <cp:lastModifiedBy>Thiago Mourthe</cp:lastModifiedBy>
  <cp:revision>363</cp:revision>
  <cp:lastPrinted>2021-02-10T16:18:02Z</cp:lastPrinted>
  <dcterms:created xsi:type="dcterms:W3CDTF">2018-12-03T14:01:27Z</dcterms:created>
  <dcterms:modified xsi:type="dcterms:W3CDTF">2022-06-23T19:07:03Z</dcterms:modified>
</cp:coreProperties>
</file>