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14" r:id="rId2"/>
    <p:sldId id="280" r:id="rId3"/>
    <p:sldId id="281" r:id="rId4"/>
    <p:sldId id="301" r:id="rId5"/>
    <p:sldId id="282" r:id="rId6"/>
    <p:sldId id="302" r:id="rId7"/>
    <p:sldId id="284" r:id="rId8"/>
    <p:sldId id="303" r:id="rId9"/>
    <p:sldId id="286" r:id="rId10"/>
    <p:sldId id="288" r:id="rId11"/>
    <p:sldId id="304" r:id="rId12"/>
    <p:sldId id="289" r:id="rId13"/>
    <p:sldId id="290" r:id="rId14"/>
    <p:sldId id="305" r:id="rId15"/>
    <p:sldId id="291" r:id="rId16"/>
    <p:sldId id="306" r:id="rId17"/>
    <p:sldId id="307" r:id="rId18"/>
    <p:sldId id="308" r:id="rId19"/>
    <p:sldId id="309" r:id="rId20"/>
  </p:sldIdLst>
  <p:sldSz cx="9144000" cy="6858000" type="screen4x3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126F2E-A287-4157-9510-1B7AC70E3938}" v="87" dt="2020-07-13T15:53:52.1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52" autoAdjust="0"/>
    <p:restoredTop sz="94660"/>
  </p:normalViewPr>
  <p:slideViewPr>
    <p:cSldViewPr>
      <p:cViewPr varScale="1">
        <p:scale>
          <a:sx n="85" d="100"/>
          <a:sy n="85" d="100"/>
        </p:scale>
        <p:origin x="18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uel Abraham Nápoles Tibeau" userId="99f398d6bed19b1c" providerId="LiveId" clId="{A4126F2E-A287-4157-9510-1B7AC70E3938}"/>
    <pc:docChg chg="modSld">
      <pc:chgData name="Manuel Abraham Nápoles Tibeau" userId="99f398d6bed19b1c" providerId="LiveId" clId="{A4126F2E-A287-4157-9510-1B7AC70E3938}" dt="2020-07-13T15:53:52.115" v="136" actId="1038"/>
      <pc:docMkLst>
        <pc:docMk/>
      </pc:docMkLst>
      <pc:sldChg chg="delSp modSp mod">
        <pc:chgData name="Manuel Abraham Nápoles Tibeau" userId="99f398d6bed19b1c" providerId="LiveId" clId="{A4126F2E-A287-4157-9510-1B7AC70E3938}" dt="2020-07-13T15:16:31.394" v="12" actId="1038"/>
        <pc:sldMkLst>
          <pc:docMk/>
          <pc:sldMk cId="1697162182" sldId="259"/>
        </pc:sldMkLst>
        <pc:picChg chg="mod">
          <ac:chgData name="Manuel Abraham Nápoles Tibeau" userId="99f398d6bed19b1c" providerId="LiveId" clId="{A4126F2E-A287-4157-9510-1B7AC70E3938}" dt="2020-07-13T15:16:31.394" v="12" actId="1038"/>
          <ac:picMkLst>
            <pc:docMk/>
            <pc:sldMk cId="1697162182" sldId="259"/>
            <ac:picMk id="2" creationId="{F8C0E571-D0B0-4DEF-841D-B55FA7F0A3BD}"/>
          </ac:picMkLst>
        </pc:picChg>
        <pc:picChg chg="del">
          <ac:chgData name="Manuel Abraham Nápoles Tibeau" userId="99f398d6bed19b1c" providerId="LiveId" clId="{A4126F2E-A287-4157-9510-1B7AC70E3938}" dt="2020-07-13T15:16:18.187" v="0" actId="478"/>
          <ac:picMkLst>
            <pc:docMk/>
            <pc:sldMk cId="1697162182" sldId="259"/>
            <ac:picMk id="1026" creationId="{00000000-0000-0000-0000-000000000000}"/>
          </ac:picMkLst>
        </pc:picChg>
      </pc:sldChg>
      <pc:sldChg chg="modSp">
        <pc:chgData name="Manuel Abraham Nápoles Tibeau" userId="99f398d6bed19b1c" providerId="LiveId" clId="{A4126F2E-A287-4157-9510-1B7AC70E3938}" dt="2020-07-13T15:17:03.732" v="18" actId="14100"/>
        <pc:sldMkLst>
          <pc:docMk/>
          <pc:sldMk cId="1671287084" sldId="261"/>
        </pc:sldMkLst>
        <pc:picChg chg="mod">
          <ac:chgData name="Manuel Abraham Nápoles Tibeau" userId="99f398d6bed19b1c" providerId="LiveId" clId="{A4126F2E-A287-4157-9510-1B7AC70E3938}" dt="2020-07-13T15:17:03.732" v="18" actId="14100"/>
          <ac:picMkLst>
            <pc:docMk/>
            <pc:sldMk cId="1671287084" sldId="261"/>
            <ac:picMk id="2051" creationId="{00000000-0000-0000-0000-000000000000}"/>
          </ac:picMkLst>
        </pc:picChg>
      </pc:sldChg>
      <pc:sldChg chg="modSp">
        <pc:chgData name="Manuel Abraham Nápoles Tibeau" userId="99f398d6bed19b1c" providerId="LiveId" clId="{A4126F2E-A287-4157-9510-1B7AC70E3938}" dt="2020-07-13T15:28:10.812" v="50" actId="1035"/>
        <pc:sldMkLst>
          <pc:docMk/>
          <pc:sldMk cId="1977733663" sldId="263"/>
        </pc:sldMkLst>
        <pc:picChg chg="mod">
          <ac:chgData name="Manuel Abraham Nápoles Tibeau" userId="99f398d6bed19b1c" providerId="LiveId" clId="{A4126F2E-A287-4157-9510-1B7AC70E3938}" dt="2020-07-13T15:28:10.812" v="50" actId="1035"/>
          <ac:picMkLst>
            <pc:docMk/>
            <pc:sldMk cId="1977733663" sldId="263"/>
            <ac:picMk id="3075" creationId="{00000000-0000-0000-0000-000000000000}"/>
          </ac:picMkLst>
        </pc:picChg>
      </pc:sldChg>
      <pc:sldChg chg="modSp">
        <pc:chgData name="Manuel Abraham Nápoles Tibeau" userId="99f398d6bed19b1c" providerId="LiveId" clId="{A4126F2E-A287-4157-9510-1B7AC70E3938}" dt="2020-07-13T15:22:42.497" v="20" actId="14100"/>
        <pc:sldMkLst>
          <pc:docMk/>
          <pc:sldMk cId="4133261534" sldId="282"/>
        </pc:sldMkLst>
        <pc:picChg chg="mod">
          <ac:chgData name="Manuel Abraham Nápoles Tibeau" userId="99f398d6bed19b1c" providerId="LiveId" clId="{A4126F2E-A287-4157-9510-1B7AC70E3938}" dt="2020-07-13T15:22:42.497" v="20" actId="14100"/>
          <ac:picMkLst>
            <pc:docMk/>
            <pc:sldMk cId="4133261534" sldId="282"/>
            <ac:picMk id="7170" creationId="{00000000-0000-0000-0000-000000000000}"/>
          </ac:picMkLst>
        </pc:picChg>
      </pc:sldChg>
      <pc:sldChg chg="modSp">
        <pc:chgData name="Manuel Abraham Nápoles Tibeau" userId="99f398d6bed19b1c" providerId="LiveId" clId="{A4126F2E-A287-4157-9510-1B7AC70E3938}" dt="2020-07-13T15:27:11.561" v="45" actId="14100"/>
        <pc:sldMkLst>
          <pc:docMk/>
          <pc:sldMk cId="1889162191" sldId="285"/>
        </pc:sldMkLst>
        <pc:picChg chg="mod">
          <ac:chgData name="Manuel Abraham Nápoles Tibeau" userId="99f398d6bed19b1c" providerId="LiveId" clId="{A4126F2E-A287-4157-9510-1B7AC70E3938}" dt="2020-07-13T15:27:11.561" v="45" actId="14100"/>
          <ac:picMkLst>
            <pc:docMk/>
            <pc:sldMk cId="1889162191" sldId="285"/>
            <ac:picMk id="11266" creationId="{00000000-0000-0000-0000-000000000000}"/>
          </ac:picMkLst>
        </pc:picChg>
      </pc:sldChg>
      <pc:sldChg chg="delSp modSp mod">
        <pc:chgData name="Manuel Abraham Nápoles Tibeau" userId="99f398d6bed19b1c" providerId="LiveId" clId="{A4126F2E-A287-4157-9510-1B7AC70E3938}" dt="2020-07-13T15:52:36.434" v="92" actId="1036"/>
        <pc:sldMkLst>
          <pc:docMk/>
          <pc:sldMk cId="2150356120" sldId="286"/>
        </pc:sldMkLst>
        <pc:picChg chg="mod">
          <ac:chgData name="Manuel Abraham Nápoles Tibeau" userId="99f398d6bed19b1c" providerId="LiveId" clId="{A4126F2E-A287-4157-9510-1B7AC70E3938}" dt="2020-07-13T15:52:36.434" v="92" actId="1036"/>
          <ac:picMkLst>
            <pc:docMk/>
            <pc:sldMk cId="2150356120" sldId="286"/>
            <ac:picMk id="2" creationId="{01C148DC-9976-4026-941A-2C1A942C6ECD}"/>
          </ac:picMkLst>
        </pc:picChg>
        <pc:picChg chg="del mod">
          <ac:chgData name="Manuel Abraham Nápoles Tibeau" userId="99f398d6bed19b1c" providerId="LiveId" clId="{A4126F2E-A287-4157-9510-1B7AC70E3938}" dt="2020-07-13T15:51:53.058" v="52" actId="478"/>
          <ac:picMkLst>
            <pc:docMk/>
            <pc:sldMk cId="2150356120" sldId="286"/>
            <ac:picMk id="6147" creationId="{00000000-0000-0000-0000-000000000000}"/>
          </ac:picMkLst>
        </pc:picChg>
      </pc:sldChg>
      <pc:sldChg chg="modSp">
        <pc:chgData name="Manuel Abraham Nápoles Tibeau" userId="99f398d6bed19b1c" providerId="LiveId" clId="{A4126F2E-A287-4157-9510-1B7AC70E3938}" dt="2020-07-13T15:53:52.115" v="136" actId="1038"/>
        <pc:sldMkLst>
          <pc:docMk/>
          <pc:sldMk cId="2310621998" sldId="291"/>
        </pc:sldMkLst>
        <pc:picChg chg="mod">
          <ac:chgData name="Manuel Abraham Nápoles Tibeau" userId="99f398d6bed19b1c" providerId="LiveId" clId="{A4126F2E-A287-4157-9510-1B7AC70E3938}" dt="2020-07-13T15:53:52.115" v="136" actId="1038"/>
          <ac:picMkLst>
            <pc:docMk/>
            <pc:sldMk cId="2310621998" sldId="291"/>
            <ac:picMk id="10242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39" tIns="45720" rIns="91439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967"/>
          </a:xfrm>
          <a:prstGeom prst="rect">
            <a:avLst/>
          </a:prstGeom>
        </p:spPr>
        <p:txBody>
          <a:bodyPr vert="horz" lIns="91439" tIns="45720" rIns="91439" bIns="45720" rtlCol="0"/>
          <a:lstStyle>
            <a:lvl1pPr algn="r">
              <a:defRPr sz="1200"/>
            </a:lvl1pPr>
          </a:lstStyle>
          <a:p>
            <a:fld id="{8AA1B514-BB9A-4672-AD43-7E8F97ED9EB4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9672"/>
            <a:ext cx="2946400" cy="496966"/>
          </a:xfrm>
          <a:prstGeom prst="rect">
            <a:avLst/>
          </a:prstGeom>
        </p:spPr>
        <p:txBody>
          <a:bodyPr vert="horz" lIns="91439" tIns="45720" rIns="91439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9" y="9429672"/>
            <a:ext cx="2946400" cy="496966"/>
          </a:xfrm>
          <a:prstGeom prst="rect">
            <a:avLst/>
          </a:prstGeom>
        </p:spPr>
        <p:txBody>
          <a:bodyPr vert="horz" lIns="91439" tIns="45720" rIns="91439" bIns="45720" rtlCol="0" anchor="b"/>
          <a:lstStyle>
            <a:lvl1pPr algn="r">
              <a:defRPr sz="1200"/>
            </a:lvl1pPr>
          </a:lstStyle>
          <a:p>
            <a:fld id="{22F15A64-087D-44B2-A57D-339F782225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3709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5659" cy="496411"/>
          </a:xfrm>
          <a:prstGeom prst="rect">
            <a:avLst/>
          </a:prstGeom>
        </p:spPr>
        <p:txBody>
          <a:bodyPr vert="horz" lIns="91416" tIns="45708" rIns="91416" bIns="45708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6" y="3"/>
            <a:ext cx="2945659" cy="496411"/>
          </a:xfrm>
          <a:prstGeom prst="rect">
            <a:avLst/>
          </a:prstGeom>
        </p:spPr>
        <p:txBody>
          <a:bodyPr vert="horz" lIns="91416" tIns="45708" rIns="91416" bIns="45708" rtlCol="0"/>
          <a:lstStyle>
            <a:lvl1pPr algn="r">
              <a:defRPr sz="1200"/>
            </a:lvl1pPr>
          </a:lstStyle>
          <a:p>
            <a:fld id="{2EF109B5-AC43-499A-9158-13AE12551B83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6" tIns="45708" rIns="91416" bIns="45708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910"/>
            <a:ext cx="5438140" cy="4467701"/>
          </a:xfrm>
          <a:prstGeom prst="rect">
            <a:avLst/>
          </a:prstGeom>
        </p:spPr>
        <p:txBody>
          <a:bodyPr vert="horz" lIns="91416" tIns="45708" rIns="91416" bIns="45708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3" y="9430093"/>
            <a:ext cx="2945659" cy="496411"/>
          </a:xfrm>
          <a:prstGeom prst="rect">
            <a:avLst/>
          </a:prstGeom>
        </p:spPr>
        <p:txBody>
          <a:bodyPr vert="horz" lIns="91416" tIns="45708" rIns="91416" bIns="45708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6" y="9430093"/>
            <a:ext cx="2945659" cy="496411"/>
          </a:xfrm>
          <a:prstGeom prst="rect">
            <a:avLst/>
          </a:prstGeom>
        </p:spPr>
        <p:txBody>
          <a:bodyPr vert="horz" lIns="91416" tIns="45708" rIns="91416" bIns="45708" rtlCol="0" anchor="b"/>
          <a:lstStyle>
            <a:lvl1pPr algn="r">
              <a:defRPr sz="1200"/>
            </a:lvl1pPr>
          </a:lstStyle>
          <a:p>
            <a:fld id="{87C4D709-D79A-43C8-BFBE-751C0C987D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3721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989138" y="450850"/>
            <a:ext cx="10774363" cy="80819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9250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xfrm>
            <a:off x="681045" y="4715636"/>
            <a:ext cx="5438775" cy="4467939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xfrm>
            <a:off x="681045" y="4715636"/>
            <a:ext cx="5438775" cy="4467939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A752-FC51-4505-8882-25E356766628}" type="datetime1">
              <a:rPr lang="pt-BR" smtClean="0"/>
              <a:t>27/06/2024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794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982B-E2EC-4085-BA9F-77202E97DBFD}" type="datetime1">
              <a:rPr lang="pt-BR" smtClean="0"/>
              <a:t>27/06/2024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583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A7B7-DA11-46EA-816A-E70FEF552C4C}" type="datetime1">
              <a:rPr lang="pt-BR" smtClean="0"/>
              <a:t>27/06/2024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3048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0"/>
          </p:nvPr>
        </p:nvSpPr>
        <p:spPr>
          <a:xfrm>
            <a:off x="8532813" y="6308725"/>
            <a:ext cx="611187" cy="5492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822189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D54B6-0A1C-48BD-A0AC-A08C0525AAD1}" type="datetime1">
              <a:rPr lang="pt-BR" smtClean="0"/>
              <a:t>27/06/2024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72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DD0E-7C83-4BB0-BC02-28471275D074}" type="datetime1">
              <a:rPr lang="pt-BR" smtClean="0"/>
              <a:t>27/06/2024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350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25B5-29F5-4522-B614-DBB761166C4C}" type="datetime1">
              <a:rPr lang="pt-BR" smtClean="0"/>
              <a:t>27/06/2024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455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F03E-9A55-48AA-91D6-B397AAD98ADF}" type="datetime1">
              <a:rPr lang="pt-BR" smtClean="0"/>
              <a:t>27/06/2024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98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B051-367D-4FD7-AECD-21F74BBDDB0D}" type="datetime1">
              <a:rPr lang="pt-BR" smtClean="0"/>
              <a:t>27/06/2024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8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D060-3018-4DCE-B71C-09681C55EEBC}" type="datetime1">
              <a:rPr lang="pt-BR" smtClean="0"/>
              <a:t>27/06/2024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729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7873-5ABE-483F-80A2-CE3F6F26D4D1}" type="datetime1">
              <a:rPr lang="pt-BR" smtClean="0"/>
              <a:t>27/06/2024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8113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4A90-2AA7-4B7D-BC35-5830D4C42ABA}" type="datetime1">
              <a:rPr lang="pt-BR" smtClean="0"/>
              <a:t>27/06/2024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06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AFAF4-80DA-49D1-A1DC-C9B3E54FEAB8}" type="datetime1">
              <a:rPr lang="pt-BR" smtClean="0"/>
              <a:t>27/06/2024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302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0" y="-26988"/>
            <a:ext cx="9144000" cy="3714751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1883" y="4207147"/>
            <a:ext cx="8964613" cy="247914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defRPr/>
            </a:pPr>
            <a:endParaRPr lang="pt-BR" sz="2800" b="1" dirty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pt-BR" sz="2800" b="1" dirty="0" smtClean="0">
                <a:solidFill>
                  <a:srgbClr val="002060"/>
                </a:solidFill>
              </a:rPr>
              <a:t>Demonstração </a:t>
            </a:r>
            <a:r>
              <a:rPr lang="pt-BR" sz="2800" b="1" dirty="0">
                <a:solidFill>
                  <a:srgbClr val="002060"/>
                </a:solidFill>
              </a:rPr>
              <a:t>e Avaliação do Cumprimento </a:t>
            </a:r>
            <a:endParaRPr lang="pt-BR" sz="2800" b="1" dirty="0" smtClean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pt-BR" sz="2800" b="1" dirty="0" smtClean="0">
                <a:solidFill>
                  <a:srgbClr val="002060"/>
                </a:solidFill>
              </a:rPr>
              <a:t>das </a:t>
            </a:r>
            <a:r>
              <a:rPr lang="pt-BR" sz="2800" b="1" dirty="0">
                <a:solidFill>
                  <a:srgbClr val="002060"/>
                </a:solidFill>
              </a:rPr>
              <a:t>Metas Fiscais </a:t>
            </a:r>
          </a:p>
          <a:p>
            <a:pPr algn="ctr">
              <a:lnSpc>
                <a:spcPct val="110000"/>
              </a:lnSpc>
              <a:defRPr/>
            </a:pPr>
            <a:r>
              <a:rPr lang="pt-BR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pt-BR" sz="2800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pt-BR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Quadrimestre de </a:t>
            </a:r>
            <a:r>
              <a:rPr lang="pt-BR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2024</a:t>
            </a:r>
            <a:endParaRPr lang="pt-BR" sz="28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110000"/>
              </a:lnSpc>
              <a:defRPr/>
            </a:pPr>
            <a:endParaRPr lang="pt-BR" sz="1100" b="1" dirty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pt-BR" b="1" dirty="0" smtClean="0">
                <a:solidFill>
                  <a:srgbClr val="002060"/>
                </a:solidFill>
              </a:rPr>
              <a:t>Junho </a:t>
            </a:r>
            <a:r>
              <a:rPr lang="pt-BR" b="1" dirty="0">
                <a:solidFill>
                  <a:srgbClr val="002060"/>
                </a:solidFill>
              </a:rPr>
              <a:t>de </a:t>
            </a:r>
            <a:r>
              <a:rPr lang="pt-BR" b="1" dirty="0" smtClean="0">
                <a:solidFill>
                  <a:srgbClr val="002060"/>
                </a:solidFill>
              </a:rPr>
              <a:t>2024</a:t>
            </a:r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3644900"/>
            <a:ext cx="9144000" cy="3571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</a:rPr>
              <a:t>SECRETARIA MUNICIPAL DE </a:t>
            </a:r>
            <a:r>
              <a:rPr lang="pt-BR" b="1" dirty="0" smtClean="0">
                <a:solidFill>
                  <a:schemeClr val="bg1"/>
                </a:solidFill>
              </a:rPr>
              <a:t>FAZENDA E PLANEJAMENTO</a:t>
            </a: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574173"/>
            <a:ext cx="3312368" cy="218050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594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139279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chemeClr val="bg1"/>
                </a:solidFill>
              </a:rPr>
              <a:t>Despesas Liquidadas</a:t>
            </a:r>
            <a:r>
              <a:rPr lang="pt-BR" sz="2200" b="1" dirty="0">
                <a:solidFill>
                  <a:schemeClr val="bg1"/>
                </a:solidFill>
              </a:rPr>
              <a:t/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2024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1º </a:t>
            </a:r>
            <a:r>
              <a:rPr lang="pt-BR" sz="2200" b="1" dirty="0">
                <a:solidFill>
                  <a:schemeClr val="bg1"/>
                </a:solidFill>
              </a:rPr>
              <a:t>Quadrimestre 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312" y="2162063"/>
            <a:ext cx="7191375" cy="3228975"/>
          </a:xfrm>
          <a:prstGeom prst="rect">
            <a:avLst/>
          </a:prstGeom>
        </p:spPr>
      </p:pic>
      <p:sp>
        <p:nvSpPr>
          <p:cNvPr id="8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r>
              <a:rPr lang="pt-BR" sz="1600" dirty="0" smtClean="0">
                <a:solidFill>
                  <a:srgbClr val="002060"/>
                </a:solidFill>
              </a:rPr>
              <a:t>10</a:t>
            </a:r>
            <a:endParaRPr lang="pt-BR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18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67271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Despesas </a:t>
            </a:r>
            <a:r>
              <a:rPr lang="pt-BR" sz="2200" b="1" dirty="0" smtClean="0">
                <a:solidFill>
                  <a:schemeClr val="bg1"/>
                </a:solidFill>
              </a:rPr>
              <a:t> Liquidadas </a:t>
            </a:r>
            <a:r>
              <a:rPr lang="pt-BR" sz="2200" b="1" dirty="0">
                <a:solidFill>
                  <a:schemeClr val="bg1"/>
                </a:solidFill>
              </a:rPr>
              <a:t/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2024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1º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</p:txBody>
      </p:sp>
      <p:sp>
        <p:nvSpPr>
          <p:cNvPr id="8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732240" y="6311276"/>
            <a:ext cx="2133600" cy="365125"/>
          </a:xfrm>
        </p:spPr>
        <p:txBody>
          <a:bodyPr vert="horz" lIns="91440" tIns="45720" rIns="91440" bIns="45720" rtlCol="0" anchor="ctr"/>
          <a:lstStyle/>
          <a:p>
            <a:r>
              <a:rPr lang="pt-BR" sz="1600" dirty="0" smtClean="0">
                <a:solidFill>
                  <a:srgbClr val="002060"/>
                </a:solidFill>
              </a:rPr>
              <a:t>11</a:t>
            </a:r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490" y="2060848"/>
            <a:ext cx="7517019" cy="4157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56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77723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chemeClr val="bg1"/>
                </a:solidFill>
              </a:rPr>
              <a:t>Despesas Liquidadas</a:t>
            </a:r>
            <a:r>
              <a:rPr lang="pt-BR" sz="2200" b="1" dirty="0">
                <a:solidFill>
                  <a:schemeClr val="bg1"/>
                </a:solidFill>
              </a:rPr>
              <a:t/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2024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1º </a:t>
            </a:r>
            <a:r>
              <a:rPr lang="pt-BR" sz="2200" b="1" dirty="0">
                <a:solidFill>
                  <a:schemeClr val="bg1"/>
                </a:solidFill>
              </a:rPr>
              <a:t>Quadrimestre 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r>
              <a:rPr lang="pt-BR" sz="1600" dirty="0" smtClean="0">
                <a:solidFill>
                  <a:srgbClr val="002060"/>
                </a:solidFill>
              </a:rPr>
              <a:t>12</a:t>
            </a:r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844824"/>
            <a:ext cx="8801855" cy="3239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66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147097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sz="2200" b="1" dirty="0">
                <a:solidFill>
                  <a:schemeClr val="bg1"/>
                </a:solidFill>
              </a:rPr>
              <a:t>Despesa </a:t>
            </a:r>
            <a:r>
              <a:rPr lang="pt-BR" sz="2200" b="1" dirty="0" smtClean="0">
                <a:solidFill>
                  <a:schemeClr val="bg1"/>
                </a:solidFill>
              </a:rPr>
              <a:t>Liquidada </a:t>
            </a:r>
            <a:r>
              <a:rPr lang="pt-BR" sz="2200" b="1" dirty="0">
                <a:solidFill>
                  <a:schemeClr val="bg1"/>
                </a:solidFill>
              </a:rPr>
              <a:t>por Função de Governo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 </a:t>
            </a:r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2024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1º </a:t>
            </a:r>
            <a:r>
              <a:rPr lang="pt-BR" sz="2200" b="1" dirty="0">
                <a:solidFill>
                  <a:schemeClr val="bg1"/>
                </a:solidFill>
              </a:rPr>
              <a:t>Quadrimestre 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7380312" y="6318058"/>
            <a:ext cx="1053480" cy="365125"/>
          </a:xfrm>
        </p:spPr>
        <p:txBody>
          <a:bodyPr vert="horz" lIns="91440" tIns="45720" rIns="91440" bIns="45720" rtlCol="0" anchor="ctr"/>
          <a:lstStyle/>
          <a:p>
            <a:r>
              <a:rPr lang="pt-BR" sz="1600" dirty="0" smtClean="0">
                <a:solidFill>
                  <a:srgbClr val="002060"/>
                </a:solidFill>
              </a:rPr>
              <a:t>13</a:t>
            </a:r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1355298"/>
            <a:ext cx="5074543" cy="5254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47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117793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Investimento / Despesa Total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1</a:t>
            </a:r>
            <a:r>
              <a:rPr lang="pt-BR" sz="2200" b="1" dirty="0" smtClean="0">
                <a:solidFill>
                  <a:schemeClr val="bg1"/>
                </a:solidFill>
              </a:rPr>
              <a:t>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92280" y="6198765"/>
            <a:ext cx="1440160" cy="365125"/>
          </a:xfrm>
        </p:spPr>
        <p:txBody>
          <a:bodyPr vert="horz" lIns="91440" tIns="45720" rIns="91440" bIns="45720" rtlCol="0" anchor="ctr"/>
          <a:lstStyle/>
          <a:p>
            <a:r>
              <a:rPr lang="pt-BR" sz="1600" dirty="0" smtClean="0">
                <a:solidFill>
                  <a:srgbClr val="002060"/>
                </a:solidFill>
              </a:rPr>
              <a:t>14</a:t>
            </a:r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1389452"/>
            <a:ext cx="4045330" cy="5174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74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1680" y="0"/>
            <a:ext cx="745232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 Corrente Líquida</a:t>
            </a:r>
          </a:p>
          <a:p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2024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1º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r>
              <a:rPr lang="pt-BR" sz="1600" dirty="0" smtClean="0">
                <a:solidFill>
                  <a:srgbClr val="002060"/>
                </a:solidFill>
              </a:rPr>
              <a:t>15</a:t>
            </a:r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1194038"/>
            <a:ext cx="4142165" cy="5527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62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1680" y="88756"/>
            <a:ext cx="745232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Resultado Orçamentário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2024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1º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r>
              <a:rPr lang="pt-BR" sz="1600" dirty="0" smtClean="0">
                <a:solidFill>
                  <a:srgbClr val="002060"/>
                </a:solidFill>
              </a:rPr>
              <a:t>16</a:t>
            </a:r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462" y="1312495"/>
            <a:ext cx="7077075" cy="516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63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0227" y="116632"/>
            <a:ext cx="744559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Resultado Primário </a:t>
            </a:r>
          </a:p>
          <a:p>
            <a:r>
              <a:rPr lang="pt-BR" sz="2200" b="1" dirty="0" smtClean="0">
                <a:solidFill>
                  <a:schemeClr val="bg1"/>
                </a:solidFill>
              </a:rPr>
              <a:t>2024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1º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  <a:endParaRPr lang="pt-BR" sz="2200" b="1" dirty="0" smtClean="0">
              <a:solidFill>
                <a:schemeClr val="bg1"/>
              </a:solidFill>
            </a:endParaRPr>
          </a:p>
          <a:p>
            <a:r>
              <a:rPr lang="pt-BR" sz="2200" b="1" dirty="0" smtClean="0">
                <a:solidFill>
                  <a:schemeClr val="bg1"/>
                </a:solidFill>
              </a:rPr>
              <a:t> </a:t>
            </a:r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8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r>
              <a:rPr lang="pt-BR" sz="1600" dirty="0" smtClean="0">
                <a:solidFill>
                  <a:srgbClr val="002060"/>
                </a:solidFill>
              </a:rPr>
              <a:t>17</a:t>
            </a:r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368247"/>
            <a:ext cx="7108120" cy="535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39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1679" y="116632"/>
            <a:ext cx="7444139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 smtClean="0">
                <a:solidFill>
                  <a:schemeClr val="bg1"/>
                </a:solidFill>
              </a:rPr>
              <a:t>Resultado </a:t>
            </a:r>
            <a:r>
              <a:rPr lang="pt-BR" sz="2200" b="1" dirty="0">
                <a:solidFill>
                  <a:schemeClr val="bg1"/>
                </a:solidFill>
              </a:rPr>
              <a:t>Nominal</a:t>
            </a:r>
          </a:p>
          <a:p>
            <a:r>
              <a:rPr lang="pt-BR" sz="2200" b="1" dirty="0" smtClean="0">
                <a:solidFill>
                  <a:schemeClr val="bg1"/>
                </a:solidFill>
              </a:rPr>
              <a:t>2023 x 2024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1º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  <a:endParaRPr lang="pt-BR" sz="2200" b="1" dirty="0" smtClean="0">
              <a:solidFill>
                <a:schemeClr val="bg1"/>
              </a:solidFill>
            </a:endParaRPr>
          </a:p>
          <a:p>
            <a:r>
              <a:rPr lang="pt-BR" sz="2200" b="1" dirty="0" smtClean="0">
                <a:solidFill>
                  <a:schemeClr val="bg1"/>
                </a:solidFill>
              </a:rPr>
              <a:t> </a:t>
            </a:r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8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r>
              <a:rPr lang="pt-BR" sz="1600" dirty="0" smtClean="0">
                <a:solidFill>
                  <a:srgbClr val="002060"/>
                </a:solidFill>
              </a:rPr>
              <a:t>18</a:t>
            </a:r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838200" y="2298700"/>
            <a:ext cx="7718424" cy="2982913"/>
            <a:chOff x="528" y="1448"/>
            <a:chExt cx="4862" cy="1879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533" y="1448"/>
              <a:ext cx="4781" cy="1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533" y="1448"/>
              <a:ext cx="4781" cy="15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533" y="1600"/>
              <a:ext cx="4781" cy="391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533" y="1986"/>
              <a:ext cx="4781" cy="32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533" y="2301"/>
              <a:ext cx="1735" cy="5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4214" y="2301"/>
              <a:ext cx="1100" cy="5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533" y="2838"/>
              <a:ext cx="4781" cy="15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533" y="2990"/>
              <a:ext cx="4781" cy="12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533" y="3208"/>
              <a:ext cx="4781" cy="119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549" y="1497"/>
              <a:ext cx="1008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RESULTADO NOMINAL</a:t>
              </a:r>
              <a:endPara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4729" y="1497"/>
              <a:ext cx="661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Em R$ Milhões</a:t>
              </a:r>
              <a:endPara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4247" y="1638"/>
              <a:ext cx="477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Em 31/12/2023</a:t>
              </a:r>
              <a:endPara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4430" y="1844"/>
              <a:ext cx="98" cy="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7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[A]</a:t>
              </a:r>
              <a:endPara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4744" y="1625"/>
              <a:ext cx="56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8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1º </a:t>
              </a:r>
              <a:r>
                <a:rPr kumimoji="0" lang="pt-BR" altLang="pt-BR" sz="800" b="1" i="0" u="none" strike="noStrike" cap="none" normalizeH="0" baseline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Quadrim</a:t>
              </a:r>
              <a:r>
                <a:rPr kumimoji="0" lang="pt-BR" altLang="pt-BR" sz="8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. 2024</a:t>
              </a:r>
              <a:endParaRPr kumimoji="0" lang="pt-BR" altLang="pt-B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4973" y="1844"/>
              <a:ext cx="103" cy="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[B]</a:t>
              </a:r>
              <a:endPara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4425" y="2056"/>
              <a:ext cx="30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17.231,1</a:t>
              </a:r>
              <a:endPara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5027" y="2056"/>
              <a:ext cx="30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17.807,2</a:t>
              </a:r>
              <a:endPara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4463" y="2208"/>
              <a:ext cx="26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3.334,8</a:t>
              </a:r>
              <a:endPara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5065" y="2208"/>
              <a:ext cx="26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5.779,7</a:t>
              </a:r>
              <a:endPara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549" y="2317"/>
              <a:ext cx="94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900" b="1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rial" panose="020B0604020202020204" pitchFamily="34" charset="0"/>
                </a:rPr>
                <a:t>    Disponibilidade de Caixa</a:t>
              </a:r>
              <a:endPara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4463" y="2317"/>
              <a:ext cx="26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900" b="1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rial" panose="020B0604020202020204" pitchFamily="34" charset="0"/>
                </a:rPr>
                <a:t>3.189,6</a:t>
              </a:r>
              <a:endPara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5065" y="2317"/>
              <a:ext cx="26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900" b="1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rial" panose="020B0604020202020204" pitchFamily="34" charset="0"/>
                </a:rPr>
                <a:t>5.649,7</a:t>
              </a:r>
              <a:endPara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549" y="2426"/>
              <a:ext cx="122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9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rial" panose="020B0604020202020204" pitchFamily="34" charset="0"/>
                </a:rPr>
                <a:t>           Disponibilidade de Caixa Bruta</a:t>
              </a:r>
              <a:endPara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4463" y="2426"/>
              <a:ext cx="26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9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rial" panose="020B0604020202020204" pitchFamily="34" charset="0"/>
                </a:rPr>
                <a:t>6.024,2</a:t>
              </a:r>
              <a:endPara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5065" y="2426"/>
              <a:ext cx="26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900" b="0" i="0" u="none" strike="noStrike" cap="none" normalizeH="0" baseline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rial" panose="020B0604020202020204" pitchFamily="34" charset="0"/>
                </a:rPr>
                <a:t>7.492,1</a:t>
              </a:r>
              <a:endPara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549" y="2529"/>
              <a:ext cx="1263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9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rial" panose="020B0604020202020204" pitchFamily="34" charset="0"/>
                </a:rPr>
                <a:t>           (-) Restos a Pagar Processados</a:t>
              </a:r>
              <a:endPara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4463" y="2529"/>
              <a:ext cx="26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9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rial" panose="020B0604020202020204" pitchFamily="34" charset="0"/>
                </a:rPr>
                <a:t>1.798,1</a:t>
              </a:r>
              <a:endPara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5124" y="2529"/>
              <a:ext cx="20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9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rial" panose="020B0604020202020204" pitchFamily="34" charset="0"/>
                </a:rPr>
                <a:t>924,7</a:t>
              </a:r>
              <a:endPara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549" y="2632"/>
              <a:ext cx="172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9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rial" panose="020B0604020202020204" pitchFamily="34" charset="0"/>
                </a:rPr>
                <a:t>           (-) Depósitos Restituíveis e Valores Vinculados</a:t>
              </a:r>
              <a:endPara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4463" y="2632"/>
              <a:ext cx="26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9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rial" panose="020B0604020202020204" pitchFamily="34" charset="0"/>
                </a:rPr>
                <a:t>1.036,5</a:t>
              </a:r>
              <a:endPara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5124" y="2632"/>
              <a:ext cx="20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9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rial" panose="020B0604020202020204" pitchFamily="34" charset="0"/>
                </a:rPr>
                <a:t>917,7</a:t>
              </a:r>
              <a:endPara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549" y="2741"/>
              <a:ext cx="1073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900" b="1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rial" panose="020B0604020202020204" pitchFamily="34" charset="0"/>
                </a:rPr>
                <a:t>    Demais Haveres Financeiros</a:t>
              </a:r>
              <a:endPara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4523" y="2741"/>
              <a:ext cx="20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900" b="1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rial" panose="020B0604020202020204" pitchFamily="34" charset="0"/>
                </a:rPr>
                <a:t>145,3</a:t>
              </a:r>
              <a:endPara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5124" y="2741"/>
              <a:ext cx="20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900" b="1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rial" panose="020B0604020202020204" pitchFamily="34" charset="0"/>
                </a:rPr>
                <a:t>130,0</a:t>
              </a:r>
              <a:endPara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4425" y="2871"/>
              <a:ext cx="30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13.896,2</a:t>
              </a:r>
              <a:endPara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0"/>
            <p:cNvSpPr>
              <a:spLocks noChangeArrowheads="1"/>
            </p:cNvSpPr>
            <p:nvPr/>
          </p:nvSpPr>
          <p:spPr bwMode="auto">
            <a:xfrm>
              <a:off x="5027" y="2871"/>
              <a:ext cx="30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12.027,5</a:t>
              </a:r>
              <a:endPara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5065" y="3007"/>
              <a:ext cx="26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1.868,8</a:t>
              </a:r>
              <a:endPara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2"/>
            <p:cNvSpPr>
              <a:spLocks noChangeArrowheads="1"/>
            </p:cNvSpPr>
            <p:nvPr/>
          </p:nvSpPr>
          <p:spPr bwMode="auto">
            <a:xfrm>
              <a:off x="5124" y="3224"/>
              <a:ext cx="20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954,3</a:t>
              </a:r>
              <a:endPara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549" y="3001"/>
              <a:ext cx="1816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RESULTADO NOMINAL ABAIXO DA LINHA </a:t>
              </a:r>
              <a:endPara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4"/>
            <p:cNvSpPr>
              <a:spLocks noChangeArrowheads="1"/>
            </p:cNvSpPr>
            <p:nvPr/>
          </p:nvSpPr>
          <p:spPr bwMode="auto">
            <a:xfrm>
              <a:off x="2181" y="3001"/>
              <a:ext cx="43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 [C]=[A]-[B]</a:t>
              </a:r>
              <a:endPara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5"/>
            <p:cNvSpPr>
              <a:spLocks noChangeArrowheads="1"/>
            </p:cNvSpPr>
            <p:nvPr/>
          </p:nvSpPr>
          <p:spPr bwMode="auto">
            <a:xfrm>
              <a:off x="549" y="3218"/>
              <a:ext cx="228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META DE RESULTADO NOMINAL ABAIXO DA LINHA (2024)</a:t>
              </a:r>
              <a:endPara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6"/>
            <p:cNvSpPr>
              <a:spLocks noChangeArrowheads="1"/>
            </p:cNvSpPr>
            <p:nvPr/>
          </p:nvSpPr>
          <p:spPr bwMode="auto">
            <a:xfrm>
              <a:off x="2186" y="1747"/>
              <a:ext cx="455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Descrição</a:t>
              </a:r>
              <a:endPara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549" y="2018"/>
              <a:ext cx="846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Dívida Consolidada</a:t>
              </a:r>
              <a:endPara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48"/>
            <p:cNvSpPr>
              <a:spLocks noChangeArrowheads="1"/>
            </p:cNvSpPr>
            <p:nvPr/>
          </p:nvSpPr>
          <p:spPr bwMode="auto">
            <a:xfrm>
              <a:off x="549" y="2176"/>
              <a:ext cx="569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(-) Deduções</a:t>
              </a:r>
              <a:endPara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49"/>
            <p:cNvSpPr>
              <a:spLocks noChangeArrowheads="1"/>
            </p:cNvSpPr>
            <p:nvPr/>
          </p:nvSpPr>
          <p:spPr bwMode="auto">
            <a:xfrm>
              <a:off x="549" y="2865"/>
              <a:ext cx="1377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DÍVIDA CONSOLIDADA LÍQUIDA</a:t>
              </a:r>
              <a:endPara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50"/>
            <p:cNvSpPr>
              <a:spLocks noChangeArrowheads="1"/>
            </p:cNvSpPr>
            <p:nvPr/>
          </p:nvSpPr>
          <p:spPr bwMode="auto">
            <a:xfrm>
              <a:off x="528" y="1595"/>
              <a:ext cx="16" cy="71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5" name="Rectangle 51"/>
            <p:cNvSpPr>
              <a:spLocks noChangeArrowheads="1"/>
            </p:cNvSpPr>
            <p:nvPr/>
          </p:nvSpPr>
          <p:spPr bwMode="auto">
            <a:xfrm>
              <a:off x="4208" y="1611"/>
              <a:ext cx="16" cy="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6" name="Rectangle 52"/>
            <p:cNvSpPr>
              <a:spLocks noChangeArrowheads="1"/>
            </p:cNvSpPr>
            <p:nvPr/>
          </p:nvSpPr>
          <p:spPr bwMode="auto">
            <a:xfrm>
              <a:off x="4702" y="1611"/>
              <a:ext cx="16" cy="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5303" y="1611"/>
              <a:ext cx="16" cy="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8" name="Rectangle 54"/>
            <p:cNvSpPr>
              <a:spLocks noChangeArrowheads="1"/>
            </p:cNvSpPr>
            <p:nvPr/>
          </p:nvSpPr>
          <p:spPr bwMode="auto">
            <a:xfrm>
              <a:off x="528" y="2833"/>
              <a:ext cx="16" cy="27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9" name="Rectangle 55"/>
            <p:cNvSpPr>
              <a:spLocks noChangeArrowheads="1"/>
            </p:cNvSpPr>
            <p:nvPr/>
          </p:nvSpPr>
          <p:spPr bwMode="auto">
            <a:xfrm>
              <a:off x="4702" y="2849"/>
              <a:ext cx="16" cy="26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0" name="Rectangle 56"/>
            <p:cNvSpPr>
              <a:spLocks noChangeArrowheads="1"/>
            </p:cNvSpPr>
            <p:nvPr/>
          </p:nvSpPr>
          <p:spPr bwMode="auto">
            <a:xfrm>
              <a:off x="5303" y="2849"/>
              <a:ext cx="16" cy="26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528" y="3208"/>
              <a:ext cx="16" cy="1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2" name="Rectangle 58"/>
            <p:cNvSpPr>
              <a:spLocks noChangeArrowheads="1"/>
            </p:cNvSpPr>
            <p:nvPr/>
          </p:nvSpPr>
          <p:spPr bwMode="auto">
            <a:xfrm>
              <a:off x="4208" y="2849"/>
              <a:ext cx="16" cy="1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4702" y="3208"/>
              <a:ext cx="16" cy="1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4" name="Rectangle 60"/>
            <p:cNvSpPr>
              <a:spLocks noChangeArrowheads="1"/>
            </p:cNvSpPr>
            <p:nvPr/>
          </p:nvSpPr>
          <p:spPr bwMode="auto">
            <a:xfrm>
              <a:off x="5303" y="3208"/>
              <a:ext cx="16" cy="1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2257" y="2311"/>
              <a:ext cx="16" cy="5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6" name="Rectangle 62"/>
            <p:cNvSpPr>
              <a:spLocks noChangeArrowheads="1"/>
            </p:cNvSpPr>
            <p:nvPr/>
          </p:nvSpPr>
          <p:spPr bwMode="auto">
            <a:xfrm>
              <a:off x="544" y="1595"/>
              <a:ext cx="4775" cy="1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544" y="1980"/>
              <a:ext cx="4775" cy="1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8" name="Rectangle 64"/>
            <p:cNvSpPr>
              <a:spLocks noChangeArrowheads="1"/>
            </p:cNvSpPr>
            <p:nvPr/>
          </p:nvSpPr>
          <p:spPr bwMode="auto">
            <a:xfrm>
              <a:off x="544" y="2143"/>
              <a:ext cx="4775" cy="1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9" name="Rectangle 65"/>
            <p:cNvSpPr>
              <a:spLocks noChangeArrowheads="1"/>
            </p:cNvSpPr>
            <p:nvPr/>
          </p:nvSpPr>
          <p:spPr bwMode="auto">
            <a:xfrm>
              <a:off x="544" y="2295"/>
              <a:ext cx="4775" cy="1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70" name="Rectangle 66"/>
            <p:cNvSpPr>
              <a:spLocks noChangeArrowheads="1"/>
            </p:cNvSpPr>
            <p:nvPr/>
          </p:nvSpPr>
          <p:spPr bwMode="auto">
            <a:xfrm>
              <a:off x="544" y="2833"/>
              <a:ext cx="4775" cy="1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71" name="Rectangle 67"/>
            <p:cNvSpPr>
              <a:spLocks noChangeArrowheads="1"/>
            </p:cNvSpPr>
            <p:nvPr/>
          </p:nvSpPr>
          <p:spPr bwMode="auto">
            <a:xfrm>
              <a:off x="544" y="2985"/>
              <a:ext cx="4775" cy="1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8689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171217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sz="2200" b="1" dirty="0">
                <a:solidFill>
                  <a:schemeClr val="bg1"/>
                </a:solidFill>
              </a:rPr>
              <a:t>Limites Legais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2024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1º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  <a:endParaRPr lang="pt-BR" sz="2200" b="1" dirty="0">
              <a:solidFill>
                <a:srgbClr val="FF0000"/>
              </a:solidFill>
            </a:endParaRPr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r>
              <a:rPr lang="pt-BR" sz="1600" dirty="0" smtClean="0">
                <a:solidFill>
                  <a:srgbClr val="002060"/>
                </a:solidFill>
              </a:rPr>
              <a:t>19</a:t>
            </a:r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1916832"/>
            <a:ext cx="5545412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44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eaLnBrk="0" hangingPunct="0"/>
            <a:endParaRPr lang="pt-BR" sz="2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691680" y="2782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chemeClr val="bg1"/>
                </a:solidFill>
              </a:rPr>
              <a:t>Meta de Arrecadação </a:t>
            </a:r>
            <a:r>
              <a:rPr lang="pt-BR" sz="2200" b="1" dirty="0">
                <a:solidFill>
                  <a:schemeClr val="bg1"/>
                </a:solidFill>
              </a:rPr>
              <a:t/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2024 – 1º Quadrimestre</a:t>
            </a:r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07232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2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2253" y="1772816"/>
            <a:ext cx="5450582" cy="4364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61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659070" y="44624"/>
            <a:ext cx="7452320" cy="1152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 Realizada </a:t>
            </a:r>
          </a:p>
          <a:p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2024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1º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  <a:p>
            <a:endParaRPr lang="pt-BR" sz="2200" dirty="0"/>
          </a:p>
        </p:txBody>
      </p:sp>
      <p:sp>
        <p:nvSpPr>
          <p:cNvPr id="7" name="Espaço Reservado para Número de Slide 2"/>
          <p:cNvSpPr txBox="1">
            <a:spLocks/>
          </p:cNvSpPr>
          <p:nvPr/>
        </p:nvSpPr>
        <p:spPr>
          <a:xfrm>
            <a:off x="6553200" y="6356350"/>
            <a:ext cx="1835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 algn="r"/>
              <a:t>3</a:t>
            </a:fld>
            <a:r>
              <a:rPr lang="pt-BR" sz="1600" dirty="0" smtClean="0">
                <a:solidFill>
                  <a:srgbClr val="002060"/>
                </a:solidFill>
              </a:rPr>
              <a:t> </a:t>
            </a:r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840" y="1556792"/>
            <a:ext cx="7381875" cy="469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3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691680" y="44624"/>
            <a:ext cx="7452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Receitas Correntes e </a:t>
            </a:r>
            <a:r>
              <a:rPr lang="pt-BR" sz="2200" b="1" dirty="0" smtClean="0">
                <a:solidFill>
                  <a:schemeClr val="bg1"/>
                </a:solidFill>
              </a:rPr>
              <a:t>Receitas de Capital </a:t>
            </a:r>
            <a:endParaRPr lang="pt-BR" sz="2200" b="1" dirty="0">
              <a:solidFill>
                <a:schemeClr val="bg1"/>
              </a:solidFill>
            </a:endParaRPr>
          </a:p>
          <a:p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2024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1º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  <a:p>
            <a:endParaRPr lang="pt-BR" sz="2200" dirty="0"/>
          </a:p>
        </p:txBody>
      </p:sp>
      <p:sp>
        <p:nvSpPr>
          <p:cNvPr id="6" name="Espaço Reservado para Número de Slide 1"/>
          <p:cNvSpPr txBox="1">
            <a:spLocks/>
          </p:cNvSpPr>
          <p:nvPr/>
        </p:nvSpPr>
        <p:spPr>
          <a:xfrm>
            <a:off x="7668344" y="6356350"/>
            <a:ext cx="864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>
              <a:defRPr b="1">
                <a:solidFill>
                  <a:srgbClr val="002060"/>
                </a:solidFill>
              </a:defRPr>
            </a:lvl1pPr>
          </a:lstStyle>
          <a:p>
            <a:fld id="{E96EC896-A015-41F0-9042-2FF0343DD5B8}" type="slidenum">
              <a:rPr lang="pt-BR" b="0" smtClean="0"/>
              <a:pPr/>
              <a:t>4</a:t>
            </a:fld>
            <a:endParaRPr lang="pt-BR" b="0" dirty="0">
              <a:solidFill>
                <a:srgbClr val="FF0000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9384" y="1412776"/>
            <a:ext cx="7011008" cy="520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656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37440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99209"/>
            <a:ext cx="7452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 Tributária Realizada </a:t>
            </a:r>
          </a:p>
          <a:p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2024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1º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  <a:p>
            <a:endParaRPr lang="pt-BR" sz="22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39648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5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2492896"/>
            <a:ext cx="7210425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26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39777"/>
            <a:ext cx="7452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 Tributária Realizada </a:t>
            </a:r>
          </a:p>
          <a:p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2024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1º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  <a:p>
            <a:endParaRPr lang="pt-BR" sz="2200" dirty="0"/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7924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6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4391" y="1536744"/>
            <a:ext cx="6028429" cy="4766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28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6024" y="-29570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723728" y="19432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Transferências Correntes  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2024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1º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7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3475" y="1893673"/>
            <a:ext cx="6486525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75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44624"/>
            <a:ext cx="7452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Transferências Correntes  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2024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1º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  <a:p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8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2252" y="1426256"/>
            <a:ext cx="5839495" cy="5108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35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691680" y="-26987"/>
            <a:ext cx="7452320" cy="1223740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r>
              <a:rPr lang="pt-BR" sz="2200" b="1" dirty="0" smtClean="0">
                <a:solidFill>
                  <a:schemeClr val="bg1"/>
                </a:solidFill>
              </a:rPr>
              <a:t>Outras Receitas Correntes  </a:t>
            </a:r>
            <a:br>
              <a:rPr lang="pt-BR" sz="2200" b="1" dirty="0" smtClean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2023 x 2024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1º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9</a:t>
            </a:fld>
            <a:endParaRPr lang="pt-BR" sz="1600">
              <a:solidFill>
                <a:srgbClr val="002060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2636912"/>
            <a:ext cx="6638925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35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KMASlideWizard"/>
</p:tagLst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6404</TotalTime>
  <Words>294</Words>
  <Application>Microsoft Office PowerPoint</Application>
  <PresentationFormat>Apresentação na tela (4:3)</PresentationFormat>
  <Paragraphs>89</Paragraphs>
  <Slides>19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2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Manuel Abraham Napoles Tibeau</dc:creator>
  <cp:lastModifiedBy>Ana Claudia Tavares Mendes Costa</cp:lastModifiedBy>
  <cp:revision>411</cp:revision>
  <cp:lastPrinted>2024-06-27T16:23:53Z</cp:lastPrinted>
  <dcterms:created xsi:type="dcterms:W3CDTF">2018-12-03T14:01:27Z</dcterms:created>
  <dcterms:modified xsi:type="dcterms:W3CDTF">2024-06-27T16:45:14Z</dcterms:modified>
</cp:coreProperties>
</file>