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448" r:id="rId5"/>
    <p:sldId id="2451" r:id="rId6"/>
    <p:sldId id="259" r:id="rId7"/>
    <p:sldId id="2458" r:id="rId8"/>
    <p:sldId id="2450" r:id="rId9"/>
    <p:sldId id="2466" r:id="rId10"/>
    <p:sldId id="2433" r:id="rId11"/>
    <p:sldId id="2459" r:id="rId12"/>
    <p:sldId id="2460" r:id="rId13"/>
    <p:sldId id="2461" r:id="rId14"/>
    <p:sldId id="2457" r:id="rId15"/>
    <p:sldId id="2462" r:id="rId16"/>
    <p:sldId id="2463" r:id="rId17"/>
    <p:sldId id="2464" r:id="rId18"/>
    <p:sldId id="2465" r:id="rId19"/>
    <p:sldId id="2436" r:id="rId20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5080" autoAdjust="0"/>
  </p:normalViewPr>
  <p:slideViewPr>
    <p:cSldViewPr snapToGrid="0">
      <p:cViewPr>
        <p:scale>
          <a:sx n="66" d="100"/>
          <a:sy n="66" d="100"/>
        </p:scale>
        <p:origin x="941" y="322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A92963-46C9-4D7F-94D4-6D8B84D8B476}" type="datetime1">
              <a:rPr lang="pt-BR" smtClean="0"/>
              <a:t>01/06/2021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65AE8BC-2AB3-9E4C-9797-2A6F8A74C7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56EE7-DE70-404B-BA35-609A1B771FE1}" type="datetime1">
              <a:rPr lang="pt-BR" smtClean="0"/>
              <a:pPr/>
              <a:t>01/06/2021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8B34ED-4CDD-41C9-90F7-D768D5559A6F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7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505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862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862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862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837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26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755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83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33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86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86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862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86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922140"/>
            <a:ext cx="5167313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pPr rtl="0"/>
            <a:r>
              <a:rPr lang="pt-BR" spc="300" noProof="0"/>
              <a:t>ANÁLISE ANUAL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 rtlCol="0"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pPr rtl="0"/>
            <a:r>
              <a:rPr lang="pt-BR" noProof="0"/>
              <a:t>Clique para editar os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1" name="Espaço Reservado para o Número do Slide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pt-BR" noProof="0" smtClean="0"/>
              <a:t>‹#›</a:t>
            </a:fld>
            <a:endParaRPr lang="pt-BR" noProof="0"/>
          </a:p>
        </p:txBody>
      </p:sp>
      <p:sp>
        <p:nvSpPr>
          <p:cNvPr id="16" name="Espaço Reservado para Conteúdo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pt-BR" sz="1600" noProof="0">
                <a:cs typeface="Biome Light" panose="020B0303030204020804" pitchFamily="34" charset="0"/>
              </a:rPr>
              <a:t>Clique para editar o estilo do texto mestre.</a:t>
            </a:r>
          </a:p>
          <a:p>
            <a:pPr marL="0" indent="0" rtl="0">
              <a:buNone/>
            </a:pPr>
            <a:endParaRPr lang="pt-BR" noProof="0"/>
          </a:p>
        </p:txBody>
      </p:sp>
      <p:sp>
        <p:nvSpPr>
          <p:cNvPr id="17" name="Espaço Reservado para o Número do Slide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pt-BR" noProof="0" smtClean="0"/>
              <a:pPr rtl="0"/>
              <a:t>‹#›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702365" y="1660810"/>
            <a:ext cx="10787270" cy="830649"/>
          </a:xfrm>
        </p:spPr>
        <p:txBody>
          <a:bodyPr rtlCol="0">
            <a:noAutofit/>
          </a:bodyPr>
          <a:lstStyle/>
          <a:p>
            <a:pPr rtl="0"/>
            <a:r>
              <a:rPr lang="pt-BR" sz="4000" spc="300" noProof="0"/>
              <a:t>Clique para editar o estilo de título Mestre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31" name="Espaço Reservado para Texto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32" name="Espaço Reservado para Texto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63664" y="3893330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33" name="Espaço Reservado para Texto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9138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34" name="Espaço Reservado para Imagem Online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pt-BR" noProof="0"/>
              <a:t>Ícone</a:t>
            </a:r>
          </a:p>
        </p:txBody>
      </p:sp>
      <p:sp>
        <p:nvSpPr>
          <p:cNvPr id="35" name="Espaço Reservado para Imagem Online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pt-BR" noProof="0"/>
              <a:t>Ícone</a:t>
            </a:r>
          </a:p>
        </p:txBody>
      </p:sp>
      <p:sp>
        <p:nvSpPr>
          <p:cNvPr id="36" name="Espaço Reservado para Imagem Online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pt-BR" noProof="0"/>
              <a:t>Ícone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pPr rtl="0"/>
            <a:r>
              <a:rPr lang="pt-BR" noProof="0"/>
              <a:t>Título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noProof="0" smtClean="0"/>
              <a:t>‹#›</a:t>
            </a:fld>
            <a:endParaRPr lang="pt-BR" noProof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 rtlCol="0"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 rtl="0"/>
            <a:r>
              <a:rPr lang="pt-BR" noProof="0"/>
              <a:t>CLIQUE PARA EDITAR OS ESTILOS DE TEXTO MESTRE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1" name="Espaço Reservado para o Número do Slide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pt-BR" noProof="0" smtClean="0"/>
              <a:t>‹#›</a:t>
            </a:fld>
            <a:endParaRPr lang="pt-BR" noProof="0"/>
          </a:p>
        </p:txBody>
      </p:sp>
      <p:sp>
        <p:nvSpPr>
          <p:cNvPr id="16" name="Espaço Reservado para Conteúdo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pt-BR" sz="1600" noProof="0">
                <a:cs typeface="Biome Light" panose="020B0303030204020804" pitchFamily="34" charset="0"/>
              </a:rPr>
              <a:t>Clique para editar o estilo do texto mestre.</a:t>
            </a:r>
          </a:p>
          <a:p>
            <a:pPr marL="0" indent="0" rtl="0">
              <a:buNone/>
            </a:pPr>
            <a:endParaRPr lang="pt-BR" noProof="0"/>
          </a:p>
        </p:txBody>
      </p:sp>
      <p:sp>
        <p:nvSpPr>
          <p:cNvPr id="17" name="Espaço Reservado para o Número do Slide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pt-BR" noProof="0" smtClean="0"/>
              <a:pPr rtl="0"/>
              <a:t>‹#›</a:t>
            </a:fld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rtlCol="0" anchor="b"/>
          <a:lstStyle>
            <a:lvl1pPr algn="l">
              <a:defRPr sz="6000" spc="3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 rtlCol="0">
            <a:noAutofit/>
          </a:bodyPr>
          <a:lstStyle>
            <a:lvl1pPr algn="l">
              <a:defRPr sz="3200" spc="300"/>
            </a:lvl1pPr>
          </a:lstStyle>
          <a:p>
            <a:pPr rtl="0"/>
            <a:r>
              <a:rPr lang="pt-BR" noProof="0"/>
              <a:t>TÍTULO DO SLIDE AQUI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92279" y="1263841"/>
            <a:ext cx="4018722" cy="4636392"/>
          </a:xfrm>
        </p:spPr>
        <p:txBody>
          <a:bodyPr lIns="0" rIns="0" rtlCol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9" name="Espaço Reservado para o Número do Slide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pt-BR" noProof="0" smtClean="0"/>
              <a:t>‹#›</a:t>
            </a:fld>
            <a:endParaRPr lang="pt-BR" noProof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Espaço Reservado para Imagem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Imagem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1" name="Espaço Reservado para Imagem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Espaço Reservado para Imagem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3" name="Espaço Reservado para Imagem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767791"/>
            <a:ext cx="11002962" cy="823913"/>
          </a:xfrm>
        </p:spPr>
        <p:txBody>
          <a:bodyPr rtlCol="0">
            <a:noAutofit/>
          </a:bodyPr>
          <a:lstStyle>
            <a:lvl1pPr>
              <a:defRPr sz="4800" spc="3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 rtlCol="0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do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1"/>
            <a:ext cx="11002962" cy="162321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pt-BR" sz="4800" noProof="0"/>
              <a:t>Clique para editar o estilo de título Mestre</a:t>
            </a:r>
          </a:p>
        </p:txBody>
      </p:sp>
      <p:sp>
        <p:nvSpPr>
          <p:cNvPr id="19" name="Espaço Reservado para Imagem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9107" y="3864355"/>
            <a:ext cx="5157787" cy="494506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pt-BR" spc="300" noProof="0">
                <a:solidFill>
                  <a:schemeClr val="tx1"/>
                </a:solidFill>
              </a:rPr>
              <a:t>Clique para editar o texto Mestre</a:t>
            </a:r>
          </a:p>
        </p:txBody>
      </p:sp>
      <p:sp>
        <p:nvSpPr>
          <p:cNvPr id="11" name="Espaço reservado para conteúdo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9107" y="4531139"/>
            <a:ext cx="5157787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1400" noProof="0">
                <a:solidFill>
                  <a:schemeClr val="tx1"/>
                </a:solidFill>
              </a:rPr>
              <a:t>Clique para editar o texto Mestre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65107" y="3864355"/>
            <a:ext cx="5183188" cy="494506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pt-BR" spc="300" noProof="0">
                <a:solidFill>
                  <a:schemeClr val="tx1"/>
                </a:solidFill>
              </a:rPr>
              <a:t>Clique para editar o texto Mestre</a:t>
            </a:r>
          </a:p>
        </p:txBody>
      </p:sp>
      <p:sp>
        <p:nvSpPr>
          <p:cNvPr id="14" name="Espaço Reservado para Conteúdo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65107" y="4531139"/>
            <a:ext cx="5183188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1400" noProof="0">
                <a:solidFill>
                  <a:schemeClr val="tx1"/>
                </a:solidFill>
              </a:rPr>
              <a:t>Clique para editar o texto Mestre</a:t>
            </a:r>
          </a:p>
        </p:txBody>
      </p:sp>
      <p:sp>
        <p:nvSpPr>
          <p:cNvPr id="20" name="Espaço Reservado para o Número do Slide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 rtlCol="0">
            <a:noAutofit/>
          </a:bodyPr>
          <a:lstStyle/>
          <a:p>
            <a:pPr rtl="0"/>
            <a:fld id="{8C2E478F-E849-4A8C-AF1F-CBCC78A7CBFA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do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1"/>
            <a:ext cx="11002962" cy="162321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pt-BR" sz="4800" noProof="0"/>
              <a:t>Clique para editar o estilo de título Mestre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pt-BR" noProof="0" dirty="0"/>
              <a:t>CLIQUE PARA EDITAR OS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5" name="Espaço Reservado para Imagem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6" name="Espaço Reservado para Imagem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9" name="Espaço Reservado para Texto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pt-BR" noProof="0"/>
              <a:t>CLIQUE PARA EDITAR OS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0" name="Espaço Reservado para Texto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pt-BR" noProof="0"/>
              <a:t>CLIQUE PARA EDITAR OS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1" name="Espaço reservado para o número do slide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 rtlCol="0">
            <a:noAutofit/>
          </a:bodyPr>
          <a:lstStyle/>
          <a:p>
            <a:pPr rtl="0"/>
            <a:fld id="{8C2E478F-E849-4A8C-AF1F-CBCC78A7CBFA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pt-BR" noProof="0" smtClean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microsoft.com/office/2007/relationships/hdphoto" Target="../media/hdphoto1.wdp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7.em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7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4" Type="http://schemas.microsoft.com/office/2007/relationships/hdphoto" Target="../media/hdphoto3.wdp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1.xml" /><Relationship Id="rId4" Type="http://schemas.microsoft.com/office/2007/relationships/hdphoto" Target="../media/hdphoto1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Relationship Id="rId4" Type="http://schemas.microsoft.com/office/2007/relationships/hdphoto" Target="../media/hdphoto2.wdp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0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microsoft.com/office/2007/relationships/hdphoto" Target="../media/hdphoto3.wdp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1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3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imagem abstrata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Previdência complementar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1" y="5715179"/>
            <a:ext cx="5167313" cy="518795"/>
          </a:xfrm>
        </p:spPr>
        <p:txBody>
          <a:bodyPr rtlCol="0"/>
          <a:lstStyle/>
          <a:p>
            <a:pPr rtl="0"/>
            <a:r>
              <a:rPr lang="pt-BR" dirty="0"/>
              <a:t>Audiência Pública - CMRJ  </a:t>
            </a:r>
            <a:br>
              <a:rPr lang="pt-BR" dirty="0"/>
            </a:br>
            <a:r>
              <a:rPr lang="pt-BR" dirty="0"/>
              <a:t>01.06.2021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Para Servidor público municipal</a:t>
            </a:r>
          </a:p>
        </p:txBody>
      </p:sp>
      <p:pic>
        <p:nvPicPr>
          <p:cNvPr id="6" name="Imagem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8913"/>
            <a:ext cx="14922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7EF4CE-E0F9-4353-9C7D-5294DDF3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971926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FAAB2787-6A77-4A87-993D-DDAF9241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28786" y="1728786"/>
            <a:ext cx="6857997" cy="3400425"/>
          </a:xfrm>
        </p:spPr>
        <p:txBody>
          <a:bodyPr rtlCol="0"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Previdência Complementar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Exemplos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6AC2F439-9B68-4159-977F-8EC563FB1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smtClean="0"/>
              <a:t>10</a:t>
            </a:fld>
            <a:endParaRPr lang="pt-BR"/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984" y="958284"/>
            <a:ext cx="719971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0683A23-0DDA-449E-A91F-A6EC1EAA8160}"/>
              </a:ext>
            </a:extLst>
          </p:cNvPr>
          <p:cNvSpPr txBox="1"/>
          <p:nvPr/>
        </p:nvSpPr>
        <p:spPr>
          <a:xfrm>
            <a:off x="5466024" y="330444"/>
            <a:ext cx="528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Benefício Bruto: RPPS Atual x (RPPS + PC)</a:t>
            </a:r>
          </a:p>
        </p:txBody>
      </p:sp>
    </p:spTree>
    <p:extLst>
      <p:ext uri="{BB962C8B-B14F-4D97-AF65-F5344CB8AC3E}">
        <p14:creationId xmlns:p14="http://schemas.microsoft.com/office/powerpoint/2010/main" val="35806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90BB9493-60B4-4B89-89CE-E1F8BF6C4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77150" cy="6858000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9B872F-6332-408E-9135-B871F0C90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1" y="4867275"/>
            <a:ext cx="6943724" cy="1733549"/>
          </a:xfrm>
        </p:spPr>
        <p:txBody>
          <a:bodyPr rtlCol="0"/>
          <a:lstStyle/>
          <a:p>
            <a:r>
              <a:rPr lang="pt-BR" sz="3200" dirty="0"/>
              <a:t>Vantagens - Tributação</a:t>
            </a:r>
            <a:endParaRPr lang="pt-BR" sz="3200" spc="300" dirty="0"/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smtClean="0"/>
              <a:t>11</a:t>
            </a:fld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2800350"/>
            <a:ext cx="5495925" cy="1828800"/>
          </a:xfrm>
        </p:spPr>
        <p:txBody>
          <a:bodyPr rtlCol="0">
            <a:normAutofit/>
          </a:bodyPr>
          <a:lstStyle/>
          <a:p>
            <a:pPr algn="ctr"/>
            <a:r>
              <a:rPr lang="pt-BR" sz="4800" b="1" dirty="0"/>
              <a:t>Previdência Complementar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1644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7EF4CE-E0F9-4353-9C7D-5294DDF3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044" y="190500"/>
            <a:ext cx="11002961" cy="152630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FAAB2787-6A77-4A87-993D-DDAF9241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81000"/>
            <a:ext cx="11002962" cy="1201179"/>
          </a:xfrm>
        </p:spPr>
        <p:txBody>
          <a:bodyPr rtlCol="0"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Previdência Complementar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Vantagens - Tributação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6AC2F439-9B68-4159-977F-8EC563FB1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smtClean="0"/>
              <a:t>12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04044" y="2161826"/>
            <a:ext cx="359648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4pPr marL="715963" lvl="3" indent="-358775" algn="just">
              <a:buFont typeface="+mj-lt"/>
              <a:buAutoNum type="arabicPeriod"/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 marL="1530350" lvl="4" indent="-352425" eaLnBrk="1" hangingPunct="1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  <a:lvl6pPr marL="1431925" lvl="5" indent="-358775" algn="just"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50000"/>
                  </a:schemeClr>
                </a:solidFill>
              </a:defRPr>
            </a:lvl6pPr>
          </a:lstStyle>
          <a:p>
            <a:pPr>
              <a:defRPr/>
            </a:pPr>
            <a:endParaRPr lang="pt-BR" sz="2000" dirty="0">
              <a:latin typeface="+mn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cs typeface="Arial" pitchFamily="34" charset="0"/>
              </a:rPr>
              <a:t>Durante o período contributivo: Dedução </a:t>
            </a:r>
            <a:r>
              <a:rPr lang="pt-BR" sz="2000" dirty="0">
                <a:latin typeface="+mn-lt"/>
                <a:cs typeface="Arial" pitchFamily="34" charset="0"/>
              </a:rPr>
              <a:t>de até 12% dos Rendimentos Tributáveis. O Participante pode efetuar contribuições facultativas para utilizar todo o limite de 12% da renda tributável e efetuar o ajuste na Declaração Anual do IRPF.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000" dirty="0">
              <a:latin typeface="+mn-lt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cs typeface="Arial" pitchFamily="34" charset="0"/>
              </a:rPr>
              <a:t>Durante o recebimento: Opção efetuada na adesão.</a:t>
            </a:r>
            <a:endParaRPr lang="pt-BR" sz="2000" dirty="0"/>
          </a:p>
        </p:txBody>
      </p:sp>
      <p:pic>
        <p:nvPicPr>
          <p:cNvPr id="9" name="Imagem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806" y="2924175"/>
            <a:ext cx="2870199" cy="31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02" y="2924175"/>
            <a:ext cx="3872173" cy="31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7EF4CE-E0F9-4353-9C7D-5294DDF3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223"/>
            <a:ext cx="3362325" cy="6905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FAAB2787-6A77-4A87-993D-DDAF9241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57905" y="2845000"/>
            <a:ext cx="6182718" cy="1201179"/>
          </a:xfrm>
        </p:spPr>
        <p:txBody>
          <a:bodyPr rtlCol="0"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Previdência Complementar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Vantagens - Tributação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6AC2F439-9B68-4159-977F-8EC563FB1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smtClean="0"/>
              <a:t>13</a:t>
            </a:fld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8370093" y="2203370"/>
            <a:ext cx="35290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</a:rPr>
              <a:t>Servidor C – RPPS Atual </a:t>
            </a:r>
          </a:p>
          <a:p>
            <a:pPr algn="ctr">
              <a:defRPr/>
            </a:pPr>
            <a:r>
              <a:rPr lang="pt-BR" sz="1600" dirty="0">
                <a:solidFill>
                  <a:srgbClr val="4F81BD">
                    <a:lumMod val="75000"/>
                  </a:srgbClr>
                </a:solidFill>
                <a:latin typeface="+mn-lt"/>
                <a:cs typeface="Arial" pitchFamily="34" charset="0"/>
              </a:rPr>
              <a:t>Benefício RPPS: R$ 15.769,83</a:t>
            </a:r>
          </a:p>
          <a:p>
            <a:pPr algn="ctr">
              <a:defRPr/>
            </a:pPr>
            <a:r>
              <a:rPr lang="pt-BR" sz="1600" dirty="0">
                <a:solidFill>
                  <a:srgbClr val="4F81BD">
                    <a:lumMod val="75000"/>
                  </a:srgbClr>
                </a:solidFill>
                <a:latin typeface="+mn-lt"/>
                <a:cs typeface="Arial" pitchFamily="34" charset="0"/>
              </a:rPr>
              <a:t>Alíquota Progressiva 27,5%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435181" y="4117895"/>
            <a:ext cx="35290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</a:rPr>
              <a:t>Servidor C – RPPS + PC </a:t>
            </a:r>
          </a:p>
          <a:p>
            <a:pPr algn="ctr">
              <a:defRPr/>
            </a:pPr>
            <a:r>
              <a:rPr lang="pt-BR" sz="1600" dirty="0">
                <a:solidFill>
                  <a:srgbClr val="4F81BD">
                    <a:lumMod val="75000"/>
                  </a:srgbClr>
                </a:solidFill>
                <a:latin typeface="+mn-lt"/>
                <a:cs typeface="Arial" pitchFamily="34" charset="0"/>
              </a:rPr>
              <a:t>Benefício RPPS: R$ 6.433,57</a:t>
            </a:r>
          </a:p>
          <a:p>
            <a:pPr algn="ctr">
              <a:defRPr/>
            </a:pPr>
            <a:r>
              <a:rPr lang="pt-BR" sz="1600" dirty="0">
                <a:solidFill>
                  <a:srgbClr val="4F81BD">
                    <a:lumMod val="75000"/>
                  </a:srgbClr>
                </a:solidFill>
                <a:latin typeface="+mn-lt"/>
                <a:cs typeface="Arial" pitchFamily="34" charset="0"/>
              </a:rPr>
              <a:t>Benefício PC: R$ 6.626,24</a:t>
            </a:r>
          </a:p>
          <a:p>
            <a:pPr algn="ctr">
              <a:defRPr/>
            </a:pPr>
            <a:r>
              <a:rPr lang="pt-BR" sz="1600" dirty="0">
                <a:solidFill>
                  <a:srgbClr val="4F81BD">
                    <a:lumMod val="75000"/>
                  </a:srgbClr>
                </a:solidFill>
                <a:latin typeface="+mn-lt"/>
                <a:cs typeface="Arial" pitchFamily="34" charset="0"/>
              </a:rPr>
              <a:t>Alíquota Progressiva – RPPS – 27,5%</a:t>
            </a:r>
          </a:p>
          <a:p>
            <a:pPr algn="ctr">
              <a:defRPr/>
            </a:pPr>
            <a:r>
              <a:rPr lang="pt-BR" sz="1600" dirty="0">
                <a:solidFill>
                  <a:srgbClr val="4F81BD">
                    <a:lumMod val="75000"/>
                  </a:srgbClr>
                </a:solidFill>
                <a:latin typeface="+mn-lt"/>
                <a:cs typeface="Arial" pitchFamily="34" charset="0"/>
              </a:rPr>
              <a:t>Alíquota Regressiva – PC – 10%</a:t>
            </a:r>
          </a:p>
          <a:p>
            <a:pPr algn="ctr">
              <a:defRPr/>
            </a:pPr>
            <a:endParaRPr lang="pt-BR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CaixaDeTexto 1"/>
          <p:cNvSpPr txBox="1">
            <a:spLocks noChangeArrowheads="1"/>
          </p:cNvSpPr>
          <p:nvPr/>
        </p:nvSpPr>
        <p:spPr bwMode="auto">
          <a:xfrm>
            <a:off x="3462543" y="6029328"/>
            <a:ext cx="85306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pt-BR" altLang="pt-BR" dirty="0">
                <a:latin typeface="+mn-lt"/>
              </a:rPr>
              <a:t>=&gt; Benefício Bruto RPPS Atual &gt; RPPS + PC, mas Benefício Líquido no modelo (RPPS + PC) maior </a:t>
            </a:r>
          </a:p>
        </p:txBody>
      </p:sp>
      <p:pic>
        <p:nvPicPr>
          <p:cNvPr id="18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4" y="901699"/>
            <a:ext cx="6247547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áfico 2" descr="Perfil masculino com preenchimento sóli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9" y="1254045"/>
            <a:ext cx="9144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áfico 2" descr="Perfil masculino com preenchimento sóli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013" y="3216987"/>
            <a:ext cx="9144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4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7EF4CE-E0F9-4353-9C7D-5294DDF3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7223"/>
            <a:ext cx="3362325" cy="6905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FAAB2787-6A77-4A87-993D-DDAF9241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57905" y="2845000"/>
            <a:ext cx="6182718" cy="1201179"/>
          </a:xfrm>
        </p:spPr>
        <p:txBody>
          <a:bodyPr rtlCol="0"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Previdência Complementar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Vantagens - Tributação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6AC2F439-9B68-4159-977F-8EC563FB1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smtClean="0"/>
              <a:t>14</a:t>
            </a:fld>
            <a:endParaRPr lang="pt-BR"/>
          </a:p>
        </p:txBody>
      </p:sp>
      <p:pic>
        <p:nvPicPr>
          <p:cNvPr id="18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989815"/>
            <a:ext cx="6400799" cy="47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áfico 6" descr="Funcionária de escritório com preenchimento sóli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060531"/>
            <a:ext cx="9144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áfico 8" descr="Funcionário de escritório com preenchimento sóli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51" y="1161881"/>
            <a:ext cx="9144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8532813" y="2111206"/>
            <a:ext cx="35290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</a:rPr>
              <a:t>Servidor D – RPPS Atual </a:t>
            </a:r>
          </a:p>
          <a:p>
            <a:pPr algn="ctr">
              <a:defRPr/>
            </a:pPr>
            <a:r>
              <a:rPr lang="pt-BR" sz="1600" dirty="0">
                <a:solidFill>
                  <a:srgbClr val="4F81BD">
                    <a:lumMod val="75000"/>
                  </a:srgbClr>
                </a:solidFill>
                <a:latin typeface="+mn-lt"/>
                <a:cs typeface="Arial" pitchFamily="34" charset="0"/>
              </a:rPr>
              <a:t>Benefício RPPS: R$ 20.000,00</a:t>
            </a:r>
          </a:p>
          <a:p>
            <a:pPr algn="ctr">
              <a:defRPr/>
            </a:pPr>
            <a:r>
              <a:rPr lang="pt-BR" sz="1600" dirty="0">
                <a:solidFill>
                  <a:srgbClr val="4F81BD">
                    <a:lumMod val="75000"/>
                  </a:srgbClr>
                </a:solidFill>
                <a:latin typeface="+mn-lt"/>
                <a:cs typeface="Arial" pitchFamily="34" charset="0"/>
              </a:rPr>
              <a:t>Alíquota Progressiva 27,5%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8597901" y="4025731"/>
            <a:ext cx="35290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</a:rPr>
              <a:t>Servidor E – RPPS + PC</a:t>
            </a:r>
          </a:p>
          <a:p>
            <a:pPr algn="ctr">
              <a:defRPr/>
            </a:pPr>
            <a:r>
              <a:rPr lang="pt-BR" sz="1600" dirty="0">
                <a:solidFill>
                  <a:srgbClr val="4F81BD">
                    <a:lumMod val="75000"/>
                  </a:srgbClr>
                </a:solidFill>
                <a:latin typeface="+mn-lt"/>
                <a:cs typeface="Arial" pitchFamily="34" charset="0"/>
              </a:rPr>
              <a:t>Benefício RPPS: R$ 6.433,57</a:t>
            </a:r>
          </a:p>
          <a:p>
            <a:pPr algn="ctr">
              <a:defRPr/>
            </a:pPr>
            <a:r>
              <a:rPr lang="pt-BR" sz="1600" dirty="0">
                <a:solidFill>
                  <a:srgbClr val="4F81BD">
                    <a:lumMod val="75000"/>
                  </a:srgbClr>
                </a:solidFill>
                <a:latin typeface="+mn-lt"/>
                <a:cs typeface="Arial" pitchFamily="34" charset="0"/>
              </a:rPr>
              <a:t>Benefício PC: R$ 13.566,43</a:t>
            </a:r>
          </a:p>
          <a:p>
            <a:pPr algn="ctr">
              <a:defRPr/>
            </a:pPr>
            <a:r>
              <a:rPr lang="pt-BR" sz="1600" dirty="0">
                <a:solidFill>
                  <a:srgbClr val="4F81BD">
                    <a:lumMod val="75000"/>
                  </a:srgbClr>
                </a:solidFill>
                <a:latin typeface="+mn-lt"/>
                <a:cs typeface="Arial" pitchFamily="34" charset="0"/>
              </a:rPr>
              <a:t>Alíquota Progressiva – RPPS – 27,5%</a:t>
            </a:r>
          </a:p>
          <a:p>
            <a:pPr algn="ctr">
              <a:defRPr/>
            </a:pPr>
            <a:r>
              <a:rPr lang="pt-BR" sz="1600" dirty="0">
                <a:solidFill>
                  <a:srgbClr val="4F81BD">
                    <a:lumMod val="75000"/>
                  </a:srgbClr>
                </a:solidFill>
                <a:latin typeface="+mn-lt"/>
                <a:cs typeface="Arial" pitchFamily="34" charset="0"/>
              </a:rPr>
              <a:t>Alíquota Regressiva – PC – 10%</a:t>
            </a:r>
          </a:p>
          <a:p>
            <a:pPr algn="ctr">
              <a:defRPr/>
            </a:pPr>
            <a:endParaRPr lang="pt-BR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CaixaDeTexto 1"/>
          <p:cNvSpPr txBox="1">
            <a:spLocks noChangeArrowheads="1"/>
          </p:cNvSpPr>
          <p:nvPr/>
        </p:nvSpPr>
        <p:spPr bwMode="auto">
          <a:xfrm>
            <a:off x="3525837" y="6240294"/>
            <a:ext cx="840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pt-BR" altLang="pt-BR" dirty="0">
                <a:solidFill>
                  <a:srgbClr val="002060"/>
                </a:solidFill>
              </a:rPr>
              <a:t>=&gt; </a:t>
            </a:r>
            <a:r>
              <a:rPr lang="pt-BR" altLang="pt-BR" dirty="0">
                <a:latin typeface="+mn-lt"/>
              </a:rPr>
              <a:t>Benefícios Brutos Iguais, mas Benefício Líquido no modelo (RPPS + PC) maior </a:t>
            </a:r>
          </a:p>
        </p:txBody>
      </p:sp>
    </p:spTree>
    <p:extLst>
      <p:ext uri="{BB962C8B-B14F-4D97-AF65-F5344CB8AC3E}">
        <p14:creationId xmlns:p14="http://schemas.microsoft.com/office/powerpoint/2010/main" val="31466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detalhe de um código de computador">
            <a:extLst>
              <a:ext uri="{FF2B5EF4-FFF2-40B4-BE49-F238E27FC236}">
                <a16:creationId xmlns:a16="http://schemas.microsoft.com/office/drawing/2014/main" id="{1D5DB266-C804-437C-AED7-3D057820D2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5229225" cy="6858000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14AB6F96-E5E8-4B40-A18C-2D078D1C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330786"/>
            <a:ext cx="4114800" cy="631613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/>
              <a:t>OUTRAS VANTAGENS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AF72BBC-FC90-4B63-96CA-ABED853DB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975" y="1074420"/>
            <a:ext cx="4200525" cy="1859280"/>
          </a:xfrm>
        </p:spPr>
        <p:txBody>
          <a:bodyPr rtlCol="0"/>
          <a:lstStyle/>
          <a:p>
            <a:pPr rtl="0"/>
            <a:r>
              <a:rPr lang="pt-BR" dirty="0"/>
              <a:t>PREVIDÊNCIA COMPLEMENTAR</a:t>
            </a:r>
          </a:p>
        </p:txBody>
      </p:sp>
      <p:sp>
        <p:nvSpPr>
          <p:cNvPr id="3" name="Retângulo 2"/>
          <p:cNvSpPr/>
          <p:nvPr/>
        </p:nvSpPr>
        <p:spPr>
          <a:xfrm>
            <a:off x="5562600" y="1342668"/>
            <a:ext cx="62007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cs typeface="Arial" pitchFamily="34" charset="0"/>
              </a:rPr>
              <a:t>Maior independência e autonomia, servidor acompanha a evolução do saldo de conta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endParaRPr lang="pt-BR" sz="2400" dirty="0">
              <a:cs typeface="Arial" pitchFamily="34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cs typeface="Arial" pitchFamily="34" charset="0"/>
              </a:rPr>
              <a:t>Reduz Risco de Crédito: 2 fontes pagadoras.  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endParaRPr lang="pt-BR" sz="2400" dirty="0">
              <a:cs typeface="Arial" pitchFamily="34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cs typeface="Arial" pitchFamily="34" charset="0"/>
              </a:rPr>
              <a:t>Migrar de um regime que está deficitário, onde novas formas de amortização do déficit poderão ser propostas, como alíquota extraordinária, aumento da base contributiva do inativo e etc.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endParaRPr lang="pt-BR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Espaço Reservado para Imagem 7" descr="imagem abstrata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 rtlCol="0">
            <a:normAutofit/>
          </a:bodyPr>
          <a:lstStyle/>
          <a:p>
            <a:pPr rtl="0"/>
            <a:r>
              <a:rPr lang="pt-BR" sz="4000" spc="300" dirty="0"/>
              <a:t>OBRIGADO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47C414-85D9-40D6-9BB3-5AF68A84F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8225" y="2985342"/>
            <a:ext cx="10306050" cy="624633"/>
          </a:xfrm>
        </p:spPr>
        <p:txBody>
          <a:bodyPr rtlCol="0"/>
          <a:lstStyle/>
          <a:p>
            <a:pPr rtl="0"/>
            <a:r>
              <a:rPr lang="pt-BR" dirty="0"/>
              <a:t>INSTITUTO DE PREVIDÊNCIA E ASSISTÊNCIA DO MUNICIPIO DO RIO DE JANEIRO</a:t>
            </a:r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A596BF19-CC58-4709-B5D6-3FC378FDC7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481961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156CAF1-214F-4566-9B0D-DACA1063E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6125" y="811974"/>
            <a:ext cx="4533900" cy="1178751"/>
          </a:xfrm>
        </p:spPr>
        <p:txBody>
          <a:bodyPr rtlCol="0"/>
          <a:lstStyle/>
          <a:p>
            <a:pPr rtl="0"/>
            <a:r>
              <a:rPr lang="pt-BR" sz="2400" dirty="0"/>
              <a:t>PREVIDÊNCIA COMPLEMENTAR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smtClean="0"/>
              <a:t>2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115176" y="2752547"/>
            <a:ext cx="41338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2000" spc="300" dirty="0"/>
              <a:t>Reforma da Previdência - EC nº 103/2019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2000" spc="300" dirty="0"/>
              <a:t>Principais Regras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2000" spc="300" dirty="0"/>
              <a:t>Exemplos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2000" spc="300" dirty="0"/>
              <a:t>Vantagens</a:t>
            </a:r>
          </a:p>
        </p:txBody>
      </p:sp>
    </p:spTree>
    <p:extLst>
      <p:ext uri="{BB962C8B-B14F-4D97-AF65-F5344CB8AC3E}">
        <p14:creationId xmlns:p14="http://schemas.microsoft.com/office/powerpoint/2010/main" val="29447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altLang="pt-BR" dirty="0">
                <a:solidFill>
                  <a:srgbClr val="002060"/>
                </a:solidFill>
              </a:rPr>
              <a:t>Previdência Complementar</a:t>
            </a:r>
            <a:endParaRPr lang="pt-BR" dirty="0"/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3438" y="1317538"/>
            <a:ext cx="5614037" cy="2282912"/>
          </a:xfrm>
        </p:spPr>
        <p:txBody>
          <a:bodyPr rtlCol="0"/>
          <a:lstStyle/>
          <a:p>
            <a:pPr>
              <a:spcBef>
                <a:spcPct val="0"/>
              </a:spcBef>
            </a:pPr>
            <a:r>
              <a:rPr lang="pt-BR" altLang="pt-BR" sz="2400" b="1" cap="all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Reforma da Previdência </a:t>
            </a:r>
          </a:p>
          <a:p>
            <a:pPr>
              <a:spcBef>
                <a:spcPct val="0"/>
              </a:spcBef>
            </a:pPr>
            <a:r>
              <a:rPr lang="pt-BR" altLang="pt-BR" sz="2400" b="1" cap="all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EC nº 103/2019</a:t>
            </a:r>
          </a:p>
          <a:p>
            <a:pPr>
              <a:spcBef>
                <a:spcPct val="0"/>
              </a:spcBef>
            </a:pPr>
            <a:endParaRPr lang="pt-BR" altLang="pt-BR" sz="2400" b="1" cap="all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400" b="1" cap="all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Previdência Complementar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8C2E478F-E849-4A8C-AF1F-CBCC78A7CBFA}" type="slidenum">
              <a:rPr lang="pt-BR" noProof="0" smtClean="0"/>
              <a:t>4</a:t>
            </a:fld>
            <a:endParaRPr lang="pt-BR" noProof="0"/>
          </a:p>
        </p:txBody>
      </p:sp>
      <p:sp>
        <p:nvSpPr>
          <p:cNvPr id="4" name="Retângulo 3"/>
          <p:cNvSpPr/>
          <p:nvPr/>
        </p:nvSpPr>
        <p:spPr>
          <a:xfrm>
            <a:off x="2819400" y="922793"/>
            <a:ext cx="88868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pt-BR" dirty="0">
                <a:cs typeface="Arial" pitchFamily="34" charset="0"/>
              </a:rPr>
              <a:t>A instituição da Previdência Complementar já existia na CF desde a EC nº 20/1998, tornando-se obrigatória a partir da EC nº 103/2019.</a:t>
            </a:r>
          </a:p>
          <a:p>
            <a:pPr marL="342900" lvl="3" indent="-342900" algn="just">
              <a:buFont typeface="Arial" panose="020B0604020202020204" pitchFamily="34" charset="0"/>
              <a:buChar char="•"/>
              <a:defRPr/>
            </a:pPr>
            <a:endParaRPr lang="pt-BR" dirty="0">
              <a:cs typeface="Arial" pitchFamily="34" charset="0"/>
            </a:endParaRPr>
          </a:p>
          <a:p>
            <a:pPr marL="342900" lvl="3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cs typeface="Arial" pitchFamily="34" charset="0"/>
              </a:rPr>
              <a:t>A partir da instituição da PC deverá ser observado o limite máximo dos benefícios do RGPS para o valor das aposentadorias e pensões em RPPS.</a:t>
            </a:r>
          </a:p>
          <a:p>
            <a:pPr marL="342900" lvl="3" indent="-342900" algn="just">
              <a:buFont typeface="Arial" panose="020B0604020202020204" pitchFamily="34" charset="0"/>
              <a:buChar char="•"/>
              <a:defRPr/>
            </a:pPr>
            <a:endParaRPr lang="pt-BR" dirty="0">
              <a:cs typeface="Arial" pitchFamily="34" charset="0"/>
            </a:endParaRPr>
          </a:p>
          <a:p>
            <a:pPr marL="342900" lvl="3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cs typeface="Arial" pitchFamily="34" charset="0"/>
              </a:rPr>
              <a:t>Plano somente na modalidade contribuição definida e efetivado por intermédio de entidade fechada de previdência complementar - EFPC ou de entidade aberta de previdência complementar – EAPC, após edição  de LC para disciplinar a matéria.</a:t>
            </a:r>
          </a:p>
          <a:p>
            <a:pPr marL="342900" lvl="3" indent="-342900" algn="just">
              <a:buFont typeface="Arial" panose="020B0604020202020204" pitchFamily="34" charset="0"/>
              <a:buChar char="•"/>
              <a:defRPr/>
            </a:pPr>
            <a:endParaRPr lang="pt-BR" dirty="0">
              <a:cs typeface="Arial" pitchFamily="34" charset="0"/>
            </a:endParaRPr>
          </a:p>
          <a:p>
            <a:pPr marL="342900" lvl="3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cs typeface="Arial" pitchFamily="34" charset="0"/>
              </a:rPr>
              <a:t>Prazo para implementação 2 anos da vigência da EC nº 103/2019</a:t>
            </a:r>
          </a:p>
          <a:p>
            <a:pPr marL="342900" lvl="3" indent="-342900" algn="just">
              <a:buFont typeface="Arial" panose="020B0604020202020204" pitchFamily="34" charset="0"/>
              <a:buChar char="•"/>
              <a:defRPr/>
            </a:pPr>
            <a:endParaRPr lang="pt-BR" dirty="0">
              <a:cs typeface="Arial" pitchFamily="34" charset="0"/>
            </a:endParaRPr>
          </a:p>
          <a:p>
            <a:pPr marL="342900" lvl="3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cs typeface="Arial" pitchFamily="34" charset="0"/>
              </a:rPr>
              <a:t>O Ente que não se adequar não terá emissão do CRP. Sendo  vedados, de acordo com o art. 167: XIII - a transferência voluntária de recursos, a concessão de avais,  garantias e subvenções pela União e a concessão de empréstimos e de financiamentos por instituições financeiras federais.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238510"/>
            <a:ext cx="2485640" cy="24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detalhe de um código de computador">
            <a:extLst>
              <a:ext uri="{FF2B5EF4-FFF2-40B4-BE49-F238E27FC236}">
                <a16:creationId xmlns:a16="http://schemas.microsoft.com/office/drawing/2014/main" id="{1D5DB266-C804-437C-AED7-3D057820D2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5229225" cy="6858000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14AB6F96-E5E8-4B40-A18C-2D078D1C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330786"/>
            <a:ext cx="4114800" cy="631613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/>
              <a:t>REGRA GERAL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AF72BBC-FC90-4B63-96CA-ABED853DB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975" y="1074420"/>
            <a:ext cx="4200525" cy="1859280"/>
          </a:xfrm>
        </p:spPr>
        <p:txBody>
          <a:bodyPr rtlCol="0"/>
          <a:lstStyle/>
          <a:p>
            <a:pPr rtl="0"/>
            <a:r>
              <a:rPr lang="pt-BR" dirty="0"/>
              <a:t>PREVIDÊNCIA COMPLEMENTAR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38800" y="55209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cs typeface="Arial" pitchFamily="34" charset="0"/>
              </a:rPr>
              <a:t>Adesão é Facultativa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endParaRPr lang="pt-BR" sz="2000" dirty="0">
              <a:cs typeface="Arial" pitchFamily="34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cs typeface="Arial" pitchFamily="34" charset="0"/>
              </a:rPr>
              <a:t>Plano de Contribuição Definida – Contas Individualizadas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endParaRPr lang="pt-BR" sz="2000" dirty="0">
              <a:cs typeface="Arial" pitchFamily="34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cs typeface="Arial" pitchFamily="34" charset="0"/>
              </a:rPr>
              <a:t>Benefícios de Risco – Fundo Coletivo ou Contratação de Seguradora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endParaRPr lang="pt-BR" sz="2000" dirty="0">
              <a:cs typeface="Arial" pitchFamily="34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cs typeface="Arial" pitchFamily="34" charset="0"/>
              </a:rPr>
              <a:t>Contribuição Patronal é obrigatoriamente paritária a do Servidor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endParaRPr lang="pt-BR" sz="2000" dirty="0">
              <a:cs typeface="Arial" pitchFamily="34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cs typeface="Arial" pitchFamily="34" charset="0"/>
              </a:rPr>
              <a:t>Alíquota de Contribuição incide sobre o valor da Remuneração que excede ao teto do RGPS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endParaRPr lang="pt-BR" sz="2000" dirty="0">
              <a:cs typeface="Arial" pitchFamily="34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cs typeface="Arial" pitchFamily="34" charset="0"/>
              </a:rPr>
              <a:t>Permite Contribuição Voluntária (sem contrapartida)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endParaRPr lang="pt-BR" sz="2000" dirty="0">
              <a:cs typeface="Arial" pitchFamily="34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cs typeface="Arial" pitchFamily="34" charset="0"/>
              </a:rPr>
              <a:t>Benefício calculado com base no saldo acumulado por cada Participante na data da aposentadoria</a:t>
            </a:r>
          </a:p>
        </p:txBody>
      </p:sp>
    </p:spTree>
    <p:extLst>
      <p:ext uri="{BB962C8B-B14F-4D97-AF65-F5344CB8AC3E}">
        <p14:creationId xmlns:p14="http://schemas.microsoft.com/office/powerpoint/2010/main" val="83977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7EF4CE-E0F9-4353-9C7D-5294DDF3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044" y="190500"/>
            <a:ext cx="11002961" cy="152630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FAAB2787-6A77-4A87-993D-DDAF9241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81000"/>
            <a:ext cx="11002962" cy="1201179"/>
          </a:xfrm>
        </p:spPr>
        <p:txBody>
          <a:bodyPr rtlCol="0"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Previdência Complementar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Exemplos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6AC2F439-9B68-4159-977F-8EC563FB1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smtClean="0"/>
              <a:t>6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234280" y="1998404"/>
            <a:ext cx="97385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4pPr marL="715963" lvl="3" indent="-358775" algn="just">
              <a:buFont typeface="+mj-lt"/>
              <a:buAutoNum type="arabicPeriod"/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 marL="1530350" lvl="4" indent="-352425" eaLnBrk="1" hangingPunct="1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  <a:lvl6pPr marL="1431925" lvl="5" indent="-358775" algn="just"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50000"/>
                  </a:schemeClr>
                </a:solidFill>
              </a:defRPr>
            </a:lvl6pPr>
          </a:lstStyle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Premissas: </a:t>
            </a:r>
          </a:p>
          <a:p>
            <a:pPr marL="1157287" lvl="4" indent="-342900">
              <a:defRPr/>
            </a:pPr>
            <a:r>
              <a:rPr lang="pt-BR" sz="2000" dirty="0">
                <a:solidFill>
                  <a:schemeClr val="tx1"/>
                </a:solidFill>
                <a:cs typeface="Arial" pitchFamily="34" charset="0"/>
              </a:rPr>
              <a:t>Rentabilidade Líquida:  6% a.a.</a:t>
            </a:r>
          </a:p>
          <a:p>
            <a:pPr marL="1157287" lvl="4" indent="-342900">
              <a:defRPr/>
            </a:pPr>
            <a:r>
              <a:rPr lang="pt-BR" sz="2000" dirty="0">
                <a:solidFill>
                  <a:schemeClr val="tx1"/>
                </a:solidFill>
                <a:cs typeface="Arial" pitchFamily="34" charset="0"/>
              </a:rPr>
              <a:t>Crescimento Salarial Real: 1% a.a.</a:t>
            </a:r>
          </a:p>
          <a:p>
            <a:pPr marL="1157287" lvl="4" indent="-342900">
              <a:defRPr/>
            </a:pPr>
            <a:r>
              <a:rPr lang="pt-BR" sz="2000" dirty="0">
                <a:solidFill>
                  <a:schemeClr val="tx1"/>
                </a:solidFill>
                <a:cs typeface="Arial" pitchFamily="34" charset="0"/>
              </a:rPr>
              <a:t> Tempo de Contribuição: 30 anos</a:t>
            </a:r>
          </a:p>
          <a:p>
            <a:pPr marL="1157287" lvl="4" indent="-342900">
              <a:defRPr/>
            </a:pPr>
            <a:r>
              <a:rPr lang="pt-BR" sz="2000" dirty="0">
                <a:solidFill>
                  <a:schemeClr val="tx1"/>
                </a:solidFill>
                <a:cs typeface="Arial" pitchFamily="34" charset="0"/>
              </a:rPr>
              <a:t>Prazo de recebimento de benefício: 30 anos</a:t>
            </a:r>
          </a:p>
          <a:p>
            <a:pPr marL="1157287" lvl="4" indent="-342900">
              <a:defRPr/>
            </a:pPr>
            <a:r>
              <a:rPr lang="pt-BR" sz="2000" dirty="0">
                <a:solidFill>
                  <a:schemeClr val="tx1"/>
                </a:solidFill>
                <a:cs typeface="Arial" pitchFamily="34" charset="0"/>
              </a:rPr>
              <a:t>Manutenção do mesmo nível de contribuição do RPPS: </a:t>
            </a:r>
          </a:p>
          <a:p>
            <a:pPr marL="2133600" lvl="6" indent="-342900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cs typeface="Arial" pitchFamily="34" charset="0"/>
              </a:rPr>
              <a:t>Contr. PC - Alíquota PC: 8,5%</a:t>
            </a:r>
          </a:p>
          <a:p>
            <a:pPr marL="2133600" lvl="6" indent="-342900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cs typeface="Arial" pitchFamily="34" charset="0"/>
              </a:rPr>
              <a:t>Contribuição Voluntária: (14%-8,5%) * (Remuneração – Teto RGPS)</a:t>
            </a:r>
          </a:p>
          <a:p>
            <a:pPr marL="1157287" lvl="4" indent="-342900">
              <a:defRPr/>
            </a:pPr>
            <a:r>
              <a:rPr lang="pt-BR" sz="2000" dirty="0">
                <a:solidFill>
                  <a:schemeClr val="tx1"/>
                </a:solidFill>
              </a:rPr>
              <a:t>Benefício RPPS: 	</a:t>
            </a:r>
          </a:p>
          <a:p>
            <a:pPr marL="2133600" lvl="6" indent="-342900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cs typeface="Arial" pitchFamily="34" charset="0"/>
              </a:rPr>
              <a:t>RPPS Atual = 78% * Última Remuneração</a:t>
            </a:r>
          </a:p>
          <a:p>
            <a:pPr marL="2133600" lvl="6" indent="-342900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cs typeface="Arial" pitchFamily="34" charset="0"/>
              </a:rPr>
              <a:t>RPPS (PC) = Teto RGPS = R$ 6.433,57</a:t>
            </a:r>
          </a:p>
        </p:txBody>
      </p:sp>
    </p:spTree>
    <p:extLst>
      <p:ext uri="{BB962C8B-B14F-4D97-AF65-F5344CB8AC3E}">
        <p14:creationId xmlns:p14="http://schemas.microsoft.com/office/powerpoint/2010/main" val="17485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7EF4CE-E0F9-4353-9C7D-5294DDF3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044" y="190500"/>
            <a:ext cx="11002961" cy="152630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FAAB2787-6A77-4A87-993D-DDAF9241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81000"/>
            <a:ext cx="11002962" cy="1201179"/>
          </a:xfrm>
        </p:spPr>
        <p:txBody>
          <a:bodyPr rtlCol="0"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Previdência Complementar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Exemplos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6AC2F439-9B68-4159-977F-8EC563FB1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smtClean="0"/>
              <a:t>7</a:t>
            </a:fld>
            <a:endParaRPr lang="pt-BR"/>
          </a:p>
        </p:txBody>
      </p:sp>
      <p:pic>
        <p:nvPicPr>
          <p:cNvPr id="8" name="Gráfico 2" descr="Perfil masculino com preenchimento sól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107" y="2127251"/>
            <a:ext cx="9144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áfico 6" descr="Funcionária de escritório com preenchimento sóli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49" y="2100263"/>
            <a:ext cx="9144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áfico 8" descr="Funcionário de escritório com preenchimento sóli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066925"/>
            <a:ext cx="9144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171575" y="2998788"/>
            <a:ext cx="275272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Servidor A </a:t>
            </a:r>
          </a:p>
          <a:p>
            <a:pPr algn="ctr">
              <a:defRPr/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Remuneração Inicial </a:t>
            </a:r>
          </a:p>
          <a:p>
            <a:pPr algn="ctr">
              <a:defRPr/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R$ 7.000,00</a:t>
            </a:r>
          </a:p>
          <a:p>
            <a:pPr algn="ctr">
              <a:defRPr/>
            </a:pPr>
            <a:endParaRPr lang="pt-BR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>
                    <a:lumMod val="50000"/>
                  </a:schemeClr>
                </a:solidFill>
              </a:rPr>
              <a:t>Contr. RPPS: R$ 900,70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>
                    <a:lumMod val="50000"/>
                  </a:schemeClr>
                </a:solidFill>
              </a:rPr>
              <a:t>Contr. PC: R$ 48,15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>
                    <a:lumMod val="50000"/>
                  </a:schemeClr>
                </a:solidFill>
              </a:rPr>
              <a:t>Contr. Voluntária: R$ 31,15</a:t>
            </a:r>
          </a:p>
          <a:p>
            <a:pPr algn="ctr">
              <a:defRPr/>
            </a:pPr>
            <a:endParaRPr lang="pt-BR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25986" y="3070225"/>
            <a:ext cx="2617789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Servidor B </a:t>
            </a:r>
          </a:p>
          <a:p>
            <a:pPr algn="ctr">
              <a:defRPr/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Remuneração Inicial</a:t>
            </a:r>
          </a:p>
          <a:p>
            <a:pPr algn="ctr">
              <a:defRPr/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 R$ 10.000,00</a:t>
            </a:r>
          </a:p>
          <a:p>
            <a:pPr algn="ctr">
              <a:defRPr/>
            </a:pPr>
            <a:endParaRPr lang="pt-BR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>
                    <a:lumMod val="50000"/>
                  </a:schemeClr>
                </a:solidFill>
              </a:rPr>
              <a:t>Contr. RPPS: R$ 900,70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>
                    <a:lumMod val="50000"/>
                  </a:schemeClr>
                </a:solidFill>
              </a:rPr>
              <a:t>Contr. PC: R$ 303,15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>
                    <a:lumMod val="50000"/>
                  </a:schemeClr>
                </a:solidFill>
              </a:rPr>
              <a:t>Contr. Voluntária: R$ 196,15</a:t>
            </a:r>
          </a:p>
          <a:p>
            <a:pPr algn="ctr">
              <a:defRPr/>
            </a:pPr>
            <a:endParaRPr lang="pt-BR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984332" y="3060701"/>
            <a:ext cx="2474912" cy="227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Servidor C </a:t>
            </a:r>
          </a:p>
          <a:p>
            <a:pPr algn="ctr">
              <a:defRPr/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Remuneração Inicial </a:t>
            </a:r>
          </a:p>
          <a:p>
            <a:pPr algn="ctr">
              <a:defRPr/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R$ 15.000,00</a:t>
            </a:r>
          </a:p>
          <a:p>
            <a:pPr algn="ctr">
              <a:defRPr/>
            </a:pPr>
            <a:endParaRPr lang="pt-BR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1400" dirty="0">
                <a:solidFill>
                  <a:schemeClr val="tx1">
                    <a:lumMod val="50000"/>
                  </a:schemeClr>
                </a:solidFill>
              </a:rPr>
              <a:t>Contr. RPPS: R$ 900,70</a:t>
            </a:r>
          </a:p>
          <a:p>
            <a:pPr>
              <a:defRPr/>
            </a:pPr>
            <a:r>
              <a:rPr lang="pt-BR" sz="1400" dirty="0">
                <a:solidFill>
                  <a:schemeClr val="tx1">
                    <a:lumMod val="50000"/>
                  </a:schemeClr>
                </a:solidFill>
              </a:rPr>
              <a:t>Contr. PC: R$ 728,15</a:t>
            </a:r>
          </a:p>
          <a:p>
            <a:pPr>
              <a:defRPr/>
            </a:pPr>
            <a:r>
              <a:rPr lang="pt-BR" sz="1400" dirty="0">
                <a:solidFill>
                  <a:schemeClr val="tx1">
                    <a:lumMod val="50000"/>
                  </a:schemeClr>
                </a:solidFill>
              </a:rPr>
              <a:t>Contr. Voluntária: R$ 471,15</a:t>
            </a:r>
          </a:p>
          <a:p>
            <a:pPr algn="ctr">
              <a:defRPr/>
            </a:pPr>
            <a:endParaRPr lang="pt-BR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7EF4CE-E0F9-4353-9C7D-5294DDF3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044" y="190500"/>
            <a:ext cx="11002961" cy="152630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FAAB2787-6A77-4A87-993D-DDAF9241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81000"/>
            <a:ext cx="11002962" cy="1201179"/>
          </a:xfrm>
        </p:spPr>
        <p:txBody>
          <a:bodyPr rtlCol="0"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Previdência Complementar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Exemplos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6AC2F439-9B68-4159-977F-8EC563FB1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smtClean="0"/>
              <a:t>8</a:t>
            </a:fld>
            <a:endParaRPr lang="pt-BR"/>
          </a:p>
        </p:txBody>
      </p:sp>
      <p:pic>
        <p:nvPicPr>
          <p:cNvPr id="15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37" y="1914525"/>
            <a:ext cx="7800166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8831264" y="5286375"/>
            <a:ext cx="289004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700" dirty="0"/>
              <a:t> * </a:t>
            </a:r>
            <a:r>
              <a:rPr lang="pt-BR" sz="1700" dirty="0">
                <a:latin typeface="+mn-lt"/>
                <a:cs typeface="Arial" pitchFamily="34" charset="0"/>
              </a:rPr>
              <a:t>Nota: Atualmente, 75% dos servidores tem remuneração inferior ao teto do RGPS – R$ 6.433,57 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264" y="2524125"/>
            <a:ext cx="2647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7EF4CE-E0F9-4353-9C7D-5294DDF3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044" y="190500"/>
            <a:ext cx="11002961" cy="152630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FAAB2787-6A77-4A87-993D-DDAF9241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81000"/>
            <a:ext cx="11002962" cy="1201179"/>
          </a:xfrm>
        </p:spPr>
        <p:txBody>
          <a:bodyPr rtlCol="0"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Previdência Complementar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Exemplos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6AC2F439-9B68-4159-977F-8EC563FB1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t-BR" smtClean="0"/>
              <a:t>9</a:t>
            </a:fld>
            <a:endParaRPr lang="pt-BR"/>
          </a:p>
        </p:txBody>
      </p:sp>
      <p:pic>
        <p:nvPicPr>
          <p:cNvPr id="7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39" y="1916113"/>
            <a:ext cx="7701566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8" y="3430588"/>
            <a:ext cx="3592951" cy="31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f55661986_win32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420166_TF55661986_Win32" id="{BB58C8DE-9511-4B43-8697-806BDB465BDD}" vid="{64A371BB-1EDC-4313-8E20-9F2D9934D46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BB9993-D5F9-46FA-B2E5-80E3632E982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E3D9F223-918A-45AF-9B53-56AB9E5E2182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0</TotalTime>
  <Words>786</Words>
  <Application>Microsoft Office PowerPoint</Application>
  <PresentationFormat>Widescreen</PresentationFormat>
  <Paragraphs>139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tf55661986_win32</vt:lpstr>
      <vt:lpstr>Previdência complementar</vt:lpstr>
      <vt:lpstr>PowerPoint Presentation</vt:lpstr>
      <vt:lpstr>Previdência Complementar</vt:lpstr>
      <vt:lpstr>PowerPoint Presentation</vt:lpstr>
      <vt:lpstr>REGRA GERAL</vt:lpstr>
      <vt:lpstr>Previdência Complementar Exemplos</vt:lpstr>
      <vt:lpstr>Previdência Complementar Exemplos</vt:lpstr>
      <vt:lpstr>Previdência Complementar Exemplos</vt:lpstr>
      <vt:lpstr>Previdência Complementar Exemplos</vt:lpstr>
      <vt:lpstr>Previdência Complementar Exemplos</vt:lpstr>
      <vt:lpstr>Previdência Complementar</vt:lpstr>
      <vt:lpstr>Previdência Complementar Vantagens - Tributação</vt:lpstr>
      <vt:lpstr>Previdência Complementar Vantagens - Tributação</vt:lpstr>
      <vt:lpstr>Previdência Complementar Vantagens - Tributação</vt:lpstr>
      <vt:lpstr>OUTRAS VANTAGENS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Previdência complementar</dc:title>
  <dc:creator/>
  <cp:lastModifiedBy>Unknown User</cp:lastModifiedBy>
  <cp:revision>2</cp:revision>
  <dcterms:created xsi:type="dcterms:W3CDTF">2021-05-31T18:13:11Z</dcterms:created>
  <dcterms:modified xsi:type="dcterms:W3CDTF">2021-06-01T17:32:22Z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