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14" r:id="rId2"/>
    <p:sldId id="280" r:id="rId3"/>
    <p:sldId id="281" r:id="rId4"/>
    <p:sldId id="301" r:id="rId5"/>
    <p:sldId id="282" r:id="rId6"/>
    <p:sldId id="302" r:id="rId7"/>
    <p:sldId id="284" r:id="rId8"/>
    <p:sldId id="303" r:id="rId9"/>
    <p:sldId id="286" r:id="rId10"/>
    <p:sldId id="287" r:id="rId11"/>
    <p:sldId id="288" r:id="rId12"/>
    <p:sldId id="304" r:id="rId13"/>
    <p:sldId id="289" r:id="rId14"/>
    <p:sldId id="290" r:id="rId15"/>
    <p:sldId id="305" r:id="rId16"/>
    <p:sldId id="291" r:id="rId17"/>
    <p:sldId id="306" r:id="rId18"/>
    <p:sldId id="307" r:id="rId19"/>
    <p:sldId id="308" r:id="rId20"/>
    <p:sldId id="309" r:id="rId21"/>
    <p:sldId id="315" r:id="rId22"/>
    <p:sldId id="316" r:id="rId23"/>
    <p:sldId id="317" r:id="rId24"/>
    <p:sldId id="318" r:id="rId25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94660"/>
  </p:normalViewPr>
  <p:slideViewPr>
    <p:cSldViewPr>
      <p:cViewPr varScale="1">
        <p:scale>
          <a:sx n="86" d="100"/>
          <a:sy n="86" d="100"/>
        </p:scale>
        <p:origin x="181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handoutMaster" Target="handoutMasters/handoutMaster1.xml" /><Relationship Id="rId30" Type="http://schemas.openxmlformats.org/officeDocument/2006/relationships/theme" Target="theme/theme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1B514-BB9A-4672-AD43-7E8F97ED9EB4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15A64-087D-44B2-A57D-339F7822254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370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5659" cy="496332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6" y="3"/>
            <a:ext cx="2945659" cy="496332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/>
            </a:lvl1pPr>
          </a:lstStyle>
          <a:p>
            <a:fld id="{2EF109B5-AC43-499A-9158-13AE12551B83}" type="datetimeFigureOut">
              <a:rPr lang="pt-BR" smtClean="0"/>
              <a:t>19/05/2021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8" rIns="91417" bIns="4570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417" tIns="45708" rIns="91417" bIns="45708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3" y="9428586"/>
            <a:ext cx="2945659" cy="496332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59" cy="496332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fld id="{87C4D709-D79A-43C8-BFBE-751C0C987DD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721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987550" y="450850"/>
            <a:ext cx="10771188" cy="80803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9250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681044" y="4714882"/>
            <a:ext cx="5438775" cy="4467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681044" y="4714882"/>
            <a:ext cx="5438775" cy="4467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A752-FC51-4505-8882-25E356766628}" type="datetime1">
              <a:rPr lang="pt-BR" smtClean="0"/>
              <a:t>19/05/2021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94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982B-E2EC-4085-BA9F-77202E97DBFD}" type="datetime1">
              <a:rPr lang="pt-BR" smtClean="0"/>
              <a:t>19/05/2021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83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A7B7-DA11-46EA-816A-E70FEF552C4C}" type="datetime1">
              <a:rPr lang="pt-BR" smtClean="0"/>
              <a:t>19/05/2021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04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0"/>
          </p:nvPr>
        </p:nvSpPr>
        <p:spPr>
          <a:xfrm>
            <a:off x="8532813" y="6308725"/>
            <a:ext cx="611187" cy="5492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82218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54B6-0A1C-48BD-A0AC-A08C0525AAD1}" type="datetime1">
              <a:rPr lang="pt-BR" smtClean="0"/>
              <a:t>19/05/2021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72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DD0E-7C83-4BB0-BC02-28471275D074}" type="datetime1">
              <a:rPr lang="pt-BR" smtClean="0"/>
              <a:t>19/05/2021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50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25B5-29F5-4522-B614-DBB761166C4C}" type="datetime1">
              <a:rPr lang="pt-BR" smtClean="0"/>
              <a:t>19/05/2021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55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F03E-9A55-48AA-91D6-B397AAD98ADF}" type="datetime1">
              <a:rPr lang="pt-BR" smtClean="0"/>
              <a:t>19/05/2021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8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B051-367D-4FD7-AECD-21F74BBDDB0D}" type="datetime1">
              <a:rPr lang="pt-BR" smtClean="0"/>
              <a:t>19/05/2021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8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D060-3018-4DCE-B71C-09681C55EEBC}" type="datetime1">
              <a:rPr lang="pt-BR" smtClean="0"/>
              <a:t>19/05/2021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29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7873-5ABE-483F-80A2-CE3F6F26D4D1}" type="datetime1">
              <a:rPr lang="pt-BR" smtClean="0"/>
              <a:t>19/05/2021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11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4A90-2AA7-4B7D-BC35-5830D4C42ABA}" type="datetime1">
              <a:rPr lang="pt-BR" smtClean="0"/>
              <a:t>19/05/2021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06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AFAF4-80DA-49D1-A1DC-C9B3E54FEAB8}" type="datetime1">
              <a:rPr lang="pt-BR" smtClean="0"/>
              <a:t>19/05/2021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02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 /><Relationship Id="rId2" Type="http://schemas.openxmlformats.org/officeDocument/2006/relationships/slideLayout" Target="../slideLayouts/slideLayout7.xml" /><Relationship Id="rId1" Type="http://schemas.openxmlformats.org/officeDocument/2006/relationships/tags" Target="../tags/tag1.xml" /><Relationship Id="rId4" Type="http://schemas.openxmlformats.org/officeDocument/2006/relationships/image" Target="../media/image1.pn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11.emf" /><Relationship Id="rId1" Type="http://schemas.openxmlformats.org/officeDocument/2006/relationships/slideLayout" Target="../slideLayouts/slideLayout3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12.emf" /><Relationship Id="rId1" Type="http://schemas.openxmlformats.org/officeDocument/2006/relationships/slideLayout" Target="../slideLayouts/slideLayout3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13.emf" /><Relationship Id="rId1" Type="http://schemas.openxmlformats.org/officeDocument/2006/relationships/slideLayout" Target="../slideLayouts/slideLayout3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 /><Relationship Id="rId2" Type="http://schemas.openxmlformats.org/officeDocument/2006/relationships/image" Target="../media/image14.emf" /><Relationship Id="rId1" Type="http://schemas.openxmlformats.org/officeDocument/2006/relationships/slideLayout" Target="../slideLayouts/slideLayout3.xml" /><Relationship Id="rId4" Type="http://schemas.openxmlformats.org/officeDocument/2006/relationships/image" Target="../media/image3.png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16.emf" /><Relationship Id="rId1" Type="http://schemas.openxmlformats.org/officeDocument/2006/relationships/slideLayout" Target="../slideLayouts/slideLayout3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17.emf" /><Relationship Id="rId1" Type="http://schemas.openxmlformats.org/officeDocument/2006/relationships/slideLayout" Target="../slideLayouts/slideLayout3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18.emf" /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19.emf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0.emf" /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1.emf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emf" /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2.emf" /><Relationship Id="rId1" Type="http://schemas.openxmlformats.org/officeDocument/2006/relationships/slideLayout" Target="../slideLayouts/slideLayout3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3.emf" /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4.emf" /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5.emf" /><Relationship Id="rId1" Type="http://schemas.openxmlformats.org/officeDocument/2006/relationships/slideLayout" Target="../slideLayouts/slideLayout7.xml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6.emf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2.xml" /><Relationship Id="rId4" Type="http://schemas.openxmlformats.org/officeDocument/2006/relationships/image" Target="../media/image3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2.xml" /><Relationship Id="rId4" Type="http://schemas.openxmlformats.org/officeDocument/2006/relationships/image" Target="../media/image3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6.emf" /><Relationship Id="rId1" Type="http://schemas.openxmlformats.org/officeDocument/2006/relationships/slideLayout" Target="../slideLayouts/slideLayout3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7.emf" /><Relationship Id="rId1" Type="http://schemas.openxmlformats.org/officeDocument/2006/relationships/slideLayout" Target="../slideLayouts/slideLayout3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8.emf" /><Relationship Id="rId1" Type="http://schemas.openxmlformats.org/officeDocument/2006/relationships/slideLayout" Target="../slideLayouts/slideLayout3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9.emf" /><Relationship Id="rId1" Type="http://schemas.openxmlformats.org/officeDocument/2006/relationships/slideLayout" Target="../slideLayouts/slideLayout3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10.emf" /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-26988"/>
            <a:ext cx="9144000" cy="3714751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1883" y="4207147"/>
            <a:ext cx="8964613" cy="24791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defRPr/>
            </a:pPr>
            <a:endParaRPr lang="pt-BR" sz="28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sz="2800" b="1" dirty="0">
                <a:solidFill>
                  <a:srgbClr val="002060"/>
                </a:solidFill>
              </a:rPr>
              <a:t>Demonstração e Avaliação do Cumprimento </a:t>
            </a:r>
          </a:p>
          <a:p>
            <a:pPr algn="ctr">
              <a:lnSpc>
                <a:spcPct val="110000"/>
              </a:lnSpc>
              <a:defRPr/>
            </a:pPr>
            <a:r>
              <a:rPr lang="pt-BR" sz="2800" b="1" dirty="0">
                <a:solidFill>
                  <a:srgbClr val="002060"/>
                </a:solidFill>
              </a:rPr>
              <a:t>das Metas Fiscais </a:t>
            </a:r>
          </a:p>
          <a:p>
            <a:pPr algn="ctr">
              <a:lnSpc>
                <a:spcPct val="110000"/>
              </a:lnSpc>
              <a:defRPr/>
            </a:pP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pt-BR" sz="2800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Quadrimestre de 2020</a:t>
            </a:r>
          </a:p>
          <a:p>
            <a:pPr algn="ctr">
              <a:lnSpc>
                <a:spcPct val="110000"/>
              </a:lnSpc>
              <a:defRPr/>
            </a:pPr>
            <a:endParaRPr lang="pt-BR" sz="11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b="1" dirty="0">
                <a:solidFill>
                  <a:srgbClr val="002060"/>
                </a:solidFill>
              </a:rPr>
              <a:t>Fevereiro de 2021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3644900"/>
            <a:ext cx="9144000" cy="3571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</a:rPr>
              <a:t>SECRETARIA MUNICIPAL DE FAZENDA E PLANEJAMENTO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74173"/>
            <a:ext cx="3312368" cy="21805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5947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91680" y="-26987"/>
            <a:ext cx="745232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r>
              <a:rPr lang="pt-BR" sz="2200" b="1" dirty="0">
                <a:solidFill>
                  <a:schemeClr val="bg1"/>
                </a:solidFill>
              </a:rPr>
              <a:t> Desembolso 2020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 Despesas Pagas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10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556792"/>
            <a:ext cx="7368046" cy="466141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700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39279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Despesa Empenhada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2019 x 2020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11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68" y="1814512"/>
            <a:ext cx="8546566" cy="3990752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180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67271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Despesas  Empenhadas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2019 x 2020</a:t>
            </a: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732240" y="6311276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12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526084"/>
            <a:ext cx="8477836" cy="483026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565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77723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Despesa Empenhada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2019 x 2020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13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/>
          <a:srcRect l="10450" r="9748"/>
          <a:stretch/>
        </p:blipFill>
        <p:spPr>
          <a:xfrm>
            <a:off x="395536" y="1724860"/>
            <a:ext cx="4068000" cy="403244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/>
          <a:srcRect l="10367" r="5205"/>
          <a:stretch/>
        </p:blipFill>
        <p:spPr>
          <a:xfrm>
            <a:off x="4788024" y="1628800"/>
            <a:ext cx="4355976" cy="4305517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664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47097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200" b="1" dirty="0">
                <a:solidFill>
                  <a:schemeClr val="bg1"/>
                </a:solidFill>
              </a:rPr>
              <a:t>Despesa Empenhada por Função de Governo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 2019 x 2020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380312" y="6318058"/>
            <a:ext cx="105348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14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798" y="1246562"/>
            <a:ext cx="5295900" cy="540067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477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17793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Investimento / Despesa Total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Anual</a:t>
            </a: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92280" y="6198765"/>
            <a:ext cx="144016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15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936" y="1352549"/>
            <a:ext cx="5429344" cy="523715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742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80" y="0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Corrente Líquida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2019 x 2020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16</a:t>
            </a:fld>
            <a:endParaRPr lang="pt-BR" sz="160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894" y="1340768"/>
            <a:ext cx="4573686" cy="539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621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80" y="88756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Orçamentário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2019 x 2020 </a:t>
            </a: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17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293" y="1268760"/>
            <a:ext cx="6724650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631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0227" y="116632"/>
            <a:ext cx="744559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Primário e Resultado Nominal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2019 x 2020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Resultado Primário Acima da Linha</a:t>
            </a: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18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295235"/>
            <a:ext cx="7269485" cy="5075002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396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79" y="116632"/>
            <a:ext cx="744413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Primário e Resultado Nominal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2019 x 2020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Resultado Nominal Acima da Linha</a:t>
            </a: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19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844824"/>
            <a:ext cx="8083787" cy="250464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95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eaLnBrk="0" hangingPunct="0"/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91680" y="2782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Meta de Arrecadação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07232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2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362074"/>
            <a:ext cx="7560840" cy="499427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11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71217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200" b="1" dirty="0">
                <a:solidFill>
                  <a:schemeClr val="bg1"/>
                </a:solidFill>
              </a:rPr>
              <a:t>Limites Legais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2020 </a:t>
            </a: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20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635" y="1412776"/>
            <a:ext cx="6258729" cy="5018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44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-26988"/>
            <a:ext cx="9144000" cy="1223963"/>
          </a:xfrm>
          <a:prstGeom prst="rect">
            <a:avLst/>
          </a:prstGeom>
          <a:solidFill>
            <a:srgbClr val="399AB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569" tIns="42569" rIns="42569" bIns="4256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2200">
              <a:solidFill>
                <a:srgbClr val="95B3D7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35696" y="200834"/>
            <a:ext cx="72008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300" b="1" dirty="0">
                <a:solidFill>
                  <a:prstClr val="white"/>
                </a:solidFill>
                <a:latin typeface="+mn-lt"/>
              </a:rPr>
              <a:t>Medida Provisória nº 2.185-35, de 24 de Agosto de 2001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300" b="1" dirty="0">
                <a:solidFill>
                  <a:prstClr val="white"/>
                </a:solidFill>
                <a:latin typeface="+mn-lt"/>
              </a:rPr>
              <a:t>Limite: Dívida Financeira  / Receita Líquida Real = 1</a:t>
            </a:r>
          </a:p>
        </p:txBody>
      </p:sp>
      <p:sp>
        <p:nvSpPr>
          <p:cNvPr id="2053" name="Espaço Reservado para Número de Slide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dirty="0">
                <a:solidFill>
                  <a:srgbClr val="002060"/>
                </a:solidFill>
              </a:rPr>
              <a:t>24 </a:t>
            </a:r>
            <a:endParaRPr lang="pt-BR" altLang="pt-BR" sz="1000" dirty="0">
              <a:solidFill>
                <a:srgbClr val="FF0000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060848"/>
            <a:ext cx="8642822" cy="2066528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00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0" y="-26988"/>
            <a:ext cx="9144000" cy="1223963"/>
          </a:xfrm>
          <a:prstGeom prst="rect">
            <a:avLst/>
          </a:prstGeom>
          <a:solidFill>
            <a:srgbClr val="399AB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569" tIns="42569" rIns="42569" bIns="4256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2200">
              <a:solidFill>
                <a:srgbClr val="95B3D7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35696" y="88756"/>
            <a:ext cx="720080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300" b="1" dirty="0">
                <a:solidFill>
                  <a:prstClr val="white"/>
                </a:solidFill>
                <a:latin typeface="+mn-lt"/>
              </a:rPr>
              <a:t>Resolução do Senado nº 40 de 20/12/2001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300" b="1" dirty="0">
                <a:solidFill>
                  <a:prstClr val="white"/>
                </a:solidFill>
                <a:latin typeface="+mn-lt"/>
              </a:rPr>
              <a:t>Limite: Dívida Consolidada Líquida / Receita Corrente Líquida = 1,20</a:t>
            </a:r>
          </a:p>
        </p:txBody>
      </p:sp>
      <p:sp>
        <p:nvSpPr>
          <p:cNvPr id="3077" name="Espaço Reservado para Número de Slide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1800" dirty="0">
                <a:solidFill>
                  <a:srgbClr val="002060"/>
                </a:solidFill>
              </a:rPr>
              <a:t>25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712" y="1643157"/>
            <a:ext cx="7648575" cy="466725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268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-26988"/>
            <a:ext cx="9144000" cy="1223963"/>
          </a:xfrm>
          <a:prstGeom prst="rect">
            <a:avLst/>
          </a:prstGeom>
          <a:solidFill>
            <a:srgbClr val="399AB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569" tIns="42569" rIns="42569" bIns="4256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2200">
              <a:solidFill>
                <a:srgbClr val="95B3D7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35696" y="88756"/>
            <a:ext cx="72008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300" b="1" dirty="0">
                <a:solidFill>
                  <a:prstClr val="white"/>
                </a:solidFill>
                <a:latin typeface="+mn-lt"/>
              </a:rPr>
              <a:t>Resolução do Senado nº 43, de 21/12/2001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300" b="1" dirty="0">
                <a:solidFill>
                  <a:prstClr val="white"/>
                </a:solidFill>
                <a:latin typeface="+mn-lt"/>
              </a:rPr>
              <a:t>Limite: Serviço da Dívida / RCL = 11,5%</a:t>
            </a:r>
          </a:p>
        </p:txBody>
      </p:sp>
      <p:sp>
        <p:nvSpPr>
          <p:cNvPr id="4101" name="Espaço Reservado para Número de Slide 6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0872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1800" dirty="0">
                <a:solidFill>
                  <a:srgbClr val="002060"/>
                </a:solidFill>
              </a:rPr>
              <a:t>26</a:t>
            </a:r>
          </a:p>
          <a:p>
            <a:pPr>
              <a:spcBef>
                <a:spcPct val="0"/>
              </a:spcBef>
              <a:buNone/>
            </a:pPr>
            <a:endParaRPr lang="pt-BR" altLang="pt-BR" sz="1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 dirty="0">
              <a:solidFill>
                <a:srgbClr val="00206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75" y="1903112"/>
            <a:ext cx="8839813" cy="357775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1892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0" y="-26988"/>
            <a:ext cx="9144000" cy="1223963"/>
          </a:xfrm>
          <a:prstGeom prst="rect">
            <a:avLst/>
          </a:prstGeom>
          <a:solidFill>
            <a:srgbClr val="399AB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569" tIns="42569" rIns="42569" bIns="4256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2200">
              <a:solidFill>
                <a:srgbClr val="95B3D7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17737" y="227236"/>
            <a:ext cx="72008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300" b="1" dirty="0">
                <a:solidFill>
                  <a:prstClr val="white"/>
                </a:solidFill>
                <a:latin typeface="+mn-lt"/>
              </a:rPr>
              <a:t>Serviço da Dívida</a:t>
            </a:r>
          </a:p>
        </p:txBody>
      </p:sp>
      <p:sp>
        <p:nvSpPr>
          <p:cNvPr id="5125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1800" dirty="0">
                <a:solidFill>
                  <a:srgbClr val="002060"/>
                </a:solidFill>
              </a:rPr>
              <a:t>27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969" y="1970534"/>
            <a:ext cx="8433321" cy="289862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690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59070" y="44624"/>
            <a:ext cx="7452320" cy="1152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Realizada 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2019 x 2020</a:t>
            </a:r>
          </a:p>
          <a:p>
            <a:endParaRPr lang="pt-BR" sz="2200" dirty="0"/>
          </a:p>
        </p:txBody>
      </p:sp>
      <p:sp>
        <p:nvSpPr>
          <p:cNvPr id="7" name="Espaço Reservado para Número de Slide 2"/>
          <p:cNvSpPr txBox="1">
            <a:spLocks/>
          </p:cNvSpPr>
          <p:nvPr/>
        </p:nvSpPr>
        <p:spPr>
          <a:xfrm>
            <a:off x="6553200" y="6356350"/>
            <a:ext cx="1835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 algn="r"/>
              <a:t>3</a:t>
            </a:fld>
            <a:r>
              <a:rPr lang="pt-BR" sz="16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532" y="1268363"/>
            <a:ext cx="8424936" cy="5087987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91680" y="44624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Receitas Correntes e Receitas de Capital 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2019 x 2020</a:t>
            </a:r>
          </a:p>
          <a:p>
            <a:endParaRPr lang="pt-BR" sz="2200" dirty="0"/>
          </a:p>
        </p:txBody>
      </p:sp>
      <p:sp>
        <p:nvSpPr>
          <p:cNvPr id="6" name="Espaço Reservado para Número de Slide 1"/>
          <p:cNvSpPr txBox="1">
            <a:spLocks/>
          </p:cNvSpPr>
          <p:nvPr/>
        </p:nvSpPr>
        <p:spPr>
          <a:xfrm>
            <a:off x="7668344" y="6356350"/>
            <a:ext cx="864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b="1">
                <a:solidFill>
                  <a:srgbClr val="002060"/>
                </a:solidFill>
              </a:defRPr>
            </a:lvl1pPr>
          </a:lstStyle>
          <a:p>
            <a:fld id="{E96EC896-A015-41F0-9042-2FF0343DD5B8}" type="slidenum">
              <a:rPr lang="pt-BR" b="0" smtClean="0"/>
              <a:pPr/>
              <a:t>4</a:t>
            </a:fld>
            <a:endParaRPr lang="pt-BR" b="0" dirty="0">
              <a:solidFill>
                <a:srgbClr val="FF0000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1412776"/>
            <a:ext cx="6192688" cy="490403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65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37440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99209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Tributária Realizada 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2019 x 2020</a:t>
            </a:r>
          </a:p>
          <a:p>
            <a:endParaRPr lang="pt-BR" sz="22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39648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5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343854"/>
            <a:ext cx="8280919" cy="453341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261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39777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Tributária Realizada 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2019 x 2020</a:t>
            </a:r>
          </a:p>
          <a:p>
            <a:endParaRPr lang="pt-BR" sz="2200" dirty="0"/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7924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6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319212"/>
            <a:ext cx="6696744" cy="530320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28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024" y="-29570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23728" y="19432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Transferências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2019 x 2020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7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359" y="1538287"/>
            <a:ext cx="7937024" cy="4627017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757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44624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Transferências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2019 x 2020 </a:t>
            </a:r>
          </a:p>
          <a:p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8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t="2823" b="4659"/>
          <a:stretch/>
        </p:blipFill>
        <p:spPr>
          <a:xfrm>
            <a:off x="1331639" y="1378030"/>
            <a:ext cx="6425953" cy="5147313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355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91680" y="-26987"/>
            <a:ext cx="7452320" cy="1223740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r>
              <a:rPr lang="pt-BR" sz="2200" b="1" dirty="0">
                <a:solidFill>
                  <a:schemeClr val="bg1"/>
                </a:solidFill>
              </a:rPr>
              <a:t>Outras Receitas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2019 x 2020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9</a:t>
            </a:fld>
            <a:endParaRPr lang="pt-BR" sz="160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426" y="1916832"/>
            <a:ext cx="8326381" cy="259228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3561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4603</TotalTime>
  <Words>236</Words>
  <Application>Microsoft Office PowerPoint</Application>
  <PresentationFormat>On-screen Show (4:3)</PresentationFormat>
  <Paragraphs>67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Manuel Abraham Napoles Tibeau</dc:creator>
  <cp:lastModifiedBy>Unknown User</cp:lastModifiedBy>
  <cp:revision>330</cp:revision>
  <cp:lastPrinted>2021-02-10T16:18:02Z</cp:lastPrinted>
  <dcterms:created xsi:type="dcterms:W3CDTF">2018-12-03T14:01:27Z</dcterms:created>
  <dcterms:modified xsi:type="dcterms:W3CDTF">2021-05-19T14:40:12Z</dcterms:modified>
</cp:coreProperties>
</file>